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5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75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13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18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27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1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31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2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6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06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5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D4CD-5153-4538-A8B5-D3299FA36EE8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2A50E-7937-4565-875E-B804852892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3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7582" y="1095375"/>
            <a:ext cx="9144000" cy="1494713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Comércio Eletrônico </a:t>
            </a:r>
            <a:endParaRPr lang="pt-BR" sz="5400" b="1" dirty="0">
              <a:latin typeface="Bookman Old Style" panose="02050604050505020204" pitchFamily="18" charset="0"/>
            </a:endParaRPr>
          </a:p>
        </p:txBody>
      </p:sp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86344" y="5036700"/>
            <a:ext cx="2722179" cy="560059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933" y="3429054"/>
            <a:ext cx="5824001" cy="207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7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8" name="Picture 3" descr="CE Público e Privad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" b="1569"/>
          <a:stretch/>
        </p:blipFill>
        <p:spPr>
          <a:xfrm>
            <a:off x="1414079" y="1061874"/>
            <a:ext cx="9005797" cy="5258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326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</a:rPr>
              <a:t>Aplicações típicas de Intranet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311177"/>
            <a:ext cx="5817478" cy="4882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direcionado pela tecnologia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Base de dados de marketing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direto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Prospecção de clientes</a:t>
            </a:r>
          </a:p>
          <a:p>
            <a:pPr marL="742950" lvl="1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Novos modelos de interação com clientes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021387" y="1311177"/>
            <a:ext cx="6096000" cy="44504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 e gerenciamento da cadeia de suprimento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Planejamento e controle de produção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Gerenciamento de materiais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Distribuição de produtos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Finanças e contabilidade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Contabilidade interna e externa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Gerenciamento de caixa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Tesouraria</a:t>
            </a: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8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</a:rPr>
              <a:t>Aplicações típicas de Intranet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5820" y="1190625"/>
            <a:ext cx="11540359" cy="500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humanos 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Gerenciamento de dados de pessoal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Contabilização da folha de pagamento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Gerenciamento e planejamento de benefícios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Suporte para decisão / gerenciamento de fluxo de trabalho 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Movimentação 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Armazenamento e recuperação de documentos</a:t>
            </a:r>
          </a:p>
          <a:p>
            <a:pPr lvl="1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50661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</a:rPr>
              <a:t>Aplicações típicas de Intranet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09905" y="1157289"/>
            <a:ext cx="12191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Vantagens 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Fácil publicação de informações;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Custo;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Facilidade de uso;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Baixa manutenção;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Escalabilidade; e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Fácil distribuição de aplicativos (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>
              <a:lnSpc>
                <a:spcPct val="150000"/>
              </a:lnSpc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Desvantagens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aplicações colaborativas para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intranets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não são tão poderosas como as oferecidas por </a:t>
            </a:r>
            <a:r>
              <a:rPr lang="pt-BR" altLang="pt-B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groupware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tradicional;</a:t>
            </a:r>
          </a:p>
          <a:p>
            <a:pPr lvl="1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Menor integração com o </a:t>
            </a:r>
            <a:r>
              <a:rPr lang="pt-BR" altLang="pt-BR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-end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pt-BR" altLang="pt-BR" dirty="0" smtClean="0"/>
          </a:p>
          <a:p>
            <a:pPr lvl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8148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Serviços on-line x Internet</a:t>
            </a:r>
            <a:endParaRPr lang="pt-BR" sz="32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99545" y="1020763"/>
            <a:ext cx="11817841" cy="5340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</a:t>
            </a:r>
            <a:r>
              <a:rPr lang="pt-BR" alt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</a:p>
          <a:p>
            <a:pPr lvl="1" algn="l">
              <a:lnSpc>
                <a:spcPct val="150000"/>
              </a:lnSpc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stão voltados para o consumo;</a:t>
            </a:r>
          </a:p>
          <a:p>
            <a:pPr lvl="1" algn="l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Proprietário voltado para indivíduos/consumidores; </a:t>
            </a:r>
          </a:p>
          <a:p>
            <a:pPr lvl="1" algn="l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fechados com redes próprias de servidores </a:t>
            </a:r>
          </a:p>
          <a:p>
            <a:pPr lvl="1" algn="l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bancários através de SI específico (cobrança, aplicações em fundos, </a:t>
            </a:r>
            <a:r>
              <a:rPr lang="pt-BR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l">
              <a:lnSpc>
                <a:spcPct val="150000"/>
              </a:lnSpc>
            </a:pPr>
            <a:endParaRPr lang="pt-BR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  <a:p>
            <a:pPr lvl="1" algn="l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Está relacionada com ambiente educacional e comercial</a:t>
            </a:r>
          </a:p>
          <a:p>
            <a:pPr lvl="1" algn="l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serviços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estão dando lugar a um modelo mais aberto, através da internet.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05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</a:rPr>
              <a:t>Modelo Integrado de CE (1)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8" name="Picture 3" descr="Modelo Integrado de C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t="1861" r="1172" b="1710"/>
          <a:stretch/>
        </p:blipFill>
        <p:spPr>
          <a:xfrm>
            <a:off x="1650124" y="1058069"/>
            <a:ext cx="8483690" cy="5265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309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</a:rPr>
              <a:t>Modelo Integrado de CE (2)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073757"/>
            <a:ext cx="12312869" cy="5402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 e regras públicas</a:t>
            </a:r>
          </a:p>
          <a:p>
            <a:pPr algn="l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legais, regulamentação dos setores e mercadores e normas oficiais.</a:t>
            </a:r>
          </a:p>
          <a:p>
            <a:pPr algn="l">
              <a:lnSpc>
                <a:spcPct val="150000"/>
              </a:lnSpc>
            </a:pPr>
            <a:endParaRPr lang="pt-BR" alt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 e padrões técnicos</a:t>
            </a:r>
          </a:p>
          <a:p>
            <a:pPr algn="l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de padronização para a compatibilização dos componentes do ambiente técnico, políticas de tratamento e comunicação de informações, interfaces.</a:t>
            </a:r>
          </a:p>
          <a:p>
            <a:pPr algn="l">
              <a:lnSpc>
                <a:spcPct val="150000"/>
              </a:lnSpc>
            </a:pPr>
            <a:endParaRPr lang="pt-BR" alt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Infovia</a:t>
            </a:r>
            <a:r>
              <a:rPr lang="pt-BR" alt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pública</a:t>
            </a:r>
          </a:p>
          <a:p>
            <a:pPr algn="l">
              <a:lnSpc>
                <a:spcPct val="10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Rede mundial + serviços </a:t>
            </a:r>
            <a:r>
              <a:rPr lang="pt-BR" alt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apoiados na rede;</a:t>
            </a:r>
          </a:p>
          <a:p>
            <a:pPr algn="l">
              <a:lnSpc>
                <a:spcPct val="10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Ênfase no acesso livre e de baixo custo;</a:t>
            </a:r>
          </a:p>
          <a:p>
            <a:pPr algn="l">
              <a:lnSpc>
                <a:spcPct val="10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Integração dos vários ambientes sem nenhuma restrição.</a:t>
            </a:r>
          </a:p>
        </p:txBody>
      </p:sp>
    </p:spTree>
    <p:extLst>
      <p:ext uri="{BB962C8B-B14F-4D97-AF65-F5344CB8AC3E}">
        <p14:creationId xmlns:p14="http://schemas.microsoft.com/office/powerpoint/2010/main" val="104831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>
                <a:latin typeface="Bookman Old Style" panose="02050604050505020204" pitchFamily="18" charset="0"/>
              </a:rPr>
              <a:t>Modelo Integrado de CE (2)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1890" y="1195226"/>
            <a:ext cx="12050110" cy="561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Aplicações e serviços genéricos</a:t>
            </a:r>
          </a:p>
          <a:p>
            <a:pPr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Oferecidos pelos servidores como: correio eletrônico, transferência de arquivos, salas virtuais, algoritmos e softwares de criptografia</a:t>
            </a:r>
          </a:p>
          <a:p>
            <a:pPr>
              <a:lnSpc>
                <a:spcPct val="150000"/>
              </a:lnSpc>
            </a:pP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Aplicações de Comércio Eletrônico</a:t>
            </a:r>
          </a:p>
          <a:p>
            <a:pPr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Baseadas nas camadas anteriores visando atender às necessidades de uma organização ou grupo como: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home banking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vídeo sob demanda,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shopping centers virtuais.</a:t>
            </a:r>
          </a:p>
          <a:p>
            <a:pPr>
              <a:lnSpc>
                <a:spcPct val="150000"/>
              </a:lnSpc>
            </a:pPr>
            <a:endParaRPr lang="pt-BR" altLang="pt-BR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>
              <a:lnSpc>
                <a:spcPct val="80000"/>
              </a:lnSpc>
              <a:buFontTx/>
              <a:buNone/>
            </a:pPr>
            <a:r>
              <a:rPr lang="pt-BR" altLang="pt-BR" sz="1600" dirty="0" smtClean="0"/>
              <a:t>Fonte</a:t>
            </a:r>
            <a:r>
              <a:rPr lang="pt-BR" altLang="pt-BR" sz="1600" i="1" dirty="0" smtClean="0"/>
              <a:t>: </a:t>
            </a:r>
            <a:r>
              <a:rPr lang="pt-BR" altLang="pt-BR" sz="1600" dirty="0" smtClean="0"/>
              <a:t>ALBERTIN, A. L. </a:t>
            </a:r>
            <a:r>
              <a:rPr lang="pt-BR" altLang="pt-BR" sz="1600" i="1" dirty="0" smtClean="0"/>
              <a:t>Comércio Eletrônico: modelos, aspectos e contribuições de sua aplicação. </a:t>
            </a:r>
          </a:p>
          <a:p>
            <a:pPr lvl="1" algn="r">
              <a:lnSpc>
                <a:spcPct val="80000"/>
              </a:lnSpc>
              <a:buFontTx/>
              <a:buNone/>
            </a:pPr>
            <a:r>
              <a:rPr lang="pt-BR" altLang="pt-BR" sz="1600" i="1" dirty="0" smtClean="0"/>
              <a:t>- São Paulo: Atlas, 1999.</a:t>
            </a:r>
            <a:endParaRPr lang="pt-BR" altLang="pt-BR" sz="1600" dirty="0" smtClean="0"/>
          </a:p>
          <a:p>
            <a:endParaRPr lang="pt-BR" alt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5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>
                <a:latin typeface="Bookman Old Style" panose="02050604050505020204" pitchFamily="18" charset="0"/>
              </a:rPr>
              <a:t>Comércio Eletrônico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78372" y="2013744"/>
            <a:ext cx="8305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alt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dirty="0" smtClean="0"/>
              <a:t>A economia na Internet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altLang="pt-B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dirty="0" smtClean="0"/>
              <a:t>Comércio eletrônico e o Ambiente Empresarial</a:t>
            </a:r>
          </a:p>
          <a:p>
            <a:pPr>
              <a:buFontTx/>
              <a:buNone/>
            </a:pPr>
            <a:endParaRPr lang="pt-BR" alt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720" y="3216166"/>
            <a:ext cx="3032899" cy="307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7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 err="1">
                <a:latin typeface="Bookman Old Style" panose="02050604050505020204" pitchFamily="18" charset="0"/>
              </a:rPr>
              <a:t>Objetivos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t="6512" r="3838"/>
          <a:stretch/>
        </p:blipFill>
        <p:spPr>
          <a:xfrm>
            <a:off x="3556711" y="4378598"/>
            <a:ext cx="5051261" cy="2057127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1095375"/>
            <a:ext cx="11734800" cy="4380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Como 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Internet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mudou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propostas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valor 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>
              <a:lnSpc>
                <a:spcPct val="150000"/>
              </a:lnSpc>
              <a:buFontTx/>
              <a:buNone/>
            </a:pPr>
            <a:endParaRPr lang="en-US" alt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que é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comércio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 Como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comércio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mudou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varejo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consumidor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as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transações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pagamento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do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comércio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5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>
                <a:latin typeface="Bookman Old Style" panose="02050604050505020204" pitchFamily="18" charset="0"/>
              </a:rPr>
              <a:t>Objetivos</a:t>
            </a: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89185" y="1302981"/>
            <a:ext cx="11928202" cy="4535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Como 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da Internet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apoiar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o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gerenciamento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cadeia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suprimento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maiores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gerenciais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organizacionais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apresentados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comércio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eletrônicos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89814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3200" b="1" dirty="0"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83723" y="2765057"/>
            <a:ext cx="80714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4800" b="1" dirty="0" smtClean="0">
                <a:latin typeface="Bookman Old Style" panose="02050604050505020204" pitchFamily="18" charset="0"/>
              </a:rPr>
              <a:t>A Economia na Internet</a:t>
            </a:r>
            <a:r>
              <a:rPr lang="pt-BR" altLang="pt-BR" sz="4800" b="1" dirty="0" smtClean="0">
                <a:solidFill>
                  <a:srgbClr val="0066FF"/>
                </a:solidFill>
                <a:latin typeface="Bookman Old Style" panose="02050604050505020204" pitchFamily="18" charset="0"/>
              </a:rPr>
              <a:t> </a:t>
            </a:r>
            <a:endParaRPr lang="pt-BR" altLang="pt-BR" sz="4800" b="1" dirty="0" smtClean="0">
              <a:solidFill>
                <a:srgbClr val="0066FF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0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Tecnologia</a:t>
            </a:r>
            <a:r>
              <a:rPr lang="en-US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de Internet e a </a:t>
            </a:r>
            <a:r>
              <a:rPr lang="en-US" altLang="pt-BR" sz="32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empresa</a:t>
            </a:r>
            <a:r>
              <a:rPr lang="en-US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digital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65906" y="1286177"/>
            <a:ext cx="11660187" cy="4938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Infra-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estrutura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Provê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conjunto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tecnologias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universal 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fácil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padrões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tecnológicos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podem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adotados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organizações</a:t>
            </a:r>
            <a:endParaRPr lang="en-US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Comunicação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direta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parceiros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negócios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Desintermediação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remove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camadas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intermediárias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tornando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eficientes</a:t>
            </a:r>
            <a:endParaRPr lang="en-US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528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Tecnologia</a:t>
            </a:r>
            <a:r>
              <a:rPr lang="en-US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de Internet e a </a:t>
            </a:r>
            <a:r>
              <a:rPr lang="en-US" altLang="pt-BR" sz="32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empresa</a:t>
            </a:r>
            <a:r>
              <a:rPr lang="en-US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digital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476430"/>
            <a:ext cx="12192000" cy="4429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contínuo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Sites Web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disponíveis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consumidores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24 horas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Canais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distribuição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expandidos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Lojas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criadas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atrair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clientes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contrário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escolheriam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endParaRPr lang="en-US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transação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reduzidos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Custos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menores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buscar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compradores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vendedores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65670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Como a Internet </a:t>
            </a:r>
            <a:r>
              <a:rPr lang="en-US" altLang="pt-BR" sz="32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Reduz</a:t>
            </a: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altLang="pt-BR" sz="32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custos</a:t>
            </a: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 de </a:t>
            </a:r>
            <a:r>
              <a:rPr lang="en-US" altLang="pt-BR" sz="32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Transação</a:t>
            </a:r>
            <a:r>
              <a:rPr lang="en-US" altLang="pt-BR" sz="3200" b="1" dirty="0">
                <a:latin typeface="Bookman Old Style" panose="02050604050505020204" pitchFamily="18" charset="0"/>
                <a:cs typeface="Arial" panose="020B0604020202020204" pitchFamily="34" charset="0"/>
              </a:rPr>
              <a:t>	</a:t>
            </a:r>
            <a:endParaRPr lang="pt-BR" sz="32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graphicFrame>
        <p:nvGraphicFramePr>
          <p:cNvPr id="8" name="Group 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315269"/>
              </p:ext>
            </p:extLst>
          </p:nvPr>
        </p:nvGraphicFramePr>
        <p:xfrm>
          <a:off x="1483106" y="1265948"/>
          <a:ext cx="8638356" cy="4945665"/>
        </p:xfrm>
        <a:graphic>
          <a:graphicData uri="http://schemas.openxmlformats.org/drawingml/2006/table">
            <a:tbl>
              <a:tblPr/>
              <a:tblGrid>
                <a:gridCol w="4665779"/>
                <a:gridCol w="2071987"/>
                <a:gridCol w="1900590"/>
              </a:tblGrid>
              <a:tr h="825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Transação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Tradicional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dólares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dólares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Verificar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Bancária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Responder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pergunta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a 20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 a 0,20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Negociar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Ações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9,95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Atualizar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registro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um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funcionário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2,32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um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Pedido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Enviar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 folder de Propaganda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0,75-10,00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0-0,25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2,22-3,32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0,65-1,10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97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12192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altLang="pt-BR" sz="32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Infra-estrutura</a:t>
            </a:r>
            <a:r>
              <a:rPr lang="pt-BR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genérica para CE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36526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35725"/>
            <a:ext cx="12192000" cy="248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Comércio Eletrônico </a:t>
            </a:r>
            <a:endParaRPr lang="pt-BR" sz="16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601306"/>
              </p:ext>
            </p:extLst>
          </p:nvPr>
        </p:nvGraphicFramePr>
        <p:xfrm>
          <a:off x="2871020" y="1095375"/>
          <a:ext cx="5690330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5" imgW="5956198" imgH="6486745" progId="Visio.Drawing.6">
                  <p:embed/>
                </p:oleObj>
              </mc:Choice>
              <mc:Fallback>
                <p:oleObj name="Visio" r:id="rId5" imgW="5956198" imgH="6486745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020" y="1095375"/>
                        <a:ext cx="5690330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16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664</Words>
  <Application>Microsoft Office PowerPoint</Application>
  <PresentationFormat>Widescreen</PresentationFormat>
  <Paragraphs>138</Paragraphs>
  <Slides>17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Tema do Office</vt:lpstr>
      <vt:lpstr>Microsoft Visio Drawing</vt:lpstr>
      <vt:lpstr>Comércio Eletrônico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Comércio Eletrônico</dc:title>
  <dc:creator>admin</dc:creator>
  <cp:lastModifiedBy>admin</cp:lastModifiedBy>
  <cp:revision>5</cp:revision>
  <dcterms:created xsi:type="dcterms:W3CDTF">2018-05-08T13:41:56Z</dcterms:created>
  <dcterms:modified xsi:type="dcterms:W3CDTF">2018-05-08T14:16:00Z</dcterms:modified>
</cp:coreProperties>
</file>