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D065A3-7E89-46DF-B926-B00BDD18ED83}" type="doc">
      <dgm:prSet loTypeId="urn:microsoft.com/office/officeart/2005/8/layout/cycle8" loCatId="cycle" qsTypeId="urn:microsoft.com/office/officeart/2005/8/quickstyle/3d6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70CEB691-F36A-4E70-A1E8-E30627ACE02A}">
      <dgm:prSet phldrT="[Texto]" custT="1"/>
      <dgm:spPr/>
      <dgm:t>
        <a:bodyPr/>
        <a:lstStyle/>
        <a:p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Tecnologia</a:t>
          </a:r>
          <a:endParaRPr lang="pt-B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628C1B-FF38-4A2E-AFAA-F94603BD436D}" type="parTrans" cxnId="{6E2FDC7C-06F3-4724-9EA9-5E359F71E19A}">
      <dgm:prSet/>
      <dgm:spPr/>
      <dgm:t>
        <a:bodyPr/>
        <a:lstStyle/>
        <a:p>
          <a:endParaRPr lang="pt-BR"/>
        </a:p>
      </dgm:t>
    </dgm:pt>
    <dgm:pt modelId="{93444D6E-4B6A-4010-A2E1-4625690D8E4E}" type="sibTrans" cxnId="{6E2FDC7C-06F3-4724-9EA9-5E359F71E19A}">
      <dgm:prSet/>
      <dgm:spPr/>
      <dgm:t>
        <a:bodyPr/>
        <a:lstStyle/>
        <a:p>
          <a:endParaRPr lang="pt-BR"/>
        </a:p>
      </dgm:t>
    </dgm:pt>
    <dgm:pt modelId="{238A984A-7F43-4C75-93EF-DC3DE72450C5}">
      <dgm:prSet phldrT="[Texto]" custT="1"/>
      <dgm:spPr/>
      <dgm:t>
        <a:bodyPr/>
        <a:lstStyle/>
        <a:p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Organizações</a:t>
          </a:r>
          <a:endParaRPr lang="pt-B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431CE4-2022-4AF0-BA2C-2406B1C25F13}" type="parTrans" cxnId="{C3399BEC-F28C-4246-92A7-CDF315F41A9A}">
      <dgm:prSet/>
      <dgm:spPr/>
      <dgm:t>
        <a:bodyPr/>
        <a:lstStyle/>
        <a:p>
          <a:endParaRPr lang="pt-BR"/>
        </a:p>
      </dgm:t>
    </dgm:pt>
    <dgm:pt modelId="{95A842CC-7815-49CB-BBE9-EBDB6EED4CD7}" type="sibTrans" cxnId="{C3399BEC-F28C-4246-92A7-CDF315F41A9A}">
      <dgm:prSet/>
      <dgm:spPr/>
      <dgm:t>
        <a:bodyPr/>
        <a:lstStyle/>
        <a:p>
          <a:endParaRPr lang="pt-BR"/>
        </a:p>
      </dgm:t>
    </dgm:pt>
    <dgm:pt modelId="{C355C0B5-6770-4AE8-B0F2-C2E5695152D9}">
      <dgm:prSet phldrT="[Texto]" custT="1"/>
      <dgm:spPr/>
      <dgm:t>
        <a:bodyPr/>
        <a:lstStyle/>
        <a:p>
          <a:r>
            <a:rPr lang="pt-BR" sz="2000" dirty="0" smtClean="0">
              <a:latin typeface="Arial" panose="020B0604020202020204" pitchFamily="34" charset="0"/>
              <a:cs typeface="Arial" panose="020B0604020202020204" pitchFamily="34" charset="0"/>
            </a:rPr>
            <a:t>Pessoas</a:t>
          </a:r>
          <a:endParaRPr lang="pt-B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E658AD-A4D1-4951-9759-BD9FE81A3525}" type="parTrans" cxnId="{71F0A2AA-1BB8-43E6-BDF5-694459346EA4}">
      <dgm:prSet/>
      <dgm:spPr/>
      <dgm:t>
        <a:bodyPr/>
        <a:lstStyle/>
        <a:p>
          <a:endParaRPr lang="pt-BR"/>
        </a:p>
      </dgm:t>
    </dgm:pt>
    <dgm:pt modelId="{BC4D49BD-C0FC-4E3E-B577-2E5CB7BC4AC9}" type="sibTrans" cxnId="{71F0A2AA-1BB8-43E6-BDF5-694459346EA4}">
      <dgm:prSet/>
      <dgm:spPr/>
      <dgm:t>
        <a:bodyPr/>
        <a:lstStyle/>
        <a:p>
          <a:endParaRPr lang="pt-BR"/>
        </a:p>
      </dgm:t>
    </dgm:pt>
    <dgm:pt modelId="{49E6AD34-BB4B-461B-912C-B2BD62B55133}">
      <dgm:prSet custT="1"/>
      <dgm:spPr/>
      <dgm:t>
        <a:bodyPr/>
        <a:lstStyle/>
        <a:p>
          <a:pPr algn="ctr"/>
          <a:r>
            <a:rPr lang="pt-BR" altLang="pt-BR" sz="1800" dirty="0" smtClean="0">
              <a:latin typeface="Arial" panose="020B0604020202020204" pitchFamily="34" charset="0"/>
              <a:cs typeface="Arial" panose="020B0604020202020204" pitchFamily="34" charset="0"/>
            </a:rPr>
            <a:t>Estrutura composta por diferentes níveis e especializações</a:t>
          </a:r>
          <a:endParaRPr lang="pt-BR" altLang="pt-B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224844-CBD4-4950-B607-BE29E9725BBF}" type="parTrans" cxnId="{265193D8-4C5A-47F3-87DA-6125F445E0EB}">
      <dgm:prSet/>
      <dgm:spPr/>
      <dgm:t>
        <a:bodyPr/>
        <a:lstStyle/>
        <a:p>
          <a:endParaRPr lang="pt-BR"/>
        </a:p>
      </dgm:t>
    </dgm:pt>
    <dgm:pt modelId="{5AFCE835-3D88-429A-849C-1F6107512291}" type="sibTrans" cxnId="{265193D8-4C5A-47F3-87DA-6125F445E0EB}">
      <dgm:prSet/>
      <dgm:spPr/>
      <dgm:t>
        <a:bodyPr/>
        <a:lstStyle/>
        <a:p>
          <a:endParaRPr lang="pt-BR"/>
        </a:p>
      </dgm:t>
    </dgm:pt>
    <dgm:pt modelId="{B44245EC-7F1E-4B4A-8FF3-C4A88BEFC340}">
      <dgm:prSet/>
      <dgm:spPr/>
      <dgm:t>
        <a:bodyPr/>
        <a:lstStyle/>
        <a:p>
          <a:r>
            <a:rPr lang="pt-BR" dirty="0" smtClean="0"/>
            <a:t>Aula: Os sistemas de Informações Gerenciais</a:t>
          </a:r>
          <a:endParaRPr lang="pt-BR" dirty="0"/>
        </a:p>
      </dgm:t>
    </dgm:pt>
    <dgm:pt modelId="{43C25530-F09D-48F3-B763-3ADBBC348E53}" type="parTrans" cxnId="{F4037D33-FB0C-493B-A0E1-0EA0AAFED302}">
      <dgm:prSet/>
      <dgm:spPr/>
      <dgm:t>
        <a:bodyPr/>
        <a:lstStyle/>
        <a:p>
          <a:endParaRPr lang="pt-BR"/>
        </a:p>
      </dgm:t>
    </dgm:pt>
    <dgm:pt modelId="{CEA245CA-320C-43F0-98F0-E8F56C9DC52B}" type="sibTrans" cxnId="{F4037D33-FB0C-493B-A0E1-0EA0AAFED302}">
      <dgm:prSet/>
      <dgm:spPr/>
      <dgm:t>
        <a:bodyPr/>
        <a:lstStyle/>
        <a:p>
          <a:endParaRPr lang="pt-BR"/>
        </a:p>
      </dgm:t>
    </dgm:pt>
    <dgm:pt modelId="{90E9C8C1-8025-48C0-9969-F03AE40BCC97}" type="pres">
      <dgm:prSet presAssocID="{4ED065A3-7E89-46DF-B926-B00BDD18ED83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67F0FF0-74C4-4B6E-9744-9A583869F848}" type="pres">
      <dgm:prSet presAssocID="{4ED065A3-7E89-46DF-B926-B00BDD18ED83}" presName="wedge1" presStyleLbl="node1" presStyleIdx="0" presStyleCnt="5"/>
      <dgm:spPr/>
      <dgm:t>
        <a:bodyPr/>
        <a:lstStyle/>
        <a:p>
          <a:endParaRPr lang="pt-BR"/>
        </a:p>
      </dgm:t>
    </dgm:pt>
    <dgm:pt modelId="{4B53B9EA-04D7-4F23-BD05-5AB17643F496}" type="pres">
      <dgm:prSet presAssocID="{4ED065A3-7E89-46DF-B926-B00BDD18ED83}" presName="dummy1a" presStyleCnt="0"/>
      <dgm:spPr/>
    </dgm:pt>
    <dgm:pt modelId="{A8C2DCC2-68B2-452F-B4BA-064249B4D75F}" type="pres">
      <dgm:prSet presAssocID="{4ED065A3-7E89-46DF-B926-B00BDD18ED83}" presName="dummy1b" presStyleCnt="0"/>
      <dgm:spPr/>
    </dgm:pt>
    <dgm:pt modelId="{BD51F104-5CF7-4669-BD28-86603D9BBA32}" type="pres">
      <dgm:prSet presAssocID="{4ED065A3-7E89-46DF-B926-B00BDD18ED83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345B27-9A58-4761-B0DC-48920DCFEC8B}" type="pres">
      <dgm:prSet presAssocID="{4ED065A3-7E89-46DF-B926-B00BDD18ED83}" presName="wedge2" presStyleLbl="node1" presStyleIdx="1" presStyleCnt="5" custLinFactNeighborX="-861" custLinFactNeighborY="1218"/>
      <dgm:spPr/>
      <dgm:t>
        <a:bodyPr/>
        <a:lstStyle/>
        <a:p>
          <a:endParaRPr lang="pt-BR"/>
        </a:p>
      </dgm:t>
    </dgm:pt>
    <dgm:pt modelId="{AE43EE25-22F1-4A7A-B824-9FF120B65E98}" type="pres">
      <dgm:prSet presAssocID="{4ED065A3-7E89-46DF-B926-B00BDD18ED83}" presName="dummy2a" presStyleCnt="0"/>
      <dgm:spPr/>
    </dgm:pt>
    <dgm:pt modelId="{65B1DE0B-BE70-4B6A-9804-2DA0AAE1AA09}" type="pres">
      <dgm:prSet presAssocID="{4ED065A3-7E89-46DF-B926-B00BDD18ED83}" presName="dummy2b" presStyleCnt="0"/>
      <dgm:spPr/>
    </dgm:pt>
    <dgm:pt modelId="{EEA17000-C7EC-4337-AE9A-0820202ED792}" type="pres">
      <dgm:prSet presAssocID="{4ED065A3-7E89-46DF-B926-B00BDD18ED83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812F79-CC6A-4BD3-8F30-375CF9988667}" type="pres">
      <dgm:prSet presAssocID="{4ED065A3-7E89-46DF-B926-B00BDD18ED83}" presName="wedge3" presStyleLbl="node1" presStyleIdx="2" presStyleCnt="5"/>
      <dgm:spPr/>
      <dgm:t>
        <a:bodyPr/>
        <a:lstStyle/>
        <a:p>
          <a:endParaRPr lang="pt-BR"/>
        </a:p>
      </dgm:t>
    </dgm:pt>
    <dgm:pt modelId="{FD3E079F-BA2B-46F3-A5A7-CCFD0D82B32C}" type="pres">
      <dgm:prSet presAssocID="{4ED065A3-7E89-46DF-B926-B00BDD18ED83}" presName="dummy3a" presStyleCnt="0"/>
      <dgm:spPr/>
    </dgm:pt>
    <dgm:pt modelId="{1B65CBDF-CD43-4A75-AF6B-2DFDE3E9F4DC}" type="pres">
      <dgm:prSet presAssocID="{4ED065A3-7E89-46DF-B926-B00BDD18ED83}" presName="dummy3b" presStyleCnt="0"/>
      <dgm:spPr/>
    </dgm:pt>
    <dgm:pt modelId="{737583CD-BE47-4B62-9771-687420D25970}" type="pres">
      <dgm:prSet presAssocID="{4ED065A3-7E89-46DF-B926-B00BDD18ED83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E8AA638-DB7D-4E03-B305-F206D1B0D6D6}" type="pres">
      <dgm:prSet presAssocID="{4ED065A3-7E89-46DF-B926-B00BDD18ED83}" presName="wedge4" presStyleLbl="node1" presStyleIdx="3" presStyleCnt="5"/>
      <dgm:spPr/>
      <dgm:t>
        <a:bodyPr/>
        <a:lstStyle/>
        <a:p>
          <a:endParaRPr lang="pt-BR"/>
        </a:p>
      </dgm:t>
    </dgm:pt>
    <dgm:pt modelId="{35E451D2-B50B-4566-9B36-9B572B3AEAA6}" type="pres">
      <dgm:prSet presAssocID="{4ED065A3-7E89-46DF-B926-B00BDD18ED83}" presName="dummy4a" presStyleCnt="0"/>
      <dgm:spPr/>
    </dgm:pt>
    <dgm:pt modelId="{089A7BBB-331A-449C-A884-584D199FCAE5}" type="pres">
      <dgm:prSet presAssocID="{4ED065A3-7E89-46DF-B926-B00BDD18ED83}" presName="dummy4b" presStyleCnt="0"/>
      <dgm:spPr/>
    </dgm:pt>
    <dgm:pt modelId="{27A941D1-25D9-488F-9DE3-82A6BED2F050}" type="pres">
      <dgm:prSet presAssocID="{4ED065A3-7E89-46DF-B926-B00BDD18ED83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962783-FDAD-4237-AC5F-362DEB857C69}" type="pres">
      <dgm:prSet presAssocID="{4ED065A3-7E89-46DF-B926-B00BDD18ED83}" presName="wedge5" presStyleLbl="node1" presStyleIdx="4" presStyleCnt="5"/>
      <dgm:spPr/>
      <dgm:t>
        <a:bodyPr/>
        <a:lstStyle/>
        <a:p>
          <a:endParaRPr lang="pt-BR"/>
        </a:p>
      </dgm:t>
    </dgm:pt>
    <dgm:pt modelId="{4B33D8A4-897C-4638-85C5-E09B05D9AE42}" type="pres">
      <dgm:prSet presAssocID="{4ED065A3-7E89-46DF-B926-B00BDD18ED83}" presName="dummy5a" presStyleCnt="0"/>
      <dgm:spPr/>
    </dgm:pt>
    <dgm:pt modelId="{7D6DFFE7-036E-43F4-B1EA-2DCD49944B6C}" type="pres">
      <dgm:prSet presAssocID="{4ED065A3-7E89-46DF-B926-B00BDD18ED83}" presName="dummy5b" presStyleCnt="0"/>
      <dgm:spPr/>
    </dgm:pt>
    <dgm:pt modelId="{B61D963A-162D-425E-8012-033EE426F137}" type="pres">
      <dgm:prSet presAssocID="{4ED065A3-7E89-46DF-B926-B00BDD18ED83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89B9F7F-BE5B-44E0-822F-C7334612048A}" type="pres">
      <dgm:prSet presAssocID="{93444D6E-4B6A-4010-A2E1-4625690D8E4E}" presName="arrowWedge1" presStyleLbl="fgSibTrans2D1" presStyleIdx="0" presStyleCnt="5"/>
      <dgm:spPr/>
    </dgm:pt>
    <dgm:pt modelId="{EFA59D67-E8F8-409F-BBE5-63712A1D22FF}" type="pres">
      <dgm:prSet presAssocID="{BC4D49BD-C0FC-4E3E-B577-2E5CB7BC4AC9}" presName="arrowWedge2" presStyleLbl="fgSibTrans2D1" presStyleIdx="1" presStyleCnt="5"/>
      <dgm:spPr/>
    </dgm:pt>
    <dgm:pt modelId="{6179A606-828A-4083-A2F7-CB1F5D31629F}" type="pres">
      <dgm:prSet presAssocID="{95A842CC-7815-49CB-BBE9-EBDB6EED4CD7}" presName="arrowWedge3" presStyleLbl="fgSibTrans2D1" presStyleIdx="2" presStyleCnt="5"/>
      <dgm:spPr/>
    </dgm:pt>
    <dgm:pt modelId="{8279B5D6-05C2-48C9-9794-E164231443C5}" type="pres">
      <dgm:prSet presAssocID="{5AFCE835-3D88-429A-849C-1F6107512291}" presName="arrowWedge4" presStyleLbl="fgSibTrans2D1" presStyleIdx="3" presStyleCnt="5"/>
      <dgm:spPr/>
    </dgm:pt>
    <dgm:pt modelId="{C91E1016-F277-4852-98C1-A55BF809906A}" type="pres">
      <dgm:prSet presAssocID="{CEA245CA-320C-43F0-98F0-E8F56C9DC52B}" presName="arrowWedge5" presStyleLbl="fgSibTrans2D1" presStyleIdx="4" presStyleCnt="5"/>
      <dgm:spPr/>
    </dgm:pt>
  </dgm:ptLst>
  <dgm:cxnLst>
    <dgm:cxn modelId="{EB391734-8947-4E96-8428-BA0A430657DB}" type="presOf" srcId="{238A984A-7F43-4C75-93EF-DC3DE72450C5}" destId="{43812F79-CC6A-4BD3-8F30-375CF9988667}" srcOrd="0" destOrd="0" presId="urn:microsoft.com/office/officeart/2005/8/layout/cycle8"/>
    <dgm:cxn modelId="{2263C03A-2E49-4A2D-8114-F092F8DCBC8C}" type="presOf" srcId="{49E6AD34-BB4B-461B-912C-B2BD62B55133}" destId="{9E8AA638-DB7D-4E03-B305-F206D1B0D6D6}" srcOrd="0" destOrd="0" presId="urn:microsoft.com/office/officeart/2005/8/layout/cycle8"/>
    <dgm:cxn modelId="{46AF22CE-1872-4F94-84B8-7D36E5F7890C}" type="presOf" srcId="{238A984A-7F43-4C75-93EF-DC3DE72450C5}" destId="{737583CD-BE47-4B62-9771-687420D25970}" srcOrd="1" destOrd="0" presId="urn:microsoft.com/office/officeart/2005/8/layout/cycle8"/>
    <dgm:cxn modelId="{E034FD77-9651-4A62-AE35-BF23166D099A}" type="presOf" srcId="{70CEB691-F36A-4E70-A1E8-E30627ACE02A}" destId="{967F0FF0-74C4-4B6E-9744-9A583869F848}" srcOrd="0" destOrd="0" presId="urn:microsoft.com/office/officeart/2005/8/layout/cycle8"/>
    <dgm:cxn modelId="{F1643E68-EB1A-4A36-8287-857C317E984D}" type="presOf" srcId="{C355C0B5-6770-4AE8-B0F2-C2E5695152D9}" destId="{EEA17000-C7EC-4337-AE9A-0820202ED792}" srcOrd="1" destOrd="0" presId="urn:microsoft.com/office/officeart/2005/8/layout/cycle8"/>
    <dgm:cxn modelId="{736411D3-08DC-41F4-8D27-3744DB93EEBA}" type="presOf" srcId="{B44245EC-7F1E-4B4A-8FF3-C4A88BEFC340}" destId="{69962783-FDAD-4237-AC5F-362DEB857C69}" srcOrd="0" destOrd="0" presId="urn:microsoft.com/office/officeart/2005/8/layout/cycle8"/>
    <dgm:cxn modelId="{9A95BC27-3C95-47E9-9360-9912BD028B77}" type="presOf" srcId="{C355C0B5-6770-4AE8-B0F2-C2E5695152D9}" destId="{90345B27-9A58-4761-B0DC-48920DCFEC8B}" srcOrd="0" destOrd="0" presId="urn:microsoft.com/office/officeart/2005/8/layout/cycle8"/>
    <dgm:cxn modelId="{265193D8-4C5A-47F3-87DA-6125F445E0EB}" srcId="{4ED065A3-7E89-46DF-B926-B00BDD18ED83}" destId="{49E6AD34-BB4B-461B-912C-B2BD62B55133}" srcOrd="3" destOrd="0" parTransId="{E8224844-CBD4-4950-B607-BE29E9725BBF}" sibTransId="{5AFCE835-3D88-429A-849C-1F6107512291}"/>
    <dgm:cxn modelId="{3C2DC17E-9228-46E8-8312-DB7EA28077F3}" type="presOf" srcId="{70CEB691-F36A-4E70-A1E8-E30627ACE02A}" destId="{BD51F104-5CF7-4669-BD28-86603D9BBA32}" srcOrd="1" destOrd="0" presId="urn:microsoft.com/office/officeart/2005/8/layout/cycle8"/>
    <dgm:cxn modelId="{E3FBC064-39D7-4EC2-B32B-B069540D8E4E}" type="presOf" srcId="{49E6AD34-BB4B-461B-912C-B2BD62B55133}" destId="{27A941D1-25D9-488F-9DE3-82A6BED2F050}" srcOrd="1" destOrd="0" presId="urn:microsoft.com/office/officeart/2005/8/layout/cycle8"/>
    <dgm:cxn modelId="{6E2FDC7C-06F3-4724-9EA9-5E359F71E19A}" srcId="{4ED065A3-7E89-46DF-B926-B00BDD18ED83}" destId="{70CEB691-F36A-4E70-A1E8-E30627ACE02A}" srcOrd="0" destOrd="0" parTransId="{5F628C1B-FF38-4A2E-AFAA-F94603BD436D}" sibTransId="{93444D6E-4B6A-4010-A2E1-4625690D8E4E}"/>
    <dgm:cxn modelId="{5918F917-EFAA-4F80-8A10-8EF1A8519EF5}" type="presOf" srcId="{B44245EC-7F1E-4B4A-8FF3-C4A88BEFC340}" destId="{B61D963A-162D-425E-8012-033EE426F137}" srcOrd="1" destOrd="0" presId="urn:microsoft.com/office/officeart/2005/8/layout/cycle8"/>
    <dgm:cxn modelId="{F4037D33-FB0C-493B-A0E1-0EA0AAFED302}" srcId="{4ED065A3-7E89-46DF-B926-B00BDD18ED83}" destId="{B44245EC-7F1E-4B4A-8FF3-C4A88BEFC340}" srcOrd="4" destOrd="0" parTransId="{43C25530-F09D-48F3-B763-3ADBBC348E53}" sibTransId="{CEA245CA-320C-43F0-98F0-E8F56C9DC52B}"/>
    <dgm:cxn modelId="{C3399BEC-F28C-4246-92A7-CDF315F41A9A}" srcId="{4ED065A3-7E89-46DF-B926-B00BDD18ED83}" destId="{238A984A-7F43-4C75-93EF-DC3DE72450C5}" srcOrd="2" destOrd="0" parTransId="{74431CE4-2022-4AF0-BA2C-2406B1C25F13}" sibTransId="{95A842CC-7815-49CB-BBE9-EBDB6EED4CD7}"/>
    <dgm:cxn modelId="{A72D32EE-F368-4F78-9DB3-7D10A86AC0C0}" type="presOf" srcId="{4ED065A3-7E89-46DF-B926-B00BDD18ED83}" destId="{90E9C8C1-8025-48C0-9969-F03AE40BCC97}" srcOrd="0" destOrd="0" presId="urn:microsoft.com/office/officeart/2005/8/layout/cycle8"/>
    <dgm:cxn modelId="{71F0A2AA-1BB8-43E6-BDF5-694459346EA4}" srcId="{4ED065A3-7E89-46DF-B926-B00BDD18ED83}" destId="{C355C0B5-6770-4AE8-B0F2-C2E5695152D9}" srcOrd="1" destOrd="0" parTransId="{A1E658AD-A4D1-4951-9759-BD9FE81A3525}" sibTransId="{BC4D49BD-C0FC-4E3E-B577-2E5CB7BC4AC9}"/>
    <dgm:cxn modelId="{9258C938-D2FD-4DEC-A09E-C2BB2A10DDF6}" type="presParOf" srcId="{90E9C8C1-8025-48C0-9969-F03AE40BCC97}" destId="{967F0FF0-74C4-4B6E-9744-9A583869F848}" srcOrd="0" destOrd="0" presId="urn:microsoft.com/office/officeart/2005/8/layout/cycle8"/>
    <dgm:cxn modelId="{41922CDD-38AB-4D3A-B71A-660F079A6A20}" type="presParOf" srcId="{90E9C8C1-8025-48C0-9969-F03AE40BCC97}" destId="{4B53B9EA-04D7-4F23-BD05-5AB17643F496}" srcOrd="1" destOrd="0" presId="urn:microsoft.com/office/officeart/2005/8/layout/cycle8"/>
    <dgm:cxn modelId="{AC3CB95B-D002-4CE0-AEEE-0F4716A93BDE}" type="presParOf" srcId="{90E9C8C1-8025-48C0-9969-F03AE40BCC97}" destId="{A8C2DCC2-68B2-452F-B4BA-064249B4D75F}" srcOrd="2" destOrd="0" presId="urn:microsoft.com/office/officeart/2005/8/layout/cycle8"/>
    <dgm:cxn modelId="{691F1FCC-BF83-4151-954C-BC790A80E19F}" type="presParOf" srcId="{90E9C8C1-8025-48C0-9969-F03AE40BCC97}" destId="{BD51F104-5CF7-4669-BD28-86603D9BBA32}" srcOrd="3" destOrd="0" presId="urn:microsoft.com/office/officeart/2005/8/layout/cycle8"/>
    <dgm:cxn modelId="{786B81DE-CABF-46DE-B838-E98C979A5A4F}" type="presParOf" srcId="{90E9C8C1-8025-48C0-9969-F03AE40BCC97}" destId="{90345B27-9A58-4761-B0DC-48920DCFEC8B}" srcOrd="4" destOrd="0" presId="urn:microsoft.com/office/officeart/2005/8/layout/cycle8"/>
    <dgm:cxn modelId="{F346DDB1-A31A-4E96-9155-BB937693AAAB}" type="presParOf" srcId="{90E9C8C1-8025-48C0-9969-F03AE40BCC97}" destId="{AE43EE25-22F1-4A7A-B824-9FF120B65E98}" srcOrd="5" destOrd="0" presId="urn:microsoft.com/office/officeart/2005/8/layout/cycle8"/>
    <dgm:cxn modelId="{E66A282C-8AAB-4F2F-8D2C-B68002304432}" type="presParOf" srcId="{90E9C8C1-8025-48C0-9969-F03AE40BCC97}" destId="{65B1DE0B-BE70-4B6A-9804-2DA0AAE1AA09}" srcOrd="6" destOrd="0" presId="urn:microsoft.com/office/officeart/2005/8/layout/cycle8"/>
    <dgm:cxn modelId="{B7EF32E4-FBAA-43EF-B7C9-55987FA0831C}" type="presParOf" srcId="{90E9C8C1-8025-48C0-9969-F03AE40BCC97}" destId="{EEA17000-C7EC-4337-AE9A-0820202ED792}" srcOrd="7" destOrd="0" presId="urn:microsoft.com/office/officeart/2005/8/layout/cycle8"/>
    <dgm:cxn modelId="{B2B4E2FE-7D21-4C93-B2D4-8577A32F4849}" type="presParOf" srcId="{90E9C8C1-8025-48C0-9969-F03AE40BCC97}" destId="{43812F79-CC6A-4BD3-8F30-375CF9988667}" srcOrd="8" destOrd="0" presId="urn:microsoft.com/office/officeart/2005/8/layout/cycle8"/>
    <dgm:cxn modelId="{E1EBA3B2-D10E-4F66-9464-7DDCA07A964B}" type="presParOf" srcId="{90E9C8C1-8025-48C0-9969-F03AE40BCC97}" destId="{FD3E079F-BA2B-46F3-A5A7-CCFD0D82B32C}" srcOrd="9" destOrd="0" presId="urn:microsoft.com/office/officeart/2005/8/layout/cycle8"/>
    <dgm:cxn modelId="{83B07CD8-28DD-42A2-BCA7-95D2D156F3BF}" type="presParOf" srcId="{90E9C8C1-8025-48C0-9969-F03AE40BCC97}" destId="{1B65CBDF-CD43-4A75-AF6B-2DFDE3E9F4DC}" srcOrd="10" destOrd="0" presId="urn:microsoft.com/office/officeart/2005/8/layout/cycle8"/>
    <dgm:cxn modelId="{55245930-6096-4CC0-BACB-2DCC4DAA62F7}" type="presParOf" srcId="{90E9C8C1-8025-48C0-9969-F03AE40BCC97}" destId="{737583CD-BE47-4B62-9771-687420D25970}" srcOrd="11" destOrd="0" presId="urn:microsoft.com/office/officeart/2005/8/layout/cycle8"/>
    <dgm:cxn modelId="{88FCBFF1-1F3C-4EFA-AD21-4B4F5F517E70}" type="presParOf" srcId="{90E9C8C1-8025-48C0-9969-F03AE40BCC97}" destId="{9E8AA638-DB7D-4E03-B305-F206D1B0D6D6}" srcOrd="12" destOrd="0" presId="urn:microsoft.com/office/officeart/2005/8/layout/cycle8"/>
    <dgm:cxn modelId="{90B8C74C-AFE8-4E54-86A5-FCA65F1BE9CB}" type="presParOf" srcId="{90E9C8C1-8025-48C0-9969-F03AE40BCC97}" destId="{35E451D2-B50B-4566-9B36-9B572B3AEAA6}" srcOrd="13" destOrd="0" presId="urn:microsoft.com/office/officeart/2005/8/layout/cycle8"/>
    <dgm:cxn modelId="{D1A23B60-0C60-4A10-9261-1DB8423B3DED}" type="presParOf" srcId="{90E9C8C1-8025-48C0-9969-F03AE40BCC97}" destId="{089A7BBB-331A-449C-A884-584D199FCAE5}" srcOrd="14" destOrd="0" presId="urn:microsoft.com/office/officeart/2005/8/layout/cycle8"/>
    <dgm:cxn modelId="{15C64866-E350-4F86-AD05-9124C189F3D5}" type="presParOf" srcId="{90E9C8C1-8025-48C0-9969-F03AE40BCC97}" destId="{27A941D1-25D9-488F-9DE3-82A6BED2F050}" srcOrd="15" destOrd="0" presId="urn:microsoft.com/office/officeart/2005/8/layout/cycle8"/>
    <dgm:cxn modelId="{C9B475D7-87C2-4611-86B9-E28E15CEF78C}" type="presParOf" srcId="{90E9C8C1-8025-48C0-9969-F03AE40BCC97}" destId="{69962783-FDAD-4237-AC5F-362DEB857C69}" srcOrd="16" destOrd="0" presId="urn:microsoft.com/office/officeart/2005/8/layout/cycle8"/>
    <dgm:cxn modelId="{7CDE069F-0440-4AFA-A8EF-22A370516993}" type="presParOf" srcId="{90E9C8C1-8025-48C0-9969-F03AE40BCC97}" destId="{4B33D8A4-897C-4638-85C5-E09B05D9AE42}" srcOrd="17" destOrd="0" presId="urn:microsoft.com/office/officeart/2005/8/layout/cycle8"/>
    <dgm:cxn modelId="{026664DC-ED70-4320-87D1-3512AD93D71A}" type="presParOf" srcId="{90E9C8C1-8025-48C0-9969-F03AE40BCC97}" destId="{7D6DFFE7-036E-43F4-B1EA-2DCD49944B6C}" srcOrd="18" destOrd="0" presId="urn:microsoft.com/office/officeart/2005/8/layout/cycle8"/>
    <dgm:cxn modelId="{9D8F9D34-FF87-44C8-BE0B-F5D99B092A29}" type="presParOf" srcId="{90E9C8C1-8025-48C0-9969-F03AE40BCC97}" destId="{B61D963A-162D-425E-8012-033EE426F137}" srcOrd="19" destOrd="0" presId="urn:microsoft.com/office/officeart/2005/8/layout/cycle8"/>
    <dgm:cxn modelId="{731C52BD-5A47-4156-BF72-384B77B69BF3}" type="presParOf" srcId="{90E9C8C1-8025-48C0-9969-F03AE40BCC97}" destId="{B89B9F7F-BE5B-44E0-822F-C7334612048A}" srcOrd="20" destOrd="0" presId="urn:microsoft.com/office/officeart/2005/8/layout/cycle8"/>
    <dgm:cxn modelId="{5C83F5A5-CC93-46AB-921A-6F35322F151B}" type="presParOf" srcId="{90E9C8C1-8025-48C0-9969-F03AE40BCC97}" destId="{EFA59D67-E8F8-409F-BBE5-63712A1D22FF}" srcOrd="21" destOrd="0" presId="urn:microsoft.com/office/officeart/2005/8/layout/cycle8"/>
    <dgm:cxn modelId="{83B44166-43E6-499C-B3D9-9FA8BDCEF3FA}" type="presParOf" srcId="{90E9C8C1-8025-48C0-9969-F03AE40BCC97}" destId="{6179A606-828A-4083-A2F7-CB1F5D31629F}" srcOrd="22" destOrd="0" presId="urn:microsoft.com/office/officeart/2005/8/layout/cycle8"/>
    <dgm:cxn modelId="{9766EA75-E4DC-4619-9C20-35ED460AE0E9}" type="presParOf" srcId="{90E9C8C1-8025-48C0-9969-F03AE40BCC97}" destId="{8279B5D6-05C2-48C9-9794-E164231443C5}" srcOrd="23" destOrd="0" presId="urn:microsoft.com/office/officeart/2005/8/layout/cycle8"/>
    <dgm:cxn modelId="{E36FC57C-2765-4CBA-BDED-7F1279C2CE12}" type="presParOf" srcId="{90E9C8C1-8025-48C0-9969-F03AE40BCC97}" destId="{C91E1016-F277-4852-98C1-A55BF809906A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7F0FF0-74C4-4B6E-9744-9A583869F848}">
      <dsp:nvSpPr>
        <dsp:cNvPr id="0" name=""/>
        <dsp:cNvSpPr/>
      </dsp:nvSpPr>
      <dsp:spPr>
        <a:xfrm>
          <a:off x="2502774" y="374774"/>
          <a:ext cx="5085792" cy="5085792"/>
        </a:xfrm>
        <a:prstGeom prst="pie">
          <a:avLst>
            <a:gd name="adj1" fmla="val 16200000"/>
            <a:gd name="adj2" fmla="val 2052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Tecnologia</a:t>
          </a:r>
          <a:endParaRPr lang="pt-B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55862" y="1229671"/>
        <a:ext cx="1634719" cy="1089812"/>
      </dsp:txXfrm>
    </dsp:sp>
    <dsp:sp modelId="{90345B27-9A58-4761-B0DC-48920DCFEC8B}">
      <dsp:nvSpPr>
        <dsp:cNvPr id="0" name=""/>
        <dsp:cNvSpPr/>
      </dsp:nvSpPr>
      <dsp:spPr>
        <a:xfrm>
          <a:off x="2502578" y="572340"/>
          <a:ext cx="5085792" cy="5085792"/>
        </a:xfrm>
        <a:prstGeom prst="pie">
          <a:avLst>
            <a:gd name="adj1" fmla="val 20520000"/>
            <a:gd name="adj2" fmla="val 324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Pessoas</a:t>
          </a:r>
          <a:endParaRPr lang="pt-B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778070" y="2896063"/>
        <a:ext cx="1513628" cy="1210902"/>
      </dsp:txXfrm>
    </dsp:sp>
    <dsp:sp modelId="{43812F79-CC6A-4BD3-8F30-375CF9988667}">
      <dsp:nvSpPr>
        <dsp:cNvPr id="0" name=""/>
        <dsp:cNvSpPr/>
      </dsp:nvSpPr>
      <dsp:spPr>
        <a:xfrm>
          <a:off x="2431331" y="593947"/>
          <a:ext cx="5085792" cy="5085792"/>
        </a:xfrm>
        <a:prstGeom prst="pie">
          <a:avLst>
            <a:gd name="adj1" fmla="val 3240000"/>
            <a:gd name="adj2" fmla="val 756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Organizações</a:t>
          </a:r>
          <a:endParaRPr lang="pt-B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47685" y="4166111"/>
        <a:ext cx="1453083" cy="1331993"/>
      </dsp:txXfrm>
    </dsp:sp>
    <dsp:sp modelId="{9E8AA638-DB7D-4E03-B305-F206D1B0D6D6}">
      <dsp:nvSpPr>
        <dsp:cNvPr id="0" name=""/>
        <dsp:cNvSpPr/>
      </dsp:nvSpPr>
      <dsp:spPr>
        <a:xfrm>
          <a:off x="2316295" y="510395"/>
          <a:ext cx="5085792" cy="5085792"/>
        </a:xfrm>
        <a:prstGeom prst="pie">
          <a:avLst>
            <a:gd name="adj1" fmla="val 7560000"/>
            <a:gd name="adj2" fmla="val 1188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altLang="pt-B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Estrutura composta por diferentes níveis e especializações</a:t>
          </a:r>
          <a:endParaRPr lang="pt-BR" altLang="pt-B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12966" y="2834118"/>
        <a:ext cx="1513628" cy="1210902"/>
      </dsp:txXfrm>
    </dsp:sp>
    <dsp:sp modelId="{69962783-FDAD-4237-AC5F-362DEB857C69}">
      <dsp:nvSpPr>
        <dsp:cNvPr id="0" name=""/>
        <dsp:cNvSpPr/>
      </dsp:nvSpPr>
      <dsp:spPr>
        <a:xfrm>
          <a:off x="2359887" y="374774"/>
          <a:ext cx="5085792" cy="5085792"/>
        </a:xfrm>
        <a:prstGeom prst="pie">
          <a:avLst>
            <a:gd name="adj1" fmla="val 11880000"/>
            <a:gd name="adj2" fmla="val 1620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Aula: Os sistemas de Informações Gerenciais</a:t>
          </a:r>
          <a:endParaRPr lang="pt-BR" sz="1800" kern="1200" dirty="0"/>
        </a:p>
      </dsp:txBody>
      <dsp:txXfrm>
        <a:off x="3157872" y="1229671"/>
        <a:ext cx="1634719" cy="1089812"/>
      </dsp:txXfrm>
    </dsp:sp>
    <dsp:sp modelId="{B89B9F7F-BE5B-44E0-822F-C7334612048A}">
      <dsp:nvSpPr>
        <dsp:cNvPr id="0" name=""/>
        <dsp:cNvSpPr/>
      </dsp:nvSpPr>
      <dsp:spPr>
        <a:xfrm>
          <a:off x="2187700" y="59939"/>
          <a:ext cx="5715462" cy="5715462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tint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A59D67-E8F8-409F-BBE5-63712A1D22FF}">
      <dsp:nvSpPr>
        <dsp:cNvPr id="0" name=""/>
        <dsp:cNvSpPr/>
      </dsp:nvSpPr>
      <dsp:spPr>
        <a:xfrm>
          <a:off x="2188094" y="257461"/>
          <a:ext cx="5715462" cy="5715462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tint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79A606-828A-4083-A2F7-CB1F5D31629F}">
      <dsp:nvSpPr>
        <dsp:cNvPr id="0" name=""/>
        <dsp:cNvSpPr/>
      </dsp:nvSpPr>
      <dsp:spPr>
        <a:xfrm>
          <a:off x="2116496" y="279323"/>
          <a:ext cx="5715462" cy="571546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tint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79B5D6-05C2-48C9-9794-E164231443C5}">
      <dsp:nvSpPr>
        <dsp:cNvPr id="0" name=""/>
        <dsp:cNvSpPr/>
      </dsp:nvSpPr>
      <dsp:spPr>
        <a:xfrm>
          <a:off x="2001109" y="195516"/>
          <a:ext cx="5715462" cy="5715462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tint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1E1016-F277-4852-98C1-A55BF809906A}">
      <dsp:nvSpPr>
        <dsp:cNvPr id="0" name=""/>
        <dsp:cNvSpPr/>
      </dsp:nvSpPr>
      <dsp:spPr>
        <a:xfrm>
          <a:off x="2045292" y="59939"/>
          <a:ext cx="5715462" cy="571546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tint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5008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15E1EE2-4A20-4BC0-B0DC-2DFA706A7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89E965E-5676-476C-BBE5-AF28A9E34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BC1C204-8C0F-473B-8F27-1A5C0E08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06450D46-4CDD-4B41-86D8-3DEBE6A97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9A345C8-FE92-409C-8588-CED0E476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39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406AFD-4472-4CD8-B749-EF6036D0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966835DE-A63D-49FC-8C94-941F6C39C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EEA491B-F832-4C01-997A-15022397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0634E4E-847C-4419-B00C-81E99D1C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BB0C9D1-1899-49F3-8BA8-74983792B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92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1CFCF5EF-91EF-49EA-8C0A-811EF3CAE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DC5D451-300C-45A4-B545-5D348E76F8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B1A777B-D4D3-417C-89D7-667780A29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B1E333C-1713-473F-B3F8-B6C087363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6DAEAB8-4169-4217-BA8E-730EE6DF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621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4F20D1C-9146-40BD-B16B-44572679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D233FD8-7F10-4557-8777-8002C82C2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17E1DA0-0583-4E33-88DB-EE56EE455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8614FAF-3A98-40D6-9D18-4AF41F83A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A096074-78BA-4A82-AA49-7D27136AC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890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94C57F-2856-44B7-8B6F-9B4DF5F5A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1BC4F1E-14A1-4610-9CA3-E9791103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790DD088-DA52-4531-AF66-03AA85BE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AA9E1E8-6C75-4CDA-9377-8007E966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958E1BA-2E11-4F19-8975-2EE60904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41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CC78B0-B244-4087-A335-E440E9D9D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175C537-79B0-48EA-8A89-00F3F3B31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C48831D-232D-40B9-8739-1AC5CADA2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9126E31-7490-4491-92FA-6EEBE1AF2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9994B0B-F3E1-46ED-9196-4E4987EA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6B27429-F326-40F2-9542-9185F324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412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7A56087-FF04-4B60-A306-9ACC660E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843F109-3874-4CC2-9857-536A2FDEB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0CECDDC-4E7B-45C3-A3C0-04F53B3EC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9D3EED3D-52A6-49B4-B878-88E896495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5232A161-0768-4555-A7C6-EB064A006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0E2174B4-F85A-44F7-A7B2-EB69D882A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ABB8885B-C04C-4C40-959B-478FA43FF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DFD29AFC-5857-4203-88F2-2B778A54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47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4BA9BB-3E05-4BBD-BB64-DD5B755B9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1773DA4A-31FF-4FB7-B6DC-070D1E6D1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A3E520D-9062-4368-A1E1-E540CFEA4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1B9536BD-9F02-438B-87E1-7A966531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38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7A60C9A7-43B4-4927-B0D3-84508B67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8FA75D7D-1DD3-4BA1-A1F1-7F4A0FB9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A5B7C8FA-1B99-4491-ADF8-2BE6F2EC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12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9A73E4F-CB9E-4223-9FB6-1909D3987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4ABB093-3548-4D99-BF23-157A8D055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951F9D85-390E-443B-A6CB-FB9B8D6C1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FA4983C-5292-440E-A432-F105309C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B1D7E1FA-F439-4698-B16D-D232FC7D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10DBA501-88D9-4AEA-9FF8-F875134B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505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5EB415B-2694-4ED2-BA91-A420BA39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DA527096-A9A4-464D-8786-CB7DD3F6A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D7135724-3AD0-4968-ADEE-78BDB374C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0807A61-392E-4F43-BEA2-56870EE60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28D09DD0-7D42-467C-A3D5-81F3B8B4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0183510E-0D76-40D7-8F3F-23F24B3F8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537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D79ABB4A-1C4D-4539-B8DD-F9FFD189D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8366A8C-15BC-466E-B5A8-4B2953CFF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B40C650-7BE4-4316-87D8-720971040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711D-A8A1-4FD8-9C3C-84A5703A211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7ADDF50F-65B0-4BC0-9AD3-819FBD9F5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94D7DD54-A6BE-400C-B409-92544BEBB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CCB4-12A6-4BF9-A29B-5A196411CB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3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185" y="202794"/>
            <a:ext cx="1448623" cy="614828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699330" y="4970934"/>
            <a:ext cx="2642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Pinheiro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54743" y="796537"/>
            <a:ext cx="12049433" cy="2510810"/>
          </a:xfrm>
        </p:spPr>
        <p:txBody>
          <a:bodyPr>
            <a:normAutofit/>
          </a:bodyPr>
          <a:lstStyle/>
          <a:p>
            <a:r>
              <a:rPr lang="pt-BR" sz="4800" dirty="0" smtClean="0">
                <a:latin typeface="Bookman Old Style" panose="02050604050505020204" pitchFamily="18" charset="0"/>
              </a:rPr>
              <a:t>Os sistemas de Informações </a:t>
            </a:r>
            <a:r>
              <a:rPr lang="pt-BR" sz="4800" dirty="0">
                <a:latin typeface="Bookman Old Style" panose="02050604050505020204" pitchFamily="18" charset="0"/>
              </a:rPr>
              <a:t>G</a:t>
            </a:r>
            <a:r>
              <a:rPr lang="pt-BR" sz="4800" dirty="0" smtClean="0">
                <a:latin typeface="Bookman Old Style" panose="02050604050505020204" pitchFamily="18" charset="0"/>
              </a:rPr>
              <a:t>erenciais </a:t>
            </a:r>
            <a:endParaRPr lang="pt-BR" sz="4800" dirty="0">
              <a:latin typeface="Bookman Old Style" panose="020506040505050202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782" y="2996784"/>
            <a:ext cx="6188980" cy="2771185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4000833" y="6357522"/>
            <a:ext cx="674001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Aula: Os sistemas de Informações Gerenciais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28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Aula: Os sistemas de Informações Gerenciais</a:t>
            </a:r>
            <a:endParaRPr lang="pt-BR" sz="1600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3" y="202794"/>
            <a:ext cx="1448623" cy="614828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="" xmlns:a16="http://schemas.microsoft.com/office/drawing/2014/main" id="{1B9F9F00-B225-4B06-B173-94A2EBDA3B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4968" y="152158"/>
            <a:ext cx="4630361" cy="707239"/>
          </a:xfrm>
        </p:spPr>
        <p:txBody>
          <a:bodyPr>
            <a:normAutofit/>
          </a:bodyPr>
          <a:lstStyle/>
          <a:p>
            <a:pPr algn="l"/>
            <a:r>
              <a:rPr lang="pt-BR" altLang="pt-BR" sz="40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Bibliografia</a:t>
            </a:r>
            <a:endParaRPr lang="pt-BR" altLang="pt-BR" sz="44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94968" y="1642844"/>
            <a:ext cx="10589342" cy="3429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ALBERTIN, Alberto Luiz. </a:t>
            </a:r>
            <a:r>
              <a:rPr lang="pt-BR" altLang="pt-B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Comércio Eletrônico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São </a:t>
            </a:r>
            <a:r>
              <a:rPr lang="pt-BR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Paulo:Atlas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1999.</a:t>
            </a:r>
          </a:p>
          <a:p>
            <a:pPr marL="609600" indent="-6096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JÚLIO, Carlos Alberto; SALIBI NETO, José. </a:t>
            </a:r>
            <a:r>
              <a:rPr lang="pt-BR" altLang="pt-B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E-business e tecnologia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 São Paulo: </a:t>
            </a:r>
            <a:r>
              <a:rPr lang="pt-BR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Publifolha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2001. (Coletânea HSM management).</a:t>
            </a:r>
          </a:p>
          <a:p>
            <a:pPr marL="609600" indent="-6096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LAUDON, Kenneth C., </a:t>
            </a:r>
            <a:r>
              <a:rPr lang="en-US" alt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Loundon</a:t>
            </a:r>
            <a:r>
              <a:rPr lang="en-US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Jane P.. </a:t>
            </a:r>
            <a:r>
              <a:rPr lang="pt-BR" altLang="pt-B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de Informações Gerenciais.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São Paulo: Pearson Prentice Hall, 2007.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alt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24186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410" y="202794"/>
            <a:ext cx="1448623" cy="614828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-5755" y="107340"/>
            <a:ext cx="10179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Desafios da Major </a:t>
            </a:r>
            <a:r>
              <a:rPr lang="pt-BR" altLang="pt-BR" sz="36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League</a:t>
            </a:r>
            <a:r>
              <a:rPr lang="pt-BR" alt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Baseball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AutoShape 2" descr="Resultado de imagem para CLIENTE OCUL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AutoShape 4" descr="Resultado de imagem para CLIENTE OCUL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" name="AutoShape 6" descr="Resultado de imagem para CLIENTE OCULT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5" name="AutoShape 8" descr="Resultado de imagem para CLIENTE OCULT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AutoShape 10" descr="Resultado de imagem para CLIENTE OCULT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7" name="AutoShape 12" descr="Resultado de imagem para CLIENTE OCULTO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5" y="1091573"/>
            <a:ext cx="10949960" cy="5290431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808146" y="6377758"/>
            <a:ext cx="67252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Aula: Os sistemas de Informações Gerenciais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2416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Aula: Os sistemas de Informações Gerenciais</a:t>
            </a:r>
          </a:p>
        </p:txBody>
      </p:sp>
      <p:pic>
        <p:nvPicPr>
          <p:cNvPr id="8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0" y="-29117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443" y="202794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948" y="8358"/>
            <a:ext cx="9576192" cy="986178"/>
          </a:xfrm>
        </p:spPr>
        <p:txBody>
          <a:bodyPr>
            <a:noAutofit/>
          </a:bodyPr>
          <a:lstStyle/>
          <a:p>
            <a:pPr algn="ctr"/>
            <a:r>
              <a:rPr lang="en-US" alt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 </a:t>
            </a:r>
            <a:r>
              <a:rPr lang="en-US" altLang="pt-BR" sz="28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papel</a:t>
            </a:r>
            <a:r>
              <a:rPr lang="en-US" alt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dos </a:t>
            </a:r>
            <a:r>
              <a:rPr lang="en-US" altLang="pt-BR" sz="28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sistemas</a:t>
            </a:r>
            <a:r>
              <a:rPr lang="en-US" alt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de </a:t>
            </a:r>
            <a:r>
              <a:rPr lang="en-US" altLang="pt-BR" sz="28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informação</a:t>
            </a:r>
            <a:r>
              <a:rPr lang="en-US" alt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no </a:t>
            </a:r>
            <a:r>
              <a:rPr lang="en-US" altLang="pt-BR" sz="28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ambiente</a:t>
            </a:r>
            <a:r>
              <a:rPr lang="en-US" alt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de </a:t>
            </a:r>
            <a:r>
              <a:rPr lang="en-US" altLang="pt-BR" sz="28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negócios</a:t>
            </a:r>
            <a:r>
              <a:rPr lang="en-US" alt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28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conteporâneo</a:t>
            </a:r>
            <a:endParaRPr lang="pt-BR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025" y="954073"/>
            <a:ext cx="11299724" cy="49305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/>
            </a:r>
            <a:br>
              <a:rPr lang="pt-BR" sz="2400" dirty="0"/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145025" y="1083068"/>
            <a:ext cx="11771004" cy="4856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Transformação do ambiente de negócio</a:t>
            </a:r>
          </a:p>
          <a:p>
            <a:pPr lvl="1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2005: contas de celulares ultrapassa telefone fixo;</a:t>
            </a:r>
          </a:p>
          <a:p>
            <a:pPr lvl="1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2005: mais de 40 milhões de empresas com registro de domínio;</a:t>
            </a:r>
          </a:p>
          <a:p>
            <a:pPr lvl="1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2005: a Fedex transportou aproximadamente 100 milhões de encomendas, e a United Parcel Service (UPS) mais de 380 milhões;</a:t>
            </a:r>
          </a:p>
          <a:p>
            <a:pPr lvl="1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Mais de 35 milhões de pessoas recebem notícias on-line.</a:t>
            </a:r>
          </a:p>
          <a:p>
            <a:pPr lvl="1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32 milhões de norte-americanos </a:t>
            </a:r>
            <a:r>
              <a:rPr lang="pt-BR" altLang="pt-B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lêem</a:t>
            </a: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blogs, e mais de 8 milhões os escrevem;</a:t>
            </a:r>
          </a:p>
          <a:p>
            <a:pPr lvl="1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As receitas de publicidade on-line do Google ultrapassam os 6 bilhões de dólares em 2005;</a:t>
            </a:r>
          </a:p>
          <a:p>
            <a:pPr lvl="1">
              <a:lnSpc>
                <a:spcPct val="150000"/>
              </a:lnSpc>
            </a:pPr>
            <a:r>
              <a:rPr lang="pt-BR" alt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Publicidade na web cresce 30 por cento ao ano, rendendo mais de 11 bilhões de dólares em 2005.</a:t>
            </a:r>
          </a:p>
        </p:txBody>
      </p:sp>
    </p:spTree>
    <p:extLst>
      <p:ext uri="{BB962C8B-B14F-4D97-AF65-F5344CB8AC3E}">
        <p14:creationId xmlns:p14="http://schemas.microsoft.com/office/powerpoint/2010/main" val="6054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430" y="202794"/>
            <a:ext cx="1448623" cy="614828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468129" y="116587"/>
            <a:ext cx="72776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Objetivos organizacionais dos sistemas de informação</a:t>
            </a:r>
            <a:endParaRPr lang="pt-BR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658760" y="1310870"/>
            <a:ext cx="84999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Excelência Operacional;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Novos produtos, serviços e modelos de negócio;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Relacionamento mais estreito com clientes e fornecedores;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Vantagem competitiva;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Sobrevivência;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757652" y="3956268"/>
            <a:ext cx="4132401" cy="22775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dirty="0">
                <a:latin typeface="Arial" charset="0"/>
              </a:rPr>
              <a:t>No site da Dell </a:t>
            </a:r>
            <a:r>
              <a:rPr lang="pt-BR" dirty="0" err="1">
                <a:latin typeface="Arial" charset="0"/>
              </a:rPr>
              <a:t>Computer</a:t>
            </a:r>
            <a:r>
              <a:rPr lang="pt-BR" dirty="0">
                <a:latin typeface="Arial" charset="0"/>
              </a:rPr>
              <a:t>, os clientes podem selecionar as opções desejadas e encomendar seu computador customizado. O sistema de montagem sob medida da empresa é importante fonte de vantagem competitiva.</a:t>
            </a:r>
          </a:p>
          <a:p>
            <a:pPr algn="ctr">
              <a:defRPr/>
            </a:pPr>
            <a:endParaRPr lang="pt-BR" sz="1600" dirty="0">
              <a:latin typeface="Arial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371097" y="6371847"/>
            <a:ext cx="4357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Aula: Os sistemas de Informações Gerenciais</a:t>
            </a:r>
          </a:p>
        </p:txBody>
      </p:sp>
    </p:spTree>
    <p:extLst>
      <p:ext uri="{BB962C8B-B14F-4D97-AF65-F5344CB8AC3E}">
        <p14:creationId xmlns:p14="http://schemas.microsoft.com/office/powerpoint/2010/main" val="35173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-4708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000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940" y="202794"/>
            <a:ext cx="1448623" cy="614828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039" y="19229"/>
            <a:ext cx="9904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2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Perspectivas em Sistemas de Informação e tecnologia da informação</a:t>
            </a:r>
            <a:endParaRPr lang="pt-BR" sz="2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89921" y="1167771"/>
            <a:ext cx="6948298" cy="489381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 da Informação: Todo software e hardware que uma empresa precisa para atingir seus objetivos organizacionais;</a:t>
            </a:r>
          </a:p>
          <a:p>
            <a:pPr eaLnBrk="1" hangingPunct="1">
              <a:lnSpc>
                <a:spcPct val="150000"/>
              </a:lnSpc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Sistemas de Informação: Conjunto de componentes interligados que coletam, processam, armazenam e distribuem informações destinadas a apoiar a tomada de decisão, a coordenação e o controle.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734" y="2057068"/>
            <a:ext cx="4370955" cy="280990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902707" y="6387236"/>
            <a:ext cx="3887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Aula: Os sistemas de Informações Gerenciais</a:t>
            </a:r>
          </a:p>
        </p:txBody>
      </p:sp>
    </p:spTree>
    <p:extLst>
      <p:ext uri="{BB962C8B-B14F-4D97-AF65-F5344CB8AC3E}">
        <p14:creationId xmlns:p14="http://schemas.microsoft.com/office/powerpoint/2010/main" val="21119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9488" y="233177"/>
            <a:ext cx="1448623" cy="61482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9435" y="201674"/>
            <a:ext cx="12120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 papel das pessoas e das organizações</a:t>
            </a: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3" name="Espaço Reservado para Conteúdo 2"/>
          <p:cNvSpPr>
            <a:spLocks noGrp="1"/>
          </p:cNvSpPr>
          <p:nvPr>
            <p:ph idx="1"/>
          </p:nvPr>
        </p:nvSpPr>
        <p:spPr>
          <a:xfrm>
            <a:off x="1017639" y="1246024"/>
            <a:ext cx="9855942" cy="484506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Dimensões dos sistemas de informação</a:t>
            </a:r>
          </a:p>
          <a:p>
            <a:pPr marL="0" indent="0" eaLnBrk="1" hangingPunct="1">
              <a:buNone/>
            </a:pPr>
            <a:endParaRPr lang="pt-BR" altLang="pt-BR" dirty="0"/>
          </a:p>
          <a:p>
            <a:pPr marL="0" indent="0" eaLnBrk="1" hangingPunct="1">
              <a:buNone/>
            </a:pPr>
            <a:endParaRPr lang="pt-BR" altLang="pt-BR" dirty="0" smtClean="0"/>
          </a:p>
        </p:txBody>
      </p:sp>
      <p:graphicFrame>
        <p:nvGraphicFramePr>
          <p:cNvPr id="14" name="Diagrama 13"/>
          <p:cNvGraphicFramePr/>
          <p:nvPr>
            <p:extLst>
              <p:ext uri="{D42A27DB-BD31-4B8C-83A1-F6EECF244321}">
                <p14:modId xmlns:p14="http://schemas.microsoft.com/office/powerpoint/2010/main" val="1319201771"/>
              </p:ext>
            </p:extLst>
          </p:nvPr>
        </p:nvGraphicFramePr>
        <p:xfrm>
          <a:off x="681033" y="617955"/>
          <a:ext cx="9948455" cy="6054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Retângulo 1"/>
          <p:cNvSpPr/>
          <p:nvPr/>
        </p:nvSpPr>
        <p:spPr>
          <a:xfrm>
            <a:off x="436940" y="2206992"/>
            <a:ext cx="30186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Estrutura composta por diferentes níveis e especializações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8169698" y="2206992"/>
            <a:ext cx="3253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Ferramentas: Hardware e Software</a:t>
            </a:r>
          </a:p>
        </p:txBody>
      </p:sp>
      <p:sp>
        <p:nvSpPr>
          <p:cNvPr id="15" name="CaixaDeTexto 6"/>
          <p:cNvSpPr txBox="1">
            <a:spLocks noChangeArrowheads="1"/>
          </p:cNvSpPr>
          <p:nvPr/>
        </p:nvSpPr>
        <p:spPr bwMode="auto">
          <a:xfrm>
            <a:off x="8109089" y="4651546"/>
            <a:ext cx="264244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dirty="0"/>
              <a:t>Uma empresa é tão boa quanto as pessoas que formam</a:t>
            </a:r>
          </a:p>
        </p:txBody>
      </p:sp>
      <p:sp>
        <p:nvSpPr>
          <p:cNvPr id="6" name="Retângulo 5"/>
          <p:cNvSpPr/>
          <p:nvPr/>
        </p:nvSpPr>
        <p:spPr>
          <a:xfrm>
            <a:off x="3455554" y="6387236"/>
            <a:ext cx="38876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600" dirty="0"/>
              <a:t>Aula: Os sistemas de Informações Gerenciais</a:t>
            </a:r>
          </a:p>
        </p:txBody>
      </p:sp>
    </p:spTree>
    <p:extLst>
      <p:ext uri="{BB962C8B-B14F-4D97-AF65-F5344CB8AC3E}">
        <p14:creationId xmlns:p14="http://schemas.microsoft.com/office/powerpoint/2010/main" val="30272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Aula: Os sistemas de Informações Gerenciais</a:t>
            </a:r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588" y="472895"/>
            <a:ext cx="11710220" cy="597306"/>
          </a:xfrm>
        </p:spPr>
        <p:txBody>
          <a:bodyPr>
            <a:noAutofit/>
          </a:bodyPr>
          <a:lstStyle/>
          <a:p>
            <a:r>
              <a:rPr lang="pt-BR" alt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Dimensão dos Problemas Organizacionais</a:t>
            </a:r>
            <a: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BR" sz="32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pt-BR" sz="32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9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238409"/>
              </p:ext>
            </p:extLst>
          </p:nvPr>
        </p:nvGraphicFramePr>
        <p:xfrm>
          <a:off x="111019" y="1288878"/>
          <a:ext cx="11969962" cy="4928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091"/>
                <a:gridCol w="8799871"/>
              </a:tblGrid>
              <a:tr h="550542"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Dimensão</a:t>
                      </a:r>
                      <a:endParaRPr lang="pt-BR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Descrição</a:t>
                      </a:r>
                      <a:endParaRPr lang="pt-BR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425634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Dimensões organizacionais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Processos organizacionais ultrapassados                    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Conflitos internos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•Recursos inadequados                                                 •Complexidade da tarefa</a:t>
                      </a:r>
                      <a:endParaRPr lang="pt-BR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•Ambiente organizacional turbulento ou em mutação    •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Atitudes e cultura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pouco colaborativas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pt-BR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53177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Dimensão Tecnológicas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Hardware antigo ou insuficiente                                   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 ultrapassado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Capacidade de telecomunicações insuficientes           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Administração de dados inadequada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Incompatibilidade de sistemas legados                       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Mudança tecnológica acelerada</a:t>
                      </a:r>
                    </a:p>
                    <a:p>
                      <a:endParaRPr lang="pt-BR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90831">
                <a:tc>
                  <a:txBody>
                    <a:bodyPr/>
                    <a:lstStyle/>
                    <a:p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Dimensão humanas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</a:t>
                      </a:r>
                      <a:r>
                        <a:rPr lang="pt-B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Falta de treinamento</a:t>
                      </a: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funcionários                          • Ambiente de Trabalho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Dificuldades para avaliar o desempenhado                • Falta de participação dos funcionários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pt-B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Administração indecisa e deficiente</a:t>
                      </a:r>
                      <a:endParaRPr lang="pt-B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4" marB="4572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5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="" xmlns:a16="http://schemas.microsoft.com/office/drawing/2014/main" id="{525ECEFD-3772-406F-A1D4-C05A4AA8A06F}"/>
              </a:ext>
            </a:extLst>
          </p:cNvPr>
          <p:cNvSpPr/>
          <p:nvPr/>
        </p:nvSpPr>
        <p:spPr>
          <a:xfrm>
            <a:off x="0" y="6440557"/>
            <a:ext cx="12192000" cy="2319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</a:rPr>
              <a:t>Aula: Os sistemas de Informações Gerenciais</a:t>
            </a:r>
          </a:p>
        </p:txBody>
      </p:sp>
      <p:pic>
        <p:nvPicPr>
          <p:cNvPr id="6" name="Espaço Reservado para Conteúdo 9">
            <a:extLst>
              <a:ext uri="{FF2B5EF4-FFF2-40B4-BE49-F238E27FC236}">
                <a16:creationId xmlns="" xmlns:a16="http://schemas.microsoft.com/office/drawing/2014/main" id="{3BAA0897-CD2D-4175-9747-37D3B5942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163" y="8358"/>
            <a:ext cx="2636837" cy="6361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5927501C-72A6-49A4-9E0E-5232613CE149}"/>
              </a:ext>
            </a:extLst>
          </p:cNvPr>
          <p:cNvSpPr/>
          <p:nvPr/>
        </p:nvSpPr>
        <p:spPr>
          <a:xfrm>
            <a:off x="-16540" y="0"/>
            <a:ext cx="12192000" cy="102041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089660A6-B926-4317-8D3E-BF6DC53411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44" y="250566"/>
            <a:ext cx="1448623" cy="61482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52" y="208533"/>
            <a:ext cx="9780639" cy="597306"/>
          </a:xfrm>
        </p:spPr>
        <p:txBody>
          <a:bodyPr>
            <a:noAutofit/>
          </a:bodyPr>
          <a:lstStyle/>
          <a:p>
            <a:r>
              <a:rPr lang="en-US" altLang="pt-BR" sz="36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Emergência</a:t>
            </a:r>
            <a:r>
              <a:rPr lang="en-US" alt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da </a:t>
            </a:r>
            <a:r>
              <a:rPr lang="en-US" altLang="pt-BR" sz="3600" b="1" dirty="0" err="1">
                <a:solidFill>
                  <a:schemeClr val="bg1"/>
                </a:solidFill>
                <a:latin typeface="Bookman Old Style" panose="02050604050505020204" pitchFamily="18" charset="0"/>
              </a:rPr>
              <a:t>E</a:t>
            </a:r>
            <a:r>
              <a:rPr lang="en-US" altLang="pt-BR" sz="3600" b="1" dirty="0" err="1" smtClean="0">
                <a:solidFill>
                  <a:schemeClr val="bg1"/>
                </a:solidFill>
                <a:latin typeface="Bookman Old Style" panose="02050604050505020204" pitchFamily="18" charset="0"/>
              </a:rPr>
              <a:t>conomia</a:t>
            </a:r>
            <a:r>
              <a:rPr lang="en-US" alt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G</a:t>
            </a:r>
            <a:r>
              <a:rPr lang="en-US" alt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lobal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450" y="1755060"/>
            <a:ext cx="8305800" cy="4300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Gestão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controle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mercado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global</a:t>
            </a:r>
          </a:p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Competição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mercados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mundiais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Grupos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globais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entrega</a:t>
            </a:r>
            <a:r>
              <a:rPr lang="en-US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globais</a:t>
            </a:r>
            <a:endParaRPr lang="en-US" alt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pt-BR" altLang="pt-BR" sz="2000" dirty="0" smtClean="0">
              <a:solidFill>
                <a:schemeClr val="tx2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337" y="3394369"/>
            <a:ext cx="4287107" cy="3010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7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554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Tema do Office</vt:lpstr>
      <vt:lpstr>Os sistemas de Informações Gerenciais </vt:lpstr>
      <vt:lpstr>Bibliografia</vt:lpstr>
      <vt:lpstr>Apresentação do PowerPoint</vt:lpstr>
      <vt:lpstr>O papel dos sistemas de informação no ambiente de negócios conteporâneo</vt:lpstr>
      <vt:lpstr>Apresentação do PowerPoint</vt:lpstr>
      <vt:lpstr>Apresentação do PowerPoint</vt:lpstr>
      <vt:lpstr>Apresentação do PowerPoint</vt:lpstr>
      <vt:lpstr>Dimensão dos Problemas Organizacionais </vt:lpstr>
      <vt:lpstr>Emergência da Economia Global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Fabio Pinheiro</dc:creator>
  <cp:lastModifiedBy>admin</cp:lastModifiedBy>
  <cp:revision>43</cp:revision>
  <dcterms:created xsi:type="dcterms:W3CDTF">2018-01-30T17:43:28Z</dcterms:created>
  <dcterms:modified xsi:type="dcterms:W3CDTF">2018-04-13T12:53:54Z</dcterms:modified>
</cp:coreProperties>
</file>