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90" r:id="rId17"/>
    <p:sldId id="273" r:id="rId18"/>
    <p:sldId id="274" r:id="rId19"/>
    <p:sldId id="275" r:id="rId20"/>
    <p:sldId id="276" r:id="rId21"/>
    <p:sldId id="277" r:id="rId22"/>
    <p:sldId id="289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Plan1!$A$2:$A$6</c:f>
              <c:strCache>
                <c:ptCount val="5"/>
                <c:pt idx="0">
                  <c:v>Ensino Fundamental</c:v>
                </c:pt>
                <c:pt idx="1">
                  <c:v>Ensino Médio</c:v>
                </c:pt>
                <c:pt idx="2">
                  <c:v>Ensino Superior Incompleto</c:v>
                </c:pt>
                <c:pt idx="3">
                  <c:v>Ensino Superior Completo </c:v>
                </c:pt>
                <c:pt idx="4">
                  <c:v>Pós-Graduação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0.03</c:v>
                </c:pt>
                <c:pt idx="1">
                  <c:v>0.22</c:v>
                </c:pt>
                <c:pt idx="2">
                  <c:v>0.23</c:v>
                </c:pt>
                <c:pt idx="3">
                  <c:v>0.32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370264"/>
        <c:axId val="457368696"/>
      </c:barChart>
      <c:catAx>
        <c:axId val="457370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368696"/>
        <c:auto val="1"/>
        <c:lblAlgn val="ctr"/>
        <c:lblOffset val="100"/>
        <c:noMultiLvlLbl val="0"/>
      </c:catAx>
      <c:valAx>
        <c:axId val="45736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37026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7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7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61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6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9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9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5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63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E24C-04AB-4454-B6A3-E9A8D504058A}" type="datetimeFigureOut">
              <a:rPr lang="pt-BR" smtClean="0"/>
              <a:t>08/05/2018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A983-5D39-40EE-98BB-BF09BEF65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99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amazon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6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745" y="2310525"/>
            <a:ext cx="10300137" cy="2387600"/>
          </a:xfrm>
        </p:spPr>
        <p:txBody>
          <a:bodyPr>
            <a:normAutofit fontScale="90000"/>
          </a:bodyPr>
          <a:lstStyle/>
          <a:p>
            <a:r>
              <a:rPr lang="en-US" altLang="pt-BR" b="1" dirty="0" smtClean="0">
                <a:latin typeface="Bookman Old Style" panose="02050604050505020204" pitchFamily="18" charset="0"/>
              </a:rPr>
              <a:t>A </a:t>
            </a:r>
            <a:r>
              <a:rPr lang="en-US" altLang="pt-BR" b="1" dirty="0" err="1" smtClean="0">
                <a:latin typeface="Bookman Old Style" panose="02050604050505020204" pitchFamily="18" charset="0"/>
              </a:rPr>
              <a:t>Estratégia</a:t>
            </a:r>
            <a:r>
              <a:rPr lang="en-US" altLang="pt-BR" b="1" dirty="0" smtClean="0">
                <a:latin typeface="Bookman Old Style" panose="02050604050505020204" pitchFamily="18" charset="0"/>
              </a:rPr>
              <a:t> </a:t>
            </a:r>
            <a:r>
              <a:rPr lang="en-US" altLang="pt-BR" b="1" dirty="0" err="1" smtClean="0">
                <a:latin typeface="Bookman Old Style" panose="02050604050505020204" pitchFamily="18" charset="0"/>
              </a:rPr>
              <a:t>em</a:t>
            </a:r>
            <a:r>
              <a:rPr lang="en-US" altLang="pt-BR" b="1" dirty="0" smtClean="0">
                <a:latin typeface="Bookman Old Style" panose="02050604050505020204" pitchFamily="18" charset="0"/>
              </a:rPr>
              <a:t> e-Business </a:t>
            </a:r>
            <a:r>
              <a:rPr lang="en-US" altLang="pt-BR" sz="9600" b="1" dirty="0" smtClean="0"/>
              <a:t/>
            </a:r>
            <a:br>
              <a:rPr lang="en-US" altLang="pt-BR" sz="9600" b="1" dirty="0" smtClean="0"/>
            </a:br>
            <a:r>
              <a:rPr lang="en-US" altLang="pt-BR" sz="4400" b="1" dirty="0" smtClean="0">
                <a:latin typeface="Bookman Old Style" panose="02050604050505020204" pitchFamily="18" charset="0"/>
              </a:rPr>
              <a:t/>
            </a:r>
            <a:br>
              <a:rPr lang="en-US" altLang="pt-BR" sz="4400" b="1" dirty="0" smtClean="0">
                <a:latin typeface="Bookman Old Style" panose="02050604050505020204" pitchFamily="18" charset="0"/>
              </a:rPr>
            </a:br>
            <a:r>
              <a:rPr lang="en-US" altLang="pt-BR" sz="4400" b="1" dirty="0" smtClean="0">
                <a:latin typeface="Bookman Old Style" panose="02050604050505020204" pitchFamily="18" charset="0"/>
              </a:rPr>
              <a:t>1.1 e-Business: </a:t>
            </a:r>
            <a:br>
              <a:rPr lang="en-US" altLang="pt-BR" sz="4400" b="1" dirty="0" smtClean="0">
                <a:latin typeface="Bookman Old Style" panose="02050604050505020204" pitchFamily="18" charset="0"/>
              </a:rPr>
            </a:br>
            <a:r>
              <a:rPr lang="en-US" altLang="pt-BR" sz="4400" b="1" dirty="0" err="1" smtClean="0">
                <a:latin typeface="Bookman Old Style" panose="02050604050505020204" pitchFamily="18" charset="0"/>
              </a:rPr>
              <a:t>Evolução</a:t>
            </a:r>
            <a:r>
              <a:rPr lang="en-US" altLang="pt-BR" sz="4400" b="1" dirty="0" smtClean="0">
                <a:latin typeface="Bookman Old Style" panose="02050604050505020204" pitchFamily="18" charset="0"/>
              </a:rPr>
              <a:t>, </a:t>
            </a:r>
            <a:r>
              <a:rPr lang="en-US" altLang="pt-BR" sz="4400" b="1" dirty="0" err="1" smtClean="0">
                <a:latin typeface="Bookman Old Style" panose="02050604050505020204" pitchFamily="18" charset="0"/>
              </a:rPr>
              <a:t>Revolução</a:t>
            </a:r>
            <a:r>
              <a:rPr lang="en-US" altLang="pt-BR" sz="4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pt-BR" sz="4400" b="1" dirty="0" err="1" smtClean="0">
                <a:latin typeface="Bookman Old Style" panose="02050604050505020204" pitchFamily="18" charset="0"/>
              </a:rPr>
              <a:t>ou</a:t>
            </a:r>
            <a:r>
              <a:rPr lang="en-US" altLang="pt-BR" sz="4400" b="1" dirty="0" smtClean="0">
                <a:latin typeface="Bookman Old Style" panose="02050604050505020204" pitchFamily="18" charset="0"/>
              </a:rPr>
              <a:t> </a:t>
            </a:r>
            <a:r>
              <a:rPr lang="en-US" altLang="pt-BR" sz="4400" b="1" dirty="0" err="1" smtClean="0">
                <a:latin typeface="Bookman Old Style" panose="02050604050505020204" pitchFamily="18" charset="0"/>
              </a:rPr>
              <a:t>Moda</a:t>
            </a:r>
            <a:r>
              <a:rPr lang="en-US" altLang="pt-BR" sz="4400" b="1" dirty="0" smtClean="0">
                <a:latin typeface="Bookman Old Style" panose="02050604050505020204" pitchFamily="18" charset="0"/>
              </a:rPr>
              <a:t>?</a:t>
            </a:r>
            <a:r>
              <a:rPr lang="en-US" altLang="pt-BR" b="1" dirty="0" smtClean="0">
                <a:solidFill>
                  <a:schemeClr val="tx2"/>
                </a:solidFill>
              </a:rPr>
              <a:t/>
            </a:r>
            <a:br>
              <a:rPr lang="en-US" altLang="pt-BR" b="1" dirty="0" smtClean="0">
                <a:solidFill>
                  <a:schemeClr val="tx2"/>
                </a:solidFill>
              </a:rPr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26756" y="5012927"/>
            <a:ext cx="349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Prof.: Fábio Pinheiro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5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Adaptação</a:t>
            </a:r>
            <a:endParaRPr lang="pt-BR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123" y="1552575"/>
            <a:ext cx="1161026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adaptando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a Nova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en-US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As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adaptando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tirar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proveito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novas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/>
              <a:t>proporcionadas</a:t>
            </a:r>
            <a:r>
              <a:rPr lang="en-US" altLang="pt-BR" dirty="0"/>
              <a:t> </a:t>
            </a:r>
            <a:r>
              <a:rPr lang="en-US" altLang="pt-BR" dirty="0" err="1"/>
              <a:t>por</a:t>
            </a:r>
            <a:r>
              <a:rPr lang="en-US" altLang="pt-BR" dirty="0"/>
              <a:t> </a:t>
            </a:r>
            <a:r>
              <a:rPr lang="en-US" altLang="pt-BR" dirty="0" err="1"/>
              <a:t>novas</a:t>
            </a:r>
            <a:r>
              <a:rPr lang="en-US" altLang="pt-BR" dirty="0"/>
              <a:t> </a:t>
            </a:r>
            <a:r>
              <a:rPr lang="en-US" altLang="pt-BR" dirty="0" err="1"/>
              <a:t>formas</a:t>
            </a:r>
            <a:r>
              <a:rPr lang="en-US" altLang="pt-BR" dirty="0"/>
              <a:t> de </a:t>
            </a:r>
            <a:r>
              <a:rPr lang="en-US" altLang="pt-BR" dirty="0" err="1"/>
              <a:t>fazer</a:t>
            </a:r>
            <a:r>
              <a:rPr lang="en-US" altLang="pt-BR" dirty="0"/>
              <a:t> </a:t>
            </a:r>
            <a:r>
              <a:rPr lang="en-US" altLang="pt-BR" dirty="0" smtClean="0"/>
              <a:t>de </a:t>
            </a:r>
            <a:r>
              <a:rPr lang="en-US" altLang="pt-BR" dirty="0" err="1" smtClean="0"/>
              <a:t>negócio</a:t>
            </a:r>
            <a:r>
              <a:rPr lang="en-US" alt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81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2" y="-7861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-12789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071" y="259556"/>
            <a:ext cx="10818510" cy="528638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 HOJE? </a:t>
            </a:r>
            <a:r>
              <a:rPr lang="pt-BR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t-BR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t-BR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PESQUISAS </a:t>
            </a:r>
            <a:r>
              <a:rPr lang="pt-BR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SOBRE O MERCADO DA </a:t>
            </a: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</a:t>
            </a:r>
            <a:r>
              <a:rPr lang="pt-BR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NTERNET</a:t>
            </a:r>
            <a:r>
              <a:rPr lang="pt-BR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  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05" y="1600878"/>
            <a:ext cx="6771936" cy="364903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021387" y="583003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400" dirty="0" smtClean="0"/>
              <a:t>https://tecnologia.uol.com.br/ultimas-noticias/redacao/2010/07/27/brasil-e-5-pais-com-maior-numero-de-internautas-diz-pesquisa.jhtm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698490" y="1209038"/>
            <a:ext cx="1418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 2010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1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3200" b="1" dirty="0">
                <a:latin typeface="Bookman Old Style" panose="02050604050505020204" pitchFamily="18" charset="0"/>
              </a:rPr>
              <a:t>E HOJE? </a:t>
            </a:r>
            <a:endParaRPr lang="pt-BR" altLang="pt-BR" sz="32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pt-BR" altLang="pt-BR" sz="3200" b="1" dirty="0" smtClean="0">
                <a:latin typeface="Bookman Old Style" panose="02050604050505020204" pitchFamily="18" charset="0"/>
              </a:rPr>
              <a:t>PESQUISAS </a:t>
            </a:r>
            <a:r>
              <a:rPr lang="pt-BR" altLang="pt-BR" sz="3200" b="1" dirty="0">
                <a:latin typeface="Bookman Old Style" panose="02050604050505020204" pitchFamily="18" charset="0"/>
              </a:rPr>
              <a:t>SOBRE O MERCADO DA INTERNET  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2303" r="-1" b="9386"/>
          <a:stretch/>
        </p:blipFill>
        <p:spPr>
          <a:xfrm>
            <a:off x="2087641" y="1290637"/>
            <a:ext cx="7190912" cy="510312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3166" y="5604728"/>
            <a:ext cx="2764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/>
              <a:t>https://exame.abril.com.br/brasil/apesar-de-expansao-acesso-a-internet-no-brasil-ainda-e-baixo/</a:t>
            </a:r>
            <a:endParaRPr lang="pt-BR" sz="1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84738" y="1020763"/>
            <a:ext cx="94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QUANTIDADE DE PESSOAS CONECTADAS A WEB NO BRASIL</a:t>
            </a:r>
            <a:endParaRPr lang="en-GB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1257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3200" b="1" dirty="0">
                <a:latin typeface="Bookman Old Style" panose="02050604050505020204" pitchFamily="18" charset="0"/>
              </a:rPr>
              <a:t>E HOJE? </a:t>
            </a:r>
            <a:endParaRPr lang="pt-BR" altLang="pt-BR" sz="32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pt-BR" altLang="pt-BR" sz="3200" b="1" dirty="0" smtClean="0">
                <a:latin typeface="Bookman Old Style" panose="02050604050505020204" pitchFamily="18" charset="0"/>
              </a:rPr>
              <a:t>PESQUISAS </a:t>
            </a:r>
            <a:r>
              <a:rPr lang="pt-BR" altLang="pt-BR" sz="3200" b="1" dirty="0">
                <a:latin typeface="Bookman Old Style" panose="02050604050505020204" pitchFamily="18" charset="0"/>
              </a:rPr>
              <a:t>SOBRE O MERCADO DA INTERNET  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72053"/>
              </p:ext>
            </p:extLst>
          </p:nvPr>
        </p:nvGraphicFramePr>
        <p:xfrm>
          <a:off x="278525" y="2566849"/>
          <a:ext cx="11666482" cy="2905125"/>
        </p:xfrm>
        <a:graphic>
          <a:graphicData uri="http://schemas.openxmlformats.org/drawingml/2006/table">
            <a:tbl>
              <a:tblPr/>
              <a:tblGrid>
                <a:gridCol w="3168870"/>
                <a:gridCol w="2065282"/>
                <a:gridCol w="2396359"/>
                <a:gridCol w="2286000"/>
                <a:gridCol w="1749971"/>
              </a:tblGrid>
              <a:tr h="115168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da Pesquisa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FATURAMENTO </a:t>
                      </a:r>
                      <a:r>
                        <a:rPr lang="pt-BR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 milhões) 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em relação ao mesmo período do ano anterior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Faturamento acumulado no ano   </a:t>
                      </a: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 milhões) 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Ticket Médio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58340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 2005 (15/11 a 23/12)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458,0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2.500,0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272,00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02634"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 2004 (15/11 a 23/12)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1.750,0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9246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 2003 (15/11 a 23/12)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1.180,0</a:t>
                      </a:r>
                      <a:endParaRPr lang="pt-BR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315,00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90" marR="73890" marT="36941" marB="3694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2144110" y="5790624"/>
            <a:ext cx="9973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i="1" dirty="0" smtClean="0"/>
              <a:t>Fonte: Levantamento realizado pela empresa e-Bit  </a:t>
            </a:r>
            <a:r>
              <a:rPr lang="pt-BR" sz="1400" i="1" dirty="0" smtClean="0">
                <a:hlinkClick r:id=""/>
              </a:rPr>
              <a:t>www.ebitempresa.com.br</a:t>
            </a:r>
            <a:r>
              <a:rPr lang="pt-BR" sz="1400" i="1" dirty="0" smtClean="0"/>
              <a:t>   /  Compilação:  </a:t>
            </a:r>
            <a:r>
              <a:rPr lang="pt-BR" sz="1400" i="1" dirty="0" smtClean="0">
                <a:hlinkClick r:id=""/>
              </a:rPr>
              <a:t>www.e-commerce.org.br</a:t>
            </a:r>
            <a:r>
              <a:rPr lang="pt-BR" sz="1400" i="1" dirty="0" smtClean="0"/>
              <a:t>       Nota</a:t>
            </a:r>
            <a:r>
              <a:rPr lang="pt-BR" sz="1400" b="1" i="1" dirty="0" smtClean="0"/>
              <a:t>:</a:t>
            </a:r>
            <a:r>
              <a:rPr lang="pt-BR" sz="1400" i="1" dirty="0" smtClean="0"/>
              <a:t> não estão incluídos  neste indicador o faturamento de sites de leilão, as vendas de passagens aéreas e vendas de automóveis.</a:t>
            </a:r>
            <a:endParaRPr lang="pt-BR" sz="1400" dirty="0"/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2144110" y="1684197"/>
            <a:ext cx="7122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cs typeface="Arial" panose="020B0604020202020204" pitchFamily="34" charset="0"/>
              </a:rPr>
              <a:t>Evolução da Vendas no  Natal e Ticket médio</a:t>
            </a:r>
            <a:endParaRPr lang="en-GB" altLang="pt-BR" sz="18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714678" y="2145862"/>
            <a:ext cx="2214563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Dezembro</a:t>
            </a:r>
            <a:r>
              <a:rPr lang="en-GB" altLang="pt-BR" sz="1800" b="1" dirty="0">
                <a:solidFill>
                  <a:srgbClr val="FF0000"/>
                </a:solidFill>
                <a:cs typeface="Arial" panose="020B0604020202020204" pitchFamily="34" charset="0"/>
              </a:rPr>
              <a:t> - 2006</a:t>
            </a:r>
            <a:r>
              <a:rPr lang="en-GB" altLang="pt-BR" sz="1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pt-BR" sz="1800" dirty="0"/>
          </a:p>
        </p:txBody>
      </p:sp>
    </p:spTree>
    <p:extLst>
      <p:ext uri="{BB962C8B-B14F-4D97-AF65-F5344CB8AC3E}">
        <p14:creationId xmlns:p14="http://schemas.microsoft.com/office/powerpoint/2010/main" val="257205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3200" b="1" dirty="0">
                <a:latin typeface="Bookman Old Style" panose="02050604050505020204" pitchFamily="18" charset="0"/>
              </a:rPr>
              <a:t>E HOJE? </a:t>
            </a:r>
            <a:endParaRPr lang="pt-BR" altLang="pt-BR" sz="32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pt-BR" altLang="pt-BR" sz="3200" b="1" dirty="0" smtClean="0">
                <a:latin typeface="Bookman Old Style" panose="02050604050505020204" pitchFamily="18" charset="0"/>
              </a:rPr>
              <a:t>PESQUISAS </a:t>
            </a:r>
            <a:r>
              <a:rPr lang="pt-BR" altLang="pt-BR" sz="3200" b="1" dirty="0">
                <a:latin typeface="Bookman Old Style" panose="02050604050505020204" pitchFamily="18" charset="0"/>
              </a:rPr>
              <a:t>SOBRE O MERCADO DA INTERNET </a:t>
            </a:r>
            <a:r>
              <a:rPr lang="pt-BR" altLang="pt-BR" sz="3200" b="1" dirty="0"/>
              <a:t> 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63027" y="1020763"/>
            <a:ext cx="84974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EVOLUÇÃO VAREJO ON-LINE  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Pesquisa e-Bit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9" y="1851760"/>
            <a:ext cx="11554413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1108" y="33327"/>
            <a:ext cx="9454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 HOJE? </a:t>
            </a:r>
          </a:p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PESQUISAS SOBRE O MERCADO DA INTERNET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1108" y="1054090"/>
            <a:ext cx="55082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Categorias de </a:t>
            </a:r>
            <a:r>
              <a:rPr lang="pt-BR" b="1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quatidade</a:t>
            </a:r>
            <a:r>
              <a:rPr lang="pt-BR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produtos mais vendidos na internet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Moda e Acessórios (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13,6% 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– Eletrodomésticos (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13.1% 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– Livros/Assinaturas/Apostilas (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12.2%)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Saúde/Cosméticos e Perfumaria (11.2%)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– Telefonia/Celulares (10.3%)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6 – Casa e Decoração (9.8%)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7 – Informática ( 5.9% 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8 – Eletrônicos ( 4.7% 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9 – Esporte e Lazer ( 3.8% 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– Brinquedos e Games ( 3.0% )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b="1" i="0" dirty="0">
              <a:solidFill>
                <a:srgbClr val="1171CA"/>
              </a:solidFill>
              <a:effectLst/>
              <a:latin typeface="Lato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21387" y="978075"/>
            <a:ext cx="6096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Categorias de produtos mais vendidos por </a:t>
            </a:r>
            <a:r>
              <a:rPr lang="pt-BR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ordem de volume financeiro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Eletrodomésticos ( 23 %)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Telefonia / Celulares ( 21 %)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Eletrônicos (12.4%)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Informática (9.5%)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Casa e Decoração ( 7.7%)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 e Acessórios ( 5.6%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 / Cosméticos e Perfumaria ( 4.5%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Acessórios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Livros / Assinaturas / Apostilas ( 3.2%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Automotivos ( 2.7%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Esporte e Lazer ( 2.5%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100" b="1" i="0" dirty="0" smtClean="0">
                <a:solidFill>
                  <a:srgbClr val="1171CA"/>
                </a:solidFill>
                <a:effectLst/>
                <a:latin typeface="Lato"/>
              </a:rPr>
              <a:t>https://www.escoladeecommerce.com/artigos/produtos-mais-vendidos-na-internet/</a:t>
            </a:r>
            <a:endParaRPr lang="pt-BR" sz="1100" b="1" i="0" dirty="0">
              <a:solidFill>
                <a:srgbClr val="1171CA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5877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1108" y="33327"/>
            <a:ext cx="9454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 HOJE? </a:t>
            </a:r>
          </a:p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PESQUISAS SOBRE O MERCADO DA INTERNET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3268" y="1451641"/>
            <a:ext cx="10920249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t-BR" sz="24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categorias mais compradas em 2016 por consumidores brasileiros em sites internacionais:</a:t>
            </a:r>
          </a:p>
          <a:p>
            <a:pPr fontAlgn="base">
              <a:lnSpc>
                <a:spcPct val="150000"/>
              </a:lnSpc>
            </a:pPr>
            <a: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Eletrônicos - 34%</a:t>
            </a:r>
            <a:b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Informática - 25%</a:t>
            </a:r>
            <a:b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Moda e Acessórios - 24%</a:t>
            </a:r>
            <a:b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 Telefonia - 18%</a:t>
            </a:r>
            <a:b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 smtClean="0">
                <a:solidFill>
                  <a:srgbClr val="4848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 Brinquedos - 17%</a:t>
            </a:r>
            <a:endParaRPr lang="pt-BR" sz="2400" b="0" i="0" dirty="0">
              <a:solidFill>
                <a:srgbClr val="4848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1766" y="571759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400" dirty="0" smtClean="0"/>
              <a:t>https://g1.globo.com/economia/negocios/noticia/e-commerce-fatura-r-444-bilhoes-em-2016-alta-de-74.ghtml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8974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1108" y="33327"/>
            <a:ext cx="9454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 HOJE? </a:t>
            </a:r>
          </a:p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PESQUISAS SOBRE O MERCADO DA INTERNET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69" y="1062029"/>
            <a:ext cx="8412393" cy="53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1108" y="33327"/>
            <a:ext cx="9454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 HOJE? </a:t>
            </a:r>
          </a:p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PESQUISAS SOBRE O MERCADO DA INTERNET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5" y="1079322"/>
            <a:ext cx="10310372" cy="471216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7535653" y="6061359"/>
            <a:ext cx="4672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http://ecommerce.neoatlas.com.br/perfil-dos-consumidores/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791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2406869" y="1116792"/>
            <a:ext cx="7409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400" b="1" dirty="0"/>
              <a:t>PERFIL DO </a:t>
            </a:r>
            <a:r>
              <a:rPr lang="pt-BR" altLang="pt-BR" sz="2400" b="1" dirty="0" smtClean="0"/>
              <a:t>CONSUMIDOR - </a:t>
            </a:r>
            <a:r>
              <a:rPr lang="en-GB" altLang="pt-BR" sz="2400" b="1" u="sng" dirty="0" err="1" smtClean="0">
                <a:cs typeface="Arial" panose="020B0604020202020204" pitchFamily="34" charset="0"/>
              </a:rPr>
              <a:t>Grau</a:t>
            </a:r>
            <a:r>
              <a:rPr lang="en-GB" altLang="pt-BR" sz="2400" b="1" u="sng" dirty="0" smtClean="0">
                <a:cs typeface="Arial" panose="020B0604020202020204" pitchFamily="34" charset="0"/>
              </a:rPr>
              <a:t> de </a:t>
            </a:r>
            <a:r>
              <a:rPr lang="en-GB" altLang="pt-BR" sz="2400" b="1" u="sng" dirty="0" err="1" smtClean="0">
                <a:cs typeface="Arial" panose="020B0604020202020204" pitchFamily="34" charset="0"/>
              </a:rPr>
              <a:t>Escolaridade</a:t>
            </a:r>
            <a:r>
              <a:rPr lang="en-GB" altLang="pt-BR" sz="2400" b="1" u="sng" dirty="0" smtClean="0">
                <a:cs typeface="Arial" panose="020B0604020202020204" pitchFamily="34" charset="0"/>
              </a:rPr>
              <a:t> </a:t>
            </a:r>
            <a:r>
              <a:rPr lang="en-GB" altLang="pt-BR" sz="2400" dirty="0" smtClean="0"/>
              <a:t> </a:t>
            </a:r>
            <a:endParaRPr lang="en-GB" altLang="pt-BR" sz="2400" b="1" u="sng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101108" y="33327"/>
            <a:ext cx="9454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 HOJE? </a:t>
            </a:r>
          </a:p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PESQUISAS SOBRE O MERCADO DA INTERNET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956499" y="156842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pt-BR" sz="2400" b="1" u="sng" dirty="0">
              <a:solidFill>
                <a:srgbClr val="00008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140821656"/>
              </p:ext>
            </p:extLst>
          </p:nvPr>
        </p:nvGraphicFramePr>
        <p:xfrm>
          <a:off x="1956499" y="1686911"/>
          <a:ext cx="6903722" cy="421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tângulo 18"/>
          <p:cNvSpPr/>
          <p:nvPr/>
        </p:nvSpPr>
        <p:spPr>
          <a:xfrm>
            <a:off x="6111766" y="593277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200" dirty="0" smtClean="0"/>
              <a:t>http://www.sebrae.com.br/sites/PortalSebrae/artigos/estudo-revela-o-perfil-do-consumidor-on-line,2dfa9e665b182410VgnVCM100000b272010aRCRD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5077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O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cenário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em</a:t>
            </a:r>
            <a:r>
              <a:rPr lang="en-US" altLang="pt-BR" sz="3200" b="1" dirty="0">
                <a:latin typeface="Bookman Old Style" panose="02050604050505020204" pitchFamily="18" charset="0"/>
              </a:rPr>
              <a:t> 1997..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32063" y="1316092"/>
            <a:ext cx="11759406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dúvida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estávamos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E-Business.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exponencial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com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eletrônico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alcançando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trilhões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dólares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Empresários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Internet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entrevistados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“talk-shows”, 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aparecendo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revistas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483" y="2945917"/>
            <a:ext cx="2610986" cy="34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1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235676"/>
            <a:ext cx="5780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Uma (r)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evolução</a:t>
            </a:r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no 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Varejo</a:t>
            </a:r>
            <a:endParaRPr lang="pt-BR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57981" y="1515269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Amazon.com"/>
              </a:rPr>
              <a:t>Amazon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transforma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varejo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pt-BR" dirty="0" smtClean="0"/>
          </a:p>
          <a:p>
            <a:pPr eaLnBrk="1" hangingPunct="1"/>
            <a:endParaRPr lang="en-US" altLang="pt-BR" dirty="0" smtClean="0"/>
          </a:p>
          <a:p>
            <a:pPr eaLnBrk="1" hangingPunct="1"/>
            <a:endParaRPr lang="en-US" altLang="pt-BR" dirty="0" smtClean="0"/>
          </a:p>
          <a:p>
            <a:pPr eaLnBrk="1" hangingPunct="1"/>
            <a:endParaRPr lang="en-US" altLang="pt-B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79" y="2048560"/>
            <a:ext cx="7169620" cy="43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766" y="265698"/>
            <a:ext cx="4044697" cy="489365"/>
          </a:xfrm>
          <a:noFill/>
        </p:spPr>
        <p:txBody>
          <a:bodyPr wrap="none" bIns="0" anchor="t">
            <a:spAutoFit/>
          </a:bodyPr>
          <a:lstStyle/>
          <a:p>
            <a:pPr eaLnBrk="1" hangingPunct="1"/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Uma 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Visão</a:t>
            </a:r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da Dell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15766" y="1153612"/>
            <a:ext cx="12101621" cy="514926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interface com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ganha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jogo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diz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Gabriel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Britan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vice-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reitor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Sloan School of Management do MIT. 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 Dell é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fabricante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micros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diariamente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pela Internet, o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beira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30% do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19.000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habituais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disposição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personalizada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chamada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Premier Page,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é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possivel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micros,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encomenda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acompanhar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828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766" y="265698"/>
            <a:ext cx="4044697" cy="489365"/>
          </a:xfrm>
          <a:noFill/>
        </p:spPr>
        <p:txBody>
          <a:bodyPr wrap="none" bIns="0" anchor="t">
            <a:spAutoFit/>
          </a:bodyPr>
          <a:lstStyle/>
          <a:p>
            <a:pPr eaLnBrk="1" hangingPunct="1"/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Uma 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Visão</a:t>
            </a:r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da Dell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15766" y="1153612"/>
            <a:ext cx="11849785" cy="514926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“Na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nossa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normalmente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fábrica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produz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10.000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sim,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Micheal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Dell,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fundador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Dell, à Harvard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máquinas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empilhadas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armazém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canal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no final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cadeia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grita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‘Agora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disso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’. E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;’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Dell,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desperdício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micro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começa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montado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encomenda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eaLnBrk="1" hangingPunct="1">
              <a:buFontTx/>
              <a:buNone/>
            </a:pPr>
            <a:r>
              <a:rPr lang="pt-BR" altLang="pt-BR" sz="1600" dirty="0" smtClean="0"/>
              <a:t>Fonte: Revista Exame.</a:t>
            </a:r>
            <a:endParaRPr lang="en-US" alt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22388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86833" y="257176"/>
            <a:ext cx="4044697" cy="489365"/>
          </a:xfrm>
          <a:noFill/>
        </p:spPr>
        <p:txBody>
          <a:bodyPr wrap="none" bIns="0" anchor="t">
            <a:spAutoFit/>
          </a:bodyPr>
          <a:lstStyle/>
          <a:p>
            <a:pPr eaLnBrk="1" hangingPunct="1"/>
            <a:r>
              <a:rPr lang="en-US" altLang="pt-BR" sz="32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Uma </a:t>
            </a:r>
            <a:r>
              <a:rPr lang="en-US" altLang="pt-BR" sz="3200" b="1" dirty="0" err="1" smtClean="0">
                <a:solidFill>
                  <a:schemeClr val="bg2"/>
                </a:solidFill>
                <a:latin typeface="Bookman Old Style" panose="02050604050505020204" pitchFamily="18" charset="0"/>
              </a:rPr>
              <a:t>Visão</a:t>
            </a:r>
            <a:r>
              <a:rPr lang="en-US" altLang="pt-BR" sz="32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 da Dell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124" y="1277939"/>
            <a:ext cx="11112062" cy="4351338"/>
          </a:xfrm>
        </p:spPr>
        <p:txBody>
          <a:bodyPr>
            <a:normAutofit/>
          </a:bodyPr>
          <a:lstStyle/>
          <a:p>
            <a:r>
              <a:rPr lang="en-US" altLang="pt-BR" dirty="0"/>
              <a:t>Uma </a:t>
            </a:r>
            <a:r>
              <a:rPr lang="en-US" altLang="pt-BR" dirty="0" err="1"/>
              <a:t>empresa</a:t>
            </a:r>
            <a:r>
              <a:rPr lang="en-US" altLang="pt-BR" dirty="0"/>
              <a:t> de </a:t>
            </a:r>
            <a:r>
              <a:rPr lang="en-US" altLang="pt-BR" dirty="0" err="1"/>
              <a:t>mais</a:t>
            </a:r>
            <a:r>
              <a:rPr lang="en-US" altLang="pt-BR" dirty="0"/>
              <a:t> de 20 </a:t>
            </a:r>
            <a:r>
              <a:rPr lang="en-US" altLang="pt-BR" dirty="0" err="1"/>
              <a:t>bilhões</a:t>
            </a:r>
            <a:r>
              <a:rPr lang="en-US" altLang="pt-BR" dirty="0"/>
              <a:t>, com </a:t>
            </a:r>
            <a:r>
              <a:rPr lang="en-US" altLang="pt-BR" dirty="0" err="1"/>
              <a:t>venda</a:t>
            </a:r>
            <a:r>
              <a:rPr lang="en-US" altLang="pt-BR" dirty="0"/>
              <a:t> </a:t>
            </a:r>
            <a:r>
              <a:rPr lang="en-US" altLang="pt-BR" dirty="0" err="1"/>
              <a:t>diária</a:t>
            </a:r>
            <a:r>
              <a:rPr lang="en-US" altLang="pt-BR" dirty="0"/>
              <a:t> de </a:t>
            </a:r>
            <a:r>
              <a:rPr lang="en-US" altLang="pt-BR" dirty="0" err="1"/>
              <a:t>mais</a:t>
            </a:r>
            <a:r>
              <a:rPr lang="en-US" altLang="pt-BR" dirty="0"/>
              <a:t> de 18 </a:t>
            </a:r>
            <a:r>
              <a:rPr lang="en-US" altLang="pt-BR" dirty="0" err="1"/>
              <a:t>milhões</a:t>
            </a:r>
            <a:r>
              <a:rPr lang="en-US" altLang="pt-BR" dirty="0"/>
              <a:t> de </a:t>
            </a:r>
            <a:r>
              <a:rPr lang="en-US" altLang="pt-BR" dirty="0" err="1"/>
              <a:t>dolares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seu</a:t>
            </a:r>
            <a:r>
              <a:rPr lang="en-US" altLang="pt-BR" dirty="0"/>
              <a:t> site</a:t>
            </a:r>
          </a:p>
          <a:p>
            <a:endParaRPr lang="en-US" altLang="pt-BR" dirty="0"/>
          </a:p>
          <a:p>
            <a:r>
              <a:rPr lang="en-US" altLang="pt-BR" dirty="0"/>
              <a:t>O </a:t>
            </a:r>
            <a:r>
              <a:rPr lang="en-US" altLang="pt-BR" dirty="0" err="1"/>
              <a:t>movimento</a:t>
            </a:r>
            <a:r>
              <a:rPr lang="en-US" altLang="pt-BR" dirty="0"/>
              <a:t> era de 1 </a:t>
            </a:r>
            <a:r>
              <a:rPr lang="en-US" altLang="pt-BR" dirty="0" err="1"/>
              <a:t>milhão</a:t>
            </a:r>
            <a:r>
              <a:rPr lang="en-US" altLang="pt-BR" dirty="0"/>
              <a:t>/</a:t>
            </a:r>
            <a:r>
              <a:rPr lang="en-US" altLang="pt-BR" dirty="0" err="1"/>
              <a:t>dia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1997;</a:t>
            </a:r>
          </a:p>
          <a:p>
            <a:endParaRPr lang="en-US" altLang="pt-BR" dirty="0"/>
          </a:p>
          <a:p>
            <a:r>
              <a:rPr lang="pt-BR" dirty="0" smtClean="0"/>
              <a:t>A </a:t>
            </a:r>
            <a:r>
              <a:rPr lang="pt-BR" dirty="0"/>
              <a:t>Dell atende desde usuários domésticos até empresas de todos os portes em mais </a:t>
            </a:r>
            <a:r>
              <a:rPr lang="pt-BR" dirty="0" smtClean="0"/>
              <a:t>de </a:t>
            </a:r>
            <a:r>
              <a:rPr lang="pt-BR" dirty="0"/>
              <a:t>180 </a:t>
            </a:r>
            <a:r>
              <a:rPr lang="pt-BR" dirty="0" smtClean="0"/>
              <a:t>países;</a:t>
            </a:r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quarto trimestre de 2017 </a:t>
            </a:r>
            <a:r>
              <a:rPr lang="pt-BR" dirty="0" smtClean="0"/>
              <a:t>registrou 71,6 </a:t>
            </a:r>
            <a:r>
              <a:rPr lang="pt-BR" dirty="0"/>
              <a:t>milhões de unidades </a:t>
            </a:r>
            <a:r>
              <a:rPr lang="pt-BR" dirty="0" smtClean="0"/>
              <a:t>vendidas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16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O CASO DELL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199" y="1434662"/>
            <a:ext cx="11083159" cy="466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Vendeu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$ 15M/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Internet;</a:t>
            </a:r>
          </a:p>
          <a:p>
            <a:pPr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1984 para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direta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customizada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TELEMARKETING</a:t>
            </a:r>
          </a:p>
          <a:p>
            <a:pPr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Receita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Líquida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1998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cresceu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para $ 18.2B: 48%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que 1997, 4X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que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média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indústria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ROI de 186% e 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ações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valorizaram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1000%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2.5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1996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lançou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 = 27%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Estimativa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50%)</a:t>
            </a:r>
          </a:p>
        </p:txBody>
      </p:sp>
    </p:spTree>
    <p:extLst>
      <p:ext uri="{BB962C8B-B14F-4D97-AF65-F5344CB8AC3E}">
        <p14:creationId xmlns:p14="http://schemas.microsoft.com/office/powerpoint/2010/main" val="1599682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Vantagens</a:t>
            </a:r>
            <a:r>
              <a:rPr lang="en-US" altLang="pt-BR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Competitivas</a:t>
            </a:r>
            <a:endParaRPr lang="pt-BR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8892" y="1095375"/>
            <a:ext cx="12153107" cy="528954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avançadas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criativas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WEB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competitivo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devido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à mass customization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Suprimentos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endParaRPr lang="en-US" alt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manufatura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flexíveis</a:t>
            </a:r>
            <a:endParaRPr lang="en-US" alt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houve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mudar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radicalmente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baseada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direta</a:t>
            </a:r>
            <a:endParaRPr lang="en-US" alt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Marketing e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relacionamento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 o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Relação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a 1, com o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uso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Data Warehouse e Data Mining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e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valor </a:t>
            </a:r>
            <a:r>
              <a:rPr lang="en-US" alt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adicionado</a:t>
            </a:r>
            <a:r>
              <a:rPr lang="en-US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pela Internet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100.000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fornecedores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fornecem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necessários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trabalham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para a DELL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preenchendo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formulários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03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Vantagens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Competitivas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15269"/>
            <a:ext cx="12055366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confiabilidade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Suporte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DELL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encomendas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simples; 5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encomendas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complexidade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7-10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encomendas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encomenda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tenha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ocorrido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o comprador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 tempo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necessário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27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9244" y="334962"/>
            <a:ext cx="7110549" cy="41592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pt-BR" sz="32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Uma </a:t>
            </a:r>
            <a:r>
              <a:rPr lang="en-US" altLang="pt-BR" sz="3200" b="1" dirty="0" err="1" smtClean="0">
                <a:solidFill>
                  <a:schemeClr val="bg2"/>
                </a:solidFill>
                <a:latin typeface="Bookman Old Style" panose="02050604050505020204" pitchFamily="18" charset="0"/>
              </a:rPr>
              <a:t>Visão</a:t>
            </a:r>
            <a:r>
              <a:rPr lang="en-US" altLang="pt-BR" sz="32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 da Dell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34" y="2443055"/>
            <a:ext cx="5938032" cy="3918057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1105716"/>
            <a:ext cx="6029555" cy="39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29" y="443707"/>
            <a:ext cx="8362785" cy="3071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pt-BR" sz="32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GOL – Internet para </a:t>
            </a:r>
            <a:r>
              <a:rPr lang="en-US" altLang="pt-BR" sz="3200" b="1" dirty="0" err="1" smtClean="0">
                <a:solidFill>
                  <a:schemeClr val="bg2"/>
                </a:solidFill>
                <a:latin typeface="Bookman Old Style" panose="02050604050505020204" pitchFamily="18" charset="0"/>
              </a:rPr>
              <a:t>reduzir</a:t>
            </a:r>
            <a:r>
              <a:rPr lang="en-US" altLang="pt-BR" sz="3200" b="1" dirty="0" smtClean="0">
                <a:solidFill>
                  <a:schemeClr val="bg2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 smtClean="0">
                <a:solidFill>
                  <a:schemeClr val="bg2"/>
                </a:solidFill>
                <a:latin typeface="Bookman Old Style" panose="02050604050505020204" pitchFamily="18" charset="0"/>
              </a:rPr>
              <a:t>custos</a:t>
            </a:r>
            <a:endParaRPr lang="en-US" altLang="pt-BR" sz="3200" b="1" dirty="0" smtClean="0">
              <a:solidFill>
                <a:schemeClr val="bg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57981" y="1290638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pt-BR" sz="2400" dirty="0" err="1" smtClean="0"/>
              <a:t>Empresa</a:t>
            </a:r>
            <a:r>
              <a:rPr lang="en-US" altLang="pt-BR" sz="2400" dirty="0" smtClean="0"/>
              <a:t> area low-fare</a:t>
            </a:r>
          </a:p>
          <a:p>
            <a:pPr eaLnBrk="1" hangingPunct="1"/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Internet e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reduzir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passagens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apenas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atingiu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meta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ocupação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voôs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a maior companhia área do Brasil em número de passageiros, tendo 36% de participação do mercado domestico.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56" y="3790511"/>
            <a:ext cx="4078014" cy="20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0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9451" y="217993"/>
            <a:ext cx="453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pt-BR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 </a:t>
            </a:r>
            <a:r>
              <a:rPr lang="en-US" altLang="pt-BR" sz="32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cenário</a:t>
            </a:r>
            <a:r>
              <a:rPr lang="en-US" altLang="pt-BR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em</a:t>
            </a:r>
            <a:r>
              <a:rPr lang="en-US" altLang="pt-BR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1997..</a:t>
            </a:r>
            <a:endParaRPr lang="pt-BR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5778" y="1420812"/>
            <a:ext cx="11100019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diziam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era um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milagre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econômico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vários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acreditaram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nisso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daí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valorização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chamadas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canalizando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bilhões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start-up,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empreendimentos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visando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IPO(Initial Public Offer)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64" y="1879745"/>
            <a:ext cx="4684987" cy="3841689"/>
          </a:xfrm>
        </p:spPr>
      </p:pic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621651" y="5651355"/>
            <a:ext cx="3060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a “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bolha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explodiu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0854" y="1343468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Só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2000...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7648" y="1157289"/>
            <a:ext cx="12054352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analisadas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pt-B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 se a Internet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comunicações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proporciona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entretenimento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Ela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pt-B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consenso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 se 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tecnologias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E-Business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representam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revolução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 de se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conduzir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aplicação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restrita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um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7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Revolução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ou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Evolução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9035" y="1685298"/>
            <a:ext cx="11902965" cy="399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profundidade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mudanças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indivíduos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empresariais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dificilmente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dizer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houve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mudança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radical no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cotidiano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prudente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0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A (r)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evolução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do B2C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36633" y="1368425"/>
            <a:ext cx="11514083" cy="435133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que era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falado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que a Internet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mercados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mas que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oportunidade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final (B2C),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atraído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conveniência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se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(24 x 7) e com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estabelecer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relações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personalizadas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 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lojas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entanto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para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Internet é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indispensável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>
                <a:latin typeface="Bookman Old Style" panose="02050604050505020204" pitchFamily="18" charset="0"/>
              </a:rPr>
              <a:t>A (r)evolução do B2C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66" y="1225689"/>
            <a:ext cx="119817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somente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pequena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 a 3%) das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migrou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a Internet (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livros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6%)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entanto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setores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maciça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passagens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aéreas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EUA,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pt-B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eletrônico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era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interempresarial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(B2B)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com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constatação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ganho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estaria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cadeias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valor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transações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pt-B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15766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Aula: </a:t>
            </a:r>
            <a:r>
              <a:rPr lang="en-US" altLang="pt-BR" sz="1600" dirty="0">
                <a:solidFill>
                  <a:schemeClr val="tx1"/>
                </a:solidFill>
              </a:rPr>
              <a:t>A </a:t>
            </a:r>
            <a:r>
              <a:rPr lang="en-US" altLang="pt-BR" sz="1600" dirty="0" err="1">
                <a:solidFill>
                  <a:schemeClr val="tx1"/>
                </a:solidFill>
              </a:rPr>
              <a:t>Estratégia</a:t>
            </a:r>
            <a:r>
              <a:rPr lang="en-US" altLang="pt-BR" sz="1600" dirty="0">
                <a:solidFill>
                  <a:schemeClr val="tx1"/>
                </a:solidFill>
              </a:rPr>
              <a:t> </a:t>
            </a:r>
            <a:r>
              <a:rPr lang="en-US" altLang="pt-BR" sz="1600" dirty="0" err="1">
                <a:solidFill>
                  <a:schemeClr val="tx1"/>
                </a:solidFill>
              </a:rPr>
              <a:t>em</a:t>
            </a:r>
            <a:r>
              <a:rPr lang="en-US" altLang="pt-BR" sz="1600" dirty="0">
                <a:solidFill>
                  <a:schemeClr val="tx1"/>
                </a:solidFill>
              </a:rPr>
              <a:t> e-Business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A nova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fase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do E-Business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16297" y="1515269"/>
            <a:ext cx="11759406" cy="43513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nova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pós-bolha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startup das “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(Amazon, E-bay,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Submarino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para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estratégias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permitam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competitivas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sustentáveis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as “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Reais</a:t>
            </a:r>
            <a:r>
              <a:rPr lang="en-US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09949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1598</Words>
  <Application>Microsoft Office PowerPoint</Application>
  <PresentationFormat>Widescreen</PresentationFormat>
  <Paragraphs>192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Lato</vt:lpstr>
      <vt:lpstr>Wingdings</vt:lpstr>
      <vt:lpstr>Tema do Office</vt:lpstr>
      <vt:lpstr>A Estratégia em e-Business   1.1 e-Business:  Evolução, Revolução ou Moda?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HOJE?  PESQUISAS SOBRE O MERCADO DA INTERNET 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Uma Visão da Dell</vt:lpstr>
      <vt:lpstr>Uma Visão da Dell</vt:lpstr>
      <vt:lpstr>Uma Visão da Dell</vt:lpstr>
      <vt:lpstr>Apresentação do PowerPoint</vt:lpstr>
      <vt:lpstr>Apresentação do PowerPoint</vt:lpstr>
      <vt:lpstr>Apresentação do PowerPoint</vt:lpstr>
      <vt:lpstr>Uma Visão da Dell</vt:lpstr>
      <vt:lpstr>GOL – Internet para reduzir custos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Estratégia em e-Business   1.1 e-Business:  Evolução, Revolução ou Moda?</dc:title>
  <dc:creator>admin</dc:creator>
  <cp:lastModifiedBy>admin</cp:lastModifiedBy>
  <cp:revision>18</cp:revision>
  <dcterms:created xsi:type="dcterms:W3CDTF">2018-05-08T14:24:47Z</dcterms:created>
  <dcterms:modified xsi:type="dcterms:W3CDTF">2018-05-08T18:38:37Z</dcterms:modified>
</cp:coreProperties>
</file>