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handoutMasterIdLst>
    <p:handoutMasterId r:id="rId18"/>
  </p:handoutMasterIdLst>
  <p:sldIdLst>
    <p:sldId id="284" r:id="rId3"/>
    <p:sldId id="268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2" r:id="rId16"/>
    <p:sldId id="269" r:id="rId17"/>
  </p:sldIdLst>
  <p:sldSz cx="9144000" cy="6858000" type="screen4x3"/>
  <p:notesSz cx="6669088" cy="97758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958" y="-102"/>
      </p:cViewPr>
      <p:guideLst>
        <p:guide orient="horz" pos="3079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 sz="2000" dirty="0" smtClean="0"/>
              <a:t>Material de estudo </a:t>
            </a:r>
            <a:endParaRPr lang="it-IT" sz="200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8077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algn="ctr"/>
            <a:r>
              <a:rPr lang="pt-BR" sz="4000" b="1" dirty="0" smtClean="0"/>
              <a:t>02</a:t>
            </a:r>
            <a:endParaRPr lang="it-IT" sz="4000" b="1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285337"/>
            <a:ext cx="5505302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algn="ctr"/>
            <a:r>
              <a:rPr lang="pt-BR" sz="1800" b="1" i="1" dirty="0" smtClean="0"/>
              <a:t>Fábio Pinheiro    </a:t>
            </a:r>
            <a:r>
              <a:rPr lang="pt-BR" sz="1800" dirty="0" smtClean="0"/>
              <a:t>www.facopi.com</a:t>
            </a:r>
            <a:endParaRPr lang="it-IT" sz="18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855424" y="9285337"/>
            <a:ext cx="812120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CCAC0D-51B9-4F39-9733-4379C9B86BE7}" type="slidenum">
              <a:rPr lang="it-IT" smtClean="0"/>
              <a:t>‹nº›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914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E1C-F2ED-4ADD-ABCD-44916D04A6D3}" type="datetimeFigureOut">
              <a:rPr lang="pt-BR" smtClean="0"/>
              <a:t>14/06/2018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BCA-394F-42FC-A2DD-57839144FD4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E1C-F2ED-4ADD-ABCD-44916D04A6D3}" type="datetimeFigureOut">
              <a:rPr lang="pt-BR" smtClean="0"/>
              <a:t>14/06/2018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BCA-394F-42FC-A2DD-57839144FD4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E1C-F2ED-4ADD-ABCD-44916D04A6D3}" type="datetimeFigureOut">
              <a:rPr lang="pt-BR" smtClean="0"/>
              <a:t>14/06/2018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BCA-394F-42FC-A2DD-57839144FD4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E1C-F2ED-4ADD-ABCD-44916D04A6D3}" type="datetimeFigureOut">
              <a:rPr lang="pt-BR" smtClean="0"/>
              <a:t>14/06/2018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BCA-394F-42FC-A2DD-57839144F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8338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E1C-F2ED-4ADD-ABCD-44916D04A6D3}" type="datetimeFigureOut">
              <a:rPr lang="pt-BR" smtClean="0"/>
              <a:t>14/06/2018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BCA-394F-42FC-A2DD-57839144F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6063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E1C-F2ED-4ADD-ABCD-44916D04A6D3}" type="datetimeFigureOut">
              <a:rPr lang="pt-BR" smtClean="0"/>
              <a:t>14/06/2018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BCA-394F-42FC-A2DD-57839144F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24333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E1C-F2ED-4ADD-ABCD-44916D04A6D3}" type="datetimeFigureOut">
              <a:rPr lang="pt-BR" smtClean="0"/>
              <a:t>14/06/2018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BCA-394F-42FC-A2DD-57839144F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00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E1C-F2ED-4ADD-ABCD-44916D04A6D3}" type="datetimeFigureOut">
              <a:rPr lang="pt-BR" smtClean="0"/>
              <a:t>14/06/2018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BCA-394F-42FC-A2DD-57839144F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18784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E1C-F2ED-4ADD-ABCD-44916D04A6D3}" type="datetimeFigureOut">
              <a:rPr lang="pt-BR" smtClean="0"/>
              <a:t>14/06/2018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BCA-394F-42FC-A2DD-57839144F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66882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E1C-F2ED-4ADD-ABCD-44916D04A6D3}" type="datetimeFigureOut">
              <a:rPr lang="pt-BR" smtClean="0"/>
              <a:t>14/06/2018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BCA-394F-42FC-A2DD-57839144F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76919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E1C-F2ED-4ADD-ABCD-44916D04A6D3}" type="datetimeFigureOut">
              <a:rPr lang="pt-BR" smtClean="0"/>
              <a:t>14/06/2018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BCA-394F-42FC-A2DD-57839144F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7215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E1C-F2ED-4ADD-ABCD-44916D04A6D3}" type="datetimeFigureOut">
              <a:rPr lang="pt-BR" smtClean="0"/>
              <a:t>14/06/2018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BCA-394F-42FC-A2DD-57839144FD4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E1C-F2ED-4ADD-ABCD-44916D04A6D3}" type="datetimeFigureOut">
              <a:rPr lang="pt-BR" smtClean="0"/>
              <a:t>14/06/2018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BCA-394F-42FC-A2DD-57839144F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00038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E1C-F2ED-4ADD-ABCD-44916D04A6D3}" type="datetimeFigureOut">
              <a:rPr lang="pt-BR" smtClean="0"/>
              <a:t>14/06/2018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BCA-394F-42FC-A2DD-57839144F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30541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E1C-F2ED-4ADD-ABCD-44916D04A6D3}" type="datetimeFigureOut">
              <a:rPr lang="pt-BR" smtClean="0"/>
              <a:t>14/06/2018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BCA-394F-42FC-A2DD-57839144F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894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E1C-F2ED-4ADD-ABCD-44916D04A6D3}" type="datetimeFigureOut">
              <a:rPr lang="pt-BR" smtClean="0"/>
              <a:t>14/06/2018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BCA-394F-42FC-A2DD-57839144FD4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E1C-F2ED-4ADD-ABCD-44916D04A6D3}" type="datetimeFigureOut">
              <a:rPr lang="pt-BR" smtClean="0"/>
              <a:t>14/06/2018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BCA-394F-42FC-A2DD-57839144FD4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E1C-F2ED-4ADD-ABCD-44916D04A6D3}" type="datetimeFigureOut">
              <a:rPr lang="pt-BR" smtClean="0"/>
              <a:t>14/06/2018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BCA-394F-42FC-A2DD-57839144FD4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E1C-F2ED-4ADD-ABCD-44916D04A6D3}" type="datetimeFigureOut">
              <a:rPr lang="pt-BR" smtClean="0"/>
              <a:t>14/06/2018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BCA-394F-42FC-A2DD-57839144FD4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E1C-F2ED-4ADD-ABCD-44916D04A6D3}" type="datetimeFigureOut">
              <a:rPr lang="pt-BR" smtClean="0"/>
              <a:t>14/06/2018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BCA-394F-42FC-A2DD-57839144FD4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E1C-F2ED-4ADD-ABCD-44916D04A6D3}" type="datetimeFigureOut">
              <a:rPr lang="pt-BR" smtClean="0"/>
              <a:t>14/06/2018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BCA-394F-42FC-A2DD-57839144FD4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E1C-F2ED-4ADD-ABCD-44916D04A6D3}" type="datetimeFigureOut">
              <a:rPr lang="pt-BR" smtClean="0"/>
              <a:t>14/06/2018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BCA-394F-42FC-A2DD-57839144FD4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F2E1C-F2ED-4ADD-ABCD-44916D04A6D3}" type="datetimeFigureOut">
              <a:rPr lang="pt-BR" smtClean="0"/>
              <a:t>14/06/2018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DCBCA-394F-42FC-A2DD-57839144FD4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F2E1C-F2ED-4ADD-ABCD-44916D04A6D3}" type="datetimeFigureOut">
              <a:rPr lang="pt-BR" smtClean="0"/>
              <a:t>14/06/2018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DCBCA-394F-42FC-A2DD-57839144F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4496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jp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9851" y="1084263"/>
            <a:ext cx="8997947" cy="2911761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70000"/>
              </a:lnSpc>
              <a:buNone/>
            </a:pPr>
            <a:r>
              <a:rPr lang="pt-BR" sz="2800" b="1" dirty="0">
                <a:latin typeface="Bookman Old Style" panose="02050604050505020204" pitchFamily="18" charset="0"/>
              </a:rPr>
              <a:t>Gestão do conhecimento e capital intelectual</a:t>
            </a:r>
            <a:endParaRPr lang="pt-BR" sz="2800" b="1" dirty="0" smtClean="0">
              <a:latin typeface="Bookman Old Style" panose="02050604050505020204" pitchFamily="18" charset="0"/>
            </a:endParaRPr>
          </a:p>
          <a:p>
            <a:pPr marL="0" indent="0" algn="ctr">
              <a:lnSpc>
                <a:spcPct val="170000"/>
              </a:lnSpc>
              <a:buNone/>
            </a:pPr>
            <a:r>
              <a:rPr lang="pt-BR" sz="4000" b="1" dirty="0" smtClean="0">
                <a:latin typeface="Bookman Old Style" panose="02050604050505020204" pitchFamily="18" charset="0"/>
              </a:rPr>
              <a:t>Fase 1 - Abordagem </a:t>
            </a:r>
            <a:r>
              <a:rPr lang="pt-BR" sz="4000" b="1" dirty="0">
                <a:latin typeface="Bookman Old Style" panose="02050604050505020204" pitchFamily="18" charset="0"/>
              </a:rPr>
              <a:t>sobre </a:t>
            </a:r>
            <a:r>
              <a:rPr lang="pt-BR" sz="4000" b="1" dirty="0" smtClean="0">
                <a:latin typeface="Bookman Old Style" panose="02050604050505020204" pitchFamily="18" charset="0"/>
              </a:rPr>
              <a:t>conhecimento</a:t>
            </a:r>
            <a:endParaRPr lang="pt-BR" sz="4000" b="1" dirty="0">
              <a:latin typeface="Bookman Old Style" panose="02050604050505020204" pitchFamily="18" charset="0"/>
            </a:endParaRPr>
          </a:p>
          <a:p>
            <a:pPr marL="0" indent="0" algn="ctr">
              <a:lnSpc>
                <a:spcPct val="170000"/>
              </a:lnSpc>
              <a:buNone/>
            </a:pPr>
            <a:endParaRPr lang="pt-BR" sz="2400" dirty="0">
              <a:latin typeface="Bookman Old Style" panose="020506040505050202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/>
            </a:extLst>
          </p:cNvPr>
          <p:cNvSpPr/>
          <p:nvPr/>
        </p:nvSpPr>
        <p:spPr>
          <a:xfrm>
            <a:off x="0" y="6424613"/>
            <a:ext cx="9137650" cy="203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Fase 1 - Abordagem sobre conhecimento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pic>
        <p:nvPicPr>
          <p:cNvPr id="6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613" y="246063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/>
          <p:cNvSpPr/>
          <p:nvPr/>
        </p:nvSpPr>
        <p:spPr>
          <a:xfrm>
            <a:off x="6401290" y="5085184"/>
            <a:ext cx="2454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Prof.: Fábio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Pinheiro</a:t>
            </a:r>
          </a:p>
        </p:txBody>
      </p:sp>
    </p:spTree>
    <p:extLst>
      <p:ext uri="{BB962C8B-B14F-4D97-AF65-F5344CB8AC3E}">
        <p14:creationId xmlns:p14="http://schemas.microsoft.com/office/powerpoint/2010/main" val="2285633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>
              <a:ext uri="{FF2B5EF4-FFF2-40B4-BE49-F238E27FC236}"/>
            </a:extLst>
          </p:cNvPr>
          <p:cNvSpPr/>
          <p:nvPr/>
        </p:nvSpPr>
        <p:spPr>
          <a:xfrm>
            <a:off x="0" y="6424613"/>
            <a:ext cx="9137650" cy="203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Fase 1 - Abordagem sobre conhecimento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pt-BR" sz="2800" b="1" dirty="0">
                <a:latin typeface="Bookman Old Style" panose="02050604050505020204" pitchFamily="18" charset="0"/>
              </a:rPr>
              <a:t>Ciclos de criação do conhecimento</a:t>
            </a:r>
            <a:endParaRPr lang="pt-BR" sz="2800" b="1" dirty="0">
              <a:solidFill>
                <a:schemeClr val="bg1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pic>
        <p:nvPicPr>
          <p:cNvPr id="8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613" y="246063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tângulo 9"/>
          <p:cNvSpPr/>
          <p:nvPr/>
        </p:nvSpPr>
        <p:spPr>
          <a:xfrm>
            <a:off x="3419872" y="1700808"/>
            <a:ext cx="2100661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solidFill>
                  <a:schemeClr val="tx1"/>
                </a:solidFill>
              </a:rPr>
              <a:t>EXPLÍCITO</a:t>
            </a:r>
            <a:endParaRPr lang="it-IT" sz="2800" b="1" dirty="0">
              <a:solidFill>
                <a:schemeClr val="tx1"/>
              </a:solidFill>
            </a:endParaRPr>
          </a:p>
        </p:txBody>
      </p:sp>
      <p:sp>
        <p:nvSpPr>
          <p:cNvPr id="12" name="Cubo 11"/>
          <p:cNvSpPr/>
          <p:nvPr/>
        </p:nvSpPr>
        <p:spPr>
          <a:xfrm>
            <a:off x="5111920" y="2441949"/>
            <a:ext cx="2304256" cy="936104"/>
          </a:xfrm>
          <a:prstGeom prst="cub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chemeClr val="tx1"/>
                </a:solidFill>
              </a:rPr>
              <a:t>Combinação</a:t>
            </a:r>
            <a:endParaRPr lang="it-IT" b="1" dirty="0">
              <a:solidFill>
                <a:schemeClr val="tx1"/>
              </a:solidFill>
            </a:endParaRPr>
          </a:p>
          <a:p>
            <a:pPr algn="ctr"/>
            <a:r>
              <a:rPr lang="it-IT" sz="1400" b="1" dirty="0">
                <a:solidFill>
                  <a:schemeClr val="tx1"/>
                </a:solidFill>
              </a:rPr>
              <a:t>(</a:t>
            </a:r>
            <a:r>
              <a:rPr lang="it-IT" sz="1400" b="1" dirty="0" smtClean="0">
                <a:solidFill>
                  <a:schemeClr val="tx1"/>
                </a:solidFill>
              </a:rPr>
              <a:t>Reuniões</a:t>
            </a:r>
            <a:r>
              <a:rPr lang="it-IT" sz="1400" b="1" dirty="0">
                <a:solidFill>
                  <a:schemeClr val="tx1"/>
                </a:solidFill>
              </a:rPr>
              <a:t>, documentos formais)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13" name="Seta dobrada 12"/>
          <p:cNvSpPr/>
          <p:nvPr/>
        </p:nvSpPr>
        <p:spPr>
          <a:xfrm rot="5400000">
            <a:off x="7552304" y="2783276"/>
            <a:ext cx="720080" cy="664127"/>
          </a:xfrm>
          <a:prstGeom prst="ben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6732240" y="3560262"/>
            <a:ext cx="2100661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solidFill>
                  <a:schemeClr val="tx1"/>
                </a:solidFill>
              </a:rPr>
              <a:t>EXPLÍCITO</a:t>
            </a:r>
            <a:endParaRPr lang="it-IT" sz="2800" b="1" dirty="0">
              <a:solidFill>
                <a:schemeClr val="tx1"/>
              </a:solidFill>
            </a:endParaRPr>
          </a:p>
        </p:txBody>
      </p:sp>
      <p:sp>
        <p:nvSpPr>
          <p:cNvPr id="15" name="Seta dobrada 14"/>
          <p:cNvSpPr/>
          <p:nvPr/>
        </p:nvSpPr>
        <p:spPr>
          <a:xfrm rot="10800000">
            <a:off x="7524328" y="4401108"/>
            <a:ext cx="720080" cy="664127"/>
          </a:xfrm>
          <a:prstGeom prst="ben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6" name="Cubo 15"/>
          <p:cNvSpPr/>
          <p:nvPr/>
        </p:nvSpPr>
        <p:spPr>
          <a:xfrm>
            <a:off x="5148064" y="4404320"/>
            <a:ext cx="2304256" cy="936104"/>
          </a:xfrm>
          <a:prstGeom prst="cub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>
                <a:solidFill>
                  <a:schemeClr val="tx1"/>
                </a:solidFill>
              </a:rPr>
              <a:t>Internalização</a:t>
            </a:r>
            <a:endParaRPr lang="it-IT" b="1" dirty="0">
              <a:solidFill>
                <a:schemeClr val="tx1"/>
              </a:solidFill>
            </a:endParaRPr>
          </a:p>
          <a:p>
            <a:pPr algn="ctr"/>
            <a:r>
              <a:rPr lang="it-IT" sz="1400" b="1" dirty="0">
                <a:solidFill>
                  <a:schemeClr val="tx1"/>
                </a:solidFill>
              </a:rPr>
              <a:t>(</a:t>
            </a:r>
            <a:r>
              <a:rPr lang="it-IT" sz="1400" b="1" dirty="0" smtClean="0">
                <a:solidFill>
                  <a:schemeClr val="tx1"/>
                </a:solidFill>
              </a:rPr>
              <a:t>vivência </a:t>
            </a:r>
            <a:r>
              <a:rPr lang="it-IT" sz="1400" b="1" dirty="0">
                <a:solidFill>
                  <a:schemeClr val="tx1"/>
                </a:solidFill>
              </a:rPr>
              <a:t>de resultado pratico)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17" name="Seta dobrada 16"/>
          <p:cNvSpPr/>
          <p:nvPr/>
        </p:nvSpPr>
        <p:spPr>
          <a:xfrm rot="10800000">
            <a:off x="5606039" y="5647709"/>
            <a:ext cx="720080" cy="664127"/>
          </a:xfrm>
          <a:prstGeom prst="ben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3623467" y="5949280"/>
            <a:ext cx="1800200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solidFill>
                  <a:schemeClr val="tx1"/>
                </a:solidFill>
              </a:rPr>
              <a:t>TÁCITO</a:t>
            </a:r>
            <a:endParaRPr lang="it-IT" sz="2800" b="1" dirty="0">
              <a:solidFill>
                <a:schemeClr val="tx1"/>
              </a:solidFill>
            </a:endParaRPr>
          </a:p>
        </p:txBody>
      </p:sp>
      <p:sp>
        <p:nvSpPr>
          <p:cNvPr id="19" name="Seta dobrada 18"/>
          <p:cNvSpPr/>
          <p:nvPr/>
        </p:nvSpPr>
        <p:spPr>
          <a:xfrm rot="16200000">
            <a:off x="2784880" y="5583696"/>
            <a:ext cx="720080" cy="664127"/>
          </a:xfrm>
          <a:prstGeom prst="ben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0" name="Cubo 19"/>
          <p:cNvSpPr/>
          <p:nvPr/>
        </p:nvSpPr>
        <p:spPr>
          <a:xfrm>
            <a:off x="1331640" y="4401108"/>
            <a:ext cx="2304256" cy="936104"/>
          </a:xfrm>
          <a:prstGeom prst="cub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>
                <a:solidFill>
                  <a:schemeClr val="tx1"/>
                </a:solidFill>
              </a:rPr>
              <a:t>Socialização</a:t>
            </a:r>
            <a:endParaRPr lang="it-IT" b="1" dirty="0">
              <a:solidFill>
                <a:schemeClr val="tx1"/>
              </a:solidFill>
            </a:endParaRPr>
          </a:p>
          <a:p>
            <a:pPr algn="ctr"/>
            <a:r>
              <a:rPr lang="it-IT" b="1" dirty="0">
                <a:solidFill>
                  <a:schemeClr val="tx1"/>
                </a:solidFill>
              </a:rPr>
              <a:t>(</a:t>
            </a:r>
            <a:r>
              <a:rPr lang="it-IT" b="1" dirty="0" err="1">
                <a:solidFill>
                  <a:schemeClr val="tx1"/>
                </a:solidFill>
              </a:rPr>
              <a:t>Brainstormings</a:t>
            </a:r>
            <a:r>
              <a:rPr lang="it-IT" b="1" dirty="0">
                <a:solidFill>
                  <a:schemeClr val="tx1"/>
                </a:solidFill>
              </a:rPr>
              <a:t>)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1" name="Seta dobrada 20"/>
          <p:cNvSpPr/>
          <p:nvPr/>
        </p:nvSpPr>
        <p:spPr>
          <a:xfrm rot="16200000">
            <a:off x="647920" y="4545481"/>
            <a:ext cx="720080" cy="664127"/>
          </a:xfrm>
          <a:prstGeom prst="ben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251520" y="3776286"/>
            <a:ext cx="1800200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solidFill>
                  <a:schemeClr val="tx1"/>
                </a:solidFill>
              </a:rPr>
              <a:t>TÁCITO</a:t>
            </a:r>
            <a:endParaRPr lang="it-IT" sz="2800" b="1" dirty="0">
              <a:solidFill>
                <a:schemeClr val="tx1"/>
              </a:solidFill>
            </a:endParaRPr>
          </a:p>
        </p:txBody>
      </p:sp>
      <p:sp>
        <p:nvSpPr>
          <p:cNvPr id="23" name="Seta dobrada 22"/>
          <p:cNvSpPr/>
          <p:nvPr/>
        </p:nvSpPr>
        <p:spPr>
          <a:xfrm>
            <a:off x="611560" y="2783276"/>
            <a:ext cx="720080" cy="664127"/>
          </a:xfrm>
          <a:prstGeom prst="ben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4" name="Cubo 23"/>
          <p:cNvSpPr/>
          <p:nvPr/>
        </p:nvSpPr>
        <p:spPr>
          <a:xfrm>
            <a:off x="1475656" y="2462898"/>
            <a:ext cx="2304256" cy="936104"/>
          </a:xfrm>
          <a:prstGeom prst="cub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>
                <a:solidFill>
                  <a:schemeClr val="tx1"/>
                </a:solidFill>
              </a:rPr>
              <a:t>Externalizaçao</a:t>
            </a:r>
            <a:endParaRPr lang="it-IT" b="1" dirty="0">
              <a:solidFill>
                <a:schemeClr val="tx1"/>
              </a:solidFill>
            </a:endParaRPr>
          </a:p>
          <a:p>
            <a:pPr algn="ctr"/>
            <a:r>
              <a:rPr lang="it-IT" b="1" dirty="0">
                <a:solidFill>
                  <a:schemeClr val="tx1"/>
                </a:solidFill>
              </a:rPr>
              <a:t>(</a:t>
            </a:r>
            <a:r>
              <a:rPr lang="it-IT" b="1" dirty="0" err="1">
                <a:solidFill>
                  <a:schemeClr val="tx1"/>
                </a:solidFill>
              </a:rPr>
              <a:t>Modelos</a:t>
            </a:r>
            <a:r>
              <a:rPr lang="it-IT" b="1" dirty="0">
                <a:solidFill>
                  <a:schemeClr val="tx1"/>
                </a:solidFill>
              </a:rPr>
              <a:t>)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5" name="Seta dobrada 24"/>
          <p:cNvSpPr/>
          <p:nvPr/>
        </p:nvSpPr>
        <p:spPr>
          <a:xfrm>
            <a:off x="2452816" y="1700808"/>
            <a:ext cx="720080" cy="664127"/>
          </a:xfrm>
          <a:prstGeom prst="ben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1" name="Seta dobrada 10"/>
          <p:cNvSpPr/>
          <p:nvPr/>
        </p:nvSpPr>
        <p:spPr>
          <a:xfrm rot="5400000">
            <a:off x="5696152" y="1828770"/>
            <a:ext cx="720080" cy="664127"/>
          </a:xfrm>
          <a:prstGeom prst="ben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61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63" y="6350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51520" y="3529068"/>
            <a:ext cx="9001125" cy="620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4400" b="1" i="1" dirty="0" smtClean="0">
                <a:solidFill>
                  <a:srgbClr val="000000"/>
                </a:solidFill>
              </a:rPr>
              <a:t/>
            </a:r>
            <a:br>
              <a:rPr lang="pt-BR" sz="4400" b="1" i="1" dirty="0" smtClean="0">
                <a:solidFill>
                  <a:srgbClr val="000000"/>
                </a:solidFill>
              </a:rPr>
            </a:br>
            <a:r>
              <a:rPr lang="pt-PT" sz="4400" dirty="0" smtClean="0">
                <a:solidFill>
                  <a:srgbClr val="333399"/>
                </a:solidFill>
              </a:rPr>
              <a:t> </a:t>
            </a:r>
            <a:br>
              <a:rPr lang="pt-PT" sz="4400" dirty="0" smtClean="0">
                <a:solidFill>
                  <a:srgbClr val="333399"/>
                </a:solidFill>
              </a:rPr>
            </a:br>
            <a:r>
              <a:rPr lang="pt-PT" sz="3200" dirty="0" smtClean="0">
                <a:solidFill>
                  <a:srgbClr val="333399"/>
                </a:solidFill>
              </a:rPr>
              <a:t/>
            </a:r>
            <a:br>
              <a:rPr lang="pt-PT" sz="3200" dirty="0" smtClean="0">
                <a:solidFill>
                  <a:srgbClr val="333399"/>
                </a:solidFill>
              </a:rPr>
            </a:br>
            <a:endParaRPr lang="pt-BR" sz="3200" dirty="0" smtClean="0">
              <a:solidFill>
                <a:srgbClr val="333399"/>
              </a:solidFill>
            </a:endParaRPr>
          </a:p>
        </p:txBody>
      </p:sp>
      <p:sp>
        <p:nvSpPr>
          <p:cNvPr id="6" name="Retângulo 5">
            <a:extLst>
              <a:ext uri="{FF2B5EF4-FFF2-40B4-BE49-F238E27FC236}"/>
            </a:extLst>
          </p:cNvPr>
          <p:cNvSpPr/>
          <p:nvPr/>
        </p:nvSpPr>
        <p:spPr>
          <a:xfrm>
            <a:off x="0" y="6424613"/>
            <a:ext cx="9137650" cy="203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Fase 1 - Abordagem sobre conhecimento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pic>
        <p:nvPicPr>
          <p:cNvPr id="8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613" y="246063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-12700" y="264343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Ciclos de criação do conhecimento</a:t>
            </a:r>
            <a:endParaRPr lang="pt-BR" sz="28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084532" y="1149578"/>
            <a:ext cx="11256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Diálogo</a:t>
            </a:r>
            <a:endParaRPr lang="it-IT" sz="28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 rot="16200000">
            <a:off x="6019973" y="3203459"/>
            <a:ext cx="3805850" cy="707886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>
              <a:defRPr sz="2800" b="1" i="1">
                <a:solidFill>
                  <a:srgbClr val="FF0000"/>
                </a:solidFill>
              </a:defRPr>
            </a:lvl1pPr>
          </a:lstStyle>
          <a:p>
            <a:pPr algn="ctr"/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Associação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conhecimento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explícito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 rot="16200000">
            <a:off x="-195206" y="3639151"/>
            <a:ext cx="2893741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>
              <a:defRPr sz="2800" b="1" i="1">
                <a:solidFill>
                  <a:srgbClr val="FF0000"/>
                </a:solidFill>
              </a:defRPr>
            </a:lvl1pPr>
          </a:lstStyle>
          <a:p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Construção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do campo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3060726" y="5727876"/>
            <a:ext cx="24368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Aprender </a:t>
            </a:r>
            <a:r>
              <a:rPr lang="it-IT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fazendo</a:t>
            </a:r>
            <a:endParaRPr lang="it-IT" sz="20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6380870" y="6122411"/>
            <a:ext cx="2756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Fonte: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Nonaka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Takeuchi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, 1995</a:t>
            </a: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ubo 18"/>
          <p:cNvSpPr/>
          <p:nvPr/>
        </p:nvSpPr>
        <p:spPr>
          <a:xfrm>
            <a:off x="1548558" y="3470321"/>
            <a:ext cx="3024336" cy="2160240"/>
          </a:xfrm>
          <a:prstGeom prst="cub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SOCIALIZAÇÃO</a:t>
            </a:r>
          </a:p>
          <a:p>
            <a:pPr algn="ctr"/>
            <a:r>
              <a:rPr lang="it-IT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Conhecimento</a:t>
            </a:r>
            <a:endParaRPr lang="it-IT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compartilhado</a:t>
            </a:r>
            <a:endParaRPr lang="it-IT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ubo 16"/>
          <p:cNvSpPr/>
          <p:nvPr/>
        </p:nvSpPr>
        <p:spPr>
          <a:xfrm>
            <a:off x="1547664" y="1573666"/>
            <a:ext cx="3168352" cy="2160240"/>
          </a:xfrm>
          <a:prstGeom prst="cub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EXTERNALIZAÇÃO</a:t>
            </a:r>
          </a:p>
          <a:p>
            <a:pPr algn="ctr"/>
            <a:r>
              <a:rPr lang="it-IT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Conhecimento</a:t>
            </a:r>
            <a:endParaRPr lang="it-IT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conceitual</a:t>
            </a:r>
            <a:endParaRPr lang="it-IT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ubo 19"/>
          <p:cNvSpPr/>
          <p:nvPr/>
        </p:nvSpPr>
        <p:spPr>
          <a:xfrm>
            <a:off x="4424333" y="3502071"/>
            <a:ext cx="3024336" cy="2160240"/>
          </a:xfrm>
          <a:prstGeom prst="cub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INTERNALIZAÇÃO</a:t>
            </a:r>
          </a:p>
          <a:p>
            <a:pPr algn="ctr"/>
            <a:r>
              <a:rPr lang="it-IT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Conhecimento</a:t>
            </a:r>
            <a:endParaRPr lang="it-IT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operacional</a:t>
            </a:r>
            <a:endParaRPr lang="it-IT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ubo 17"/>
          <p:cNvSpPr/>
          <p:nvPr/>
        </p:nvSpPr>
        <p:spPr>
          <a:xfrm>
            <a:off x="4476020" y="1573181"/>
            <a:ext cx="3024336" cy="2160240"/>
          </a:xfrm>
          <a:prstGeom prst="cub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COMBINAÇÃO</a:t>
            </a:r>
          </a:p>
          <a:p>
            <a:pPr algn="ctr"/>
            <a:r>
              <a:rPr lang="it-IT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Conhecimento</a:t>
            </a:r>
            <a:endParaRPr lang="it-IT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sistêmico</a:t>
            </a:r>
            <a:endParaRPr lang="it-IT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70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924944"/>
            <a:ext cx="9001125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/>
          <a:p>
            <a:r>
              <a:rPr lang="pt-BR" sz="2400" b="1" i="1" dirty="0"/>
              <a:t/>
            </a:r>
            <a:br>
              <a:rPr lang="pt-BR" sz="2400" b="1" i="1" dirty="0"/>
            </a:br>
            <a:r>
              <a:rPr lang="pt-BR" sz="2400" b="1" i="1" dirty="0"/>
              <a:t/>
            </a:r>
            <a:br>
              <a:rPr lang="pt-BR" sz="2400" b="1" i="1" dirty="0"/>
            </a:br>
            <a:endParaRPr lang="pt-BR" sz="2000" dirty="0"/>
          </a:p>
        </p:txBody>
      </p:sp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12747" y="6549449"/>
            <a:ext cx="9137650" cy="203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Fase 1 - Abordagem sobre conhecimento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6" name="Retângulo 5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pt-BR" sz="3600" b="1" dirty="0">
                <a:solidFill>
                  <a:schemeClr val="bg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Segurança de Informação</a:t>
            </a:r>
          </a:p>
        </p:txBody>
      </p:sp>
      <p:pic>
        <p:nvPicPr>
          <p:cNvPr id="7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613" y="246063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54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>
              <a:ext uri="{FF2B5EF4-FFF2-40B4-BE49-F238E27FC236}"/>
            </a:extLst>
          </p:cNvPr>
          <p:cNvSpPr/>
          <p:nvPr/>
        </p:nvSpPr>
        <p:spPr>
          <a:xfrm>
            <a:off x="0" y="6424613"/>
            <a:ext cx="9137650" cy="203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Fase 1 - Abordagem sobre conhecimento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pic>
        <p:nvPicPr>
          <p:cNvPr id="8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613" y="246063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154576" y="152539"/>
            <a:ext cx="69010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Estados da informação</a:t>
            </a:r>
            <a:endParaRPr lang="pt-BR" sz="3600" b="1" dirty="0">
              <a:solidFill>
                <a:schemeClr val="bg1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568820" y="1916832"/>
            <a:ext cx="30243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Processamento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Transmissão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Armazenagem</a:t>
            </a:r>
            <a:endParaRPr 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39" y="3414477"/>
            <a:ext cx="3923035" cy="2946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324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0" y="6424613"/>
            <a:ext cx="9137650" cy="203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Fase 1 - Abordagem sobre conhecimento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6" name="Retângulo 5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pt-PT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 Medidas de segurança </a:t>
            </a:r>
            <a:endParaRPr lang="pt-BR" sz="3600" b="1" dirty="0">
              <a:solidFill>
                <a:schemeClr val="bg1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pic>
        <p:nvPicPr>
          <p:cNvPr id="7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613" y="246063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693645" y="1749395"/>
            <a:ext cx="51125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Tecnologia</a:t>
            </a:r>
            <a:endParaRPr 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Políticas</a:t>
            </a:r>
            <a:endParaRPr 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Normas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e procedimentos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Conscientização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/ sensibilização</a:t>
            </a:r>
          </a:p>
          <a:p>
            <a:pPr>
              <a:lnSpc>
                <a:spcPct val="150000"/>
              </a:lnSpc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905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50" y="1020597"/>
            <a:ext cx="8604250" cy="3054723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pt-BR" sz="5400" b="1" dirty="0"/>
              <a:t>      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Informação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Compreende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qualquer conteúdo que possa ser armazenado ou transferido de algum modo, servindo a determinado propósito ou  utilidade humano.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Retângulo 2">
            <a:extLst>
              <a:ext uri="{FF2B5EF4-FFF2-40B4-BE49-F238E27FC236}"/>
            </a:extLst>
          </p:cNvPr>
          <p:cNvSpPr/>
          <p:nvPr/>
        </p:nvSpPr>
        <p:spPr>
          <a:xfrm>
            <a:off x="0" y="6424613"/>
            <a:ext cx="9137650" cy="203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Fase 1 - Abordagem sobre conhecimento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pic>
        <p:nvPicPr>
          <p:cNvPr id="6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613" y="246063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0925" y="3949329"/>
            <a:ext cx="4517876" cy="239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68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>
            <a:extLst>
              <a:ext uri="{FF2B5EF4-FFF2-40B4-BE49-F238E27FC236}"/>
            </a:extLst>
          </p:cNvPr>
          <p:cNvSpPr/>
          <p:nvPr/>
        </p:nvSpPr>
        <p:spPr>
          <a:xfrm>
            <a:off x="0" y="6424613"/>
            <a:ext cx="9137650" cy="203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>
                <a:solidFill>
                  <a:schemeClr val="tx1"/>
                </a:solidFill>
              </a:rPr>
              <a:t>Aula: Fase 1 - Abordagem sobre </a:t>
            </a:r>
            <a:r>
              <a:rPr lang="pt-BR" sz="1600" dirty="0" smtClean="0">
                <a:solidFill>
                  <a:schemeClr val="tx1"/>
                </a:solidFill>
              </a:rPr>
              <a:t>conhecimento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pic>
        <p:nvPicPr>
          <p:cNvPr id="6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613" y="246063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251520" y="168523"/>
            <a:ext cx="12618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Dado</a:t>
            </a:r>
            <a:endParaRPr lang="pt-BR" sz="36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2" name="Espaço Reservado para Conteúdo 2"/>
          <p:cNvSpPr txBox="1">
            <a:spLocks/>
          </p:cNvSpPr>
          <p:nvPr/>
        </p:nvSpPr>
        <p:spPr>
          <a:xfrm>
            <a:off x="251520" y="131574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“É qualquer elemento em sua forma bruta que por si só , não conduz a com preensão de uma fato ou situação.” (Oliveira , 2005)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 rot="20178179">
            <a:off x="540727" y="3827934"/>
            <a:ext cx="611065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12</a:t>
            </a:r>
            <a:endParaRPr lang="pt-BR" sz="2800" b="1" dirty="0"/>
          </a:p>
        </p:txBody>
      </p:sp>
      <p:sp>
        <p:nvSpPr>
          <p:cNvPr id="14" name="CaixaDeTexto 13"/>
          <p:cNvSpPr txBox="1"/>
          <p:nvPr/>
        </p:nvSpPr>
        <p:spPr>
          <a:xfrm rot="19994597">
            <a:off x="1344613" y="4359579"/>
            <a:ext cx="154273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AGOSTO</a:t>
            </a:r>
            <a:endParaRPr lang="pt-BR" sz="2800" b="1" dirty="0"/>
          </a:p>
        </p:txBody>
      </p:sp>
      <p:sp>
        <p:nvSpPr>
          <p:cNvPr id="15" name="CaixaDeTexto 14"/>
          <p:cNvSpPr txBox="1"/>
          <p:nvPr/>
        </p:nvSpPr>
        <p:spPr>
          <a:xfrm rot="19994597">
            <a:off x="3634474" y="4542380"/>
            <a:ext cx="611065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sz="2800" b="1" dirty="0"/>
              <a:t>2</a:t>
            </a:r>
            <a:r>
              <a:rPr lang="pt-BR" sz="2800" b="1" dirty="0" smtClean="0"/>
              <a:t>2</a:t>
            </a:r>
            <a:endParaRPr lang="pt-BR" sz="2800" b="1" dirty="0"/>
          </a:p>
        </p:txBody>
      </p:sp>
      <p:sp>
        <p:nvSpPr>
          <p:cNvPr id="17" name="CaixaDeTexto 16"/>
          <p:cNvSpPr txBox="1"/>
          <p:nvPr/>
        </p:nvSpPr>
        <p:spPr>
          <a:xfrm rot="19994597">
            <a:off x="4672842" y="4940449"/>
            <a:ext cx="1301447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GRAUS</a:t>
            </a:r>
            <a:endParaRPr lang="pt-BR" sz="2800" b="1" dirty="0"/>
          </a:p>
        </p:txBody>
      </p:sp>
      <p:sp>
        <p:nvSpPr>
          <p:cNvPr id="18" name="CaixaDeTexto 17"/>
          <p:cNvSpPr txBox="1"/>
          <p:nvPr/>
        </p:nvSpPr>
        <p:spPr>
          <a:xfrm rot="19994597">
            <a:off x="5819009" y="3361337"/>
            <a:ext cx="2736583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TEMPERATURA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01049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>
            <a:extLst>
              <a:ext uri="{FF2B5EF4-FFF2-40B4-BE49-F238E27FC236}"/>
            </a:extLst>
          </p:cNvPr>
          <p:cNvSpPr/>
          <p:nvPr/>
        </p:nvSpPr>
        <p:spPr>
          <a:xfrm>
            <a:off x="6350" y="6585353"/>
            <a:ext cx="9137650" cy="203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Fase 1 - Abordagem sobre conhecimento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4" name="Retângulo 3">
            <a:extLst>
              <a:ext uri="{FF2B5EF4-FFF2-40B4-BE49-F238E27FC236}"/>
            </a:extLst>
          </p:cNvPr>
          <p:cNvSpPr/>
          <p:nvPr/>
        </p:nvSpPr>
        <p:spPr>
          <a:xfrm>
            <a:off x="-17666" y="0"/>
            <a:ext cx="9144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4000" dirty="0">
              <a:latin typeface="Bookman Old Style" panose="02050604050505020204" pitchFamily="18" charset="0"/>
            </a:endParaRPr>
          </a:p>
        </p:txBody>
      </p:sp>
      <p:pic>
        <p:nvPicPr>
          <p:cNvPr id="6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613" y="246063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ítulo 1"/>
          <p:cNvSpPr txBox="1">
            <a:spLocks/>
          </p:cNvSpPr>
          <p:nvPr/>
        </p:nvSpPr>
        <p:spPr>
          <a:xfrm>
            <a:off x="69057" y="-32814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Informação </a:t>
            </a:r>
            <a:endParaRPr lang="pt-BR" sz="32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1" name="Espaço Reservado para Conteúdo 2"/>
          <p:cNvSpPr txBox="1">
            <a:spLocks/>
          </p:cNvSpPr>
          <p:nvPr/>
        </p:nvSpPr>
        <p:spPr>
          <a:xfrm>
            <a:off x="457200" y="143794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Conjunto de dados associados e correlacionados com um significado que se torne útil a análises.</a:t>
            </a:r>
          </a:p>
          <a:p>
            <a:pPr algn="just"/>
            <a:endParaRPr lang="pt-BR" sz="36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079149" y="3681333"/>
            <a:ext cx="6837252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NO DIA 22 DE AGOSTO HÁ A PREVISÃO DE UMA TEMPERATURA DE 12 GRAUS.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76743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0"/>
            <a:ext cx="2636837" cy="6484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>
            <a:extLst>
              <a:ext uri="{FF2B5EF4-FFF2-40B4-BE49-F238E27FC236}"/>
            </a:extLst>
          </p:cNvPr>
          <p:cNvSpPr/>
          <p:nvPr/>
        </p:nvSpPr>
        <p:spPr>
          <a:xfrm>
            <a:off x="0" y="6573053"/>
            <a:ext cx="9137650" cy="203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Fase 1 - Abordagem sobre conhecimento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pic>
        <p:nvPicPr>
          <p:cNvPr id="6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613" y="246063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143751" y="131435"/>
            <a:ext cx="7678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Conhecimento</a:t>
            </a:r>
            <a:endParaRPr lang="pt-BR" sz="36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0" name="Espaço Reservado para Conteúdo 2"/>
          <p:cNvSpPr txBox="1">
            <a:spLocks/>
          </p:cNvSpPr>
          <p:nvPr/>
        </p:nvSpPr>
        <p:spPr>
          <a:xfrm>
            <a:off x="139856" y="1239049"/>
            <a:ext cx="87501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Apropriação da informação por um indivíduo ou organização com aplicação benéfica ao seu propósito.</a:t>
            </a:r>
          </a:p>
          <a:p>
            <a:pPr algn="l">
              <a:lnSpc>
                <a:spcPct val="150000"/>
              </a:lnSpc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Obs.: A simples disponibilidade de informação não pressupõe obrigatoriamente a obtenção do conhecimento.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526969"/>
            <a:ext cx="3485530" cy="195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98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304" y="3584761"/>
            <a:ext cx="7704856" cy="2664296"/>
          </a:xfrm>
        </p:spPr>
        <p:txBody>
          <a:bodyPr>
            <a:normAutofit fontScale="90000"/>
          </a:bodyPr>
          <a:lstStyle/>
          <a:p>
            <a:r>
              <a:rPr lang="pt-PT" sz="3600" b="1" dirty="0"/>
              <a:t/>
            </a:r>
            <a:br>
              <a:rPr lang="pt-PT" sz="3600" b="1" dirty="0"/>
            </a:br>
            <a:r>
              <a:rPr lang="pt-PT" sz="2000" dirty="0"/>
              <a:t/>
            </a:r>
            <a:br>
              <a:rPr lang="pt-PT" sz="2000" dirty="0"/>
            </a:br>
            <a:r>
              <a:rPr lang="pt-PT" sz="2000" dirty="0"/>
              <a:t/>
            </a:r>
            <a:br>
              <a:rPr lang="pt-PT" sz="2000" dirty="0"/>
            </a:br>
            <a:r>
              <a:rPr lang="pt-PT" sz="2000" dirty="0"/>
              <a:t/>
            </a:r>
            <a:br>
              <a:rPr lang="pt-PT" sz="2000" dirty="0"/>
            </a:br>
            <a:r>
              <a:rPr lang="pt-PT" sz="2000" dirty="0"/>
              <a:t>                    </a:t>
            </a:r>
            <a:r>
              <a:rPr lang="pt-PT" b="1" i="1" dirty="0"/>
              <a:t/>
            </a:r>
            <a:br>
              <a:rPr lang="pt-PT" b="1" i="1" dirty="0"/>
            </a:br>
            <a:r>
              <a:rPr lang="pt-PT" sz="3200" b="1" i="1" dirty="0"/>
              <a:t/>
            </a:r>
            <a:br>
              <a:rPr lang="pt-PT" sz="3200" b="1" i="1" dirty="0"/>
            </a:br>
            <a:r>
              <a:rPr lang="pt-BR" sz="3200" dirty="0"/>
              <a:t/>
            </a:r>
            <a:br>
              <a:rPr lang="pt-BR" sz="3200" dirty="0"/>
            </a:br>
            <a:endParaRPr lang="pt-BR" sz="3200" dirty="0"/>
          </a:p>
        </p:txBody>
      </p:sp>
      <p:sp>
        <p:nvSpPr>
          <p:cNvPr id="6" name="Retângulo 5">
            <a:extLst>
              <a:ext uri="{FF2B5EF4-FFF2-40B4-BE49-F238E27FC236}"/>
            </a:extLst>
          </p:cNvPr>
          <p:cNvSpPr/>
          <p:nvPr/>
        </p:nvSpPr>
        <p:spPr>
          <a:xfrm>
            <a:off x="0" y="6571706"/>
            <a:ext cx="9137650" cy="203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Fase 1 - Abordagem sobre conhecimento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pt-BR" sz="3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Conhecimento</a:t>
            </a:r>
            <a:endParaRPr lang="pt-BR" sz="40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8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613" y="246063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145477" y="1281741"/>
            <a:ext cx="88466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Apropriação da informação por um individuo ou organização com aplicação benéfica ao seu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propósito.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m 9" descr="Formando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3345236"/>
            <a:ext cx="3370326" cy="2820068"/>
          </a:xfrm>
          <a:prstGeom prst="rect">
            <a:avLst/>
          </a:prstGeom>
        </p:spPr>
      </p:pic>
      <p:sp>
        <p:nvSpPr>
          <p:cNvPr id="11" name="Seta para a direita 10"/>
          <p:cNvSpPr/>
          <p:nvPr/>
        </p:nvSpPr>
        <p:spPr>
          <a:xfrm>
            <a:off x="4211960" y="3933056"/>
            <a:ext cx="648072" cy="151216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2" name="Imagem 11" descr="profissiona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4048" y="3284984"/>
            <a:ext cx="3881646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06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8" name="Retângulo 7">
            <a:extLst>
              <a:ext uri="{FF2B5EF4-FFF2-40B4-BE49-F238E27FC236}"/>
            </a:extLst>
          </p:cNvPr>
          <p:cNvSpPr/>
          <p:nvPr/>
        </p:nvSpPr>
        <p:spPr>
          <a:xfrm>
            <a:off x="0" y="6424613"/>
            <a:ext cx="9137650" cy="203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Fase 1 - Abordagem sobre conhecimento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pic>
        <p:nvPicPr>
          <p:cNvPr id="10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613" y="246063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673" y="165310"/>
            <a:ext cx="6803565" cy="705338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noAutofit/>
          </a:bodyPr>
          <a:lstStyle/>
          <a:p>
            <a:pPr algn="l"/>
            <a:r>
              <a:rPr lang="pt-PT" sz="32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/>
            </a:r>
            <a:br>
              <a:rPr lang="pt-PT" sz="3200" b="1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pt-PT" sz="3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Tipos de Conhecimento</a:t>
            </a:r>
            <a:r>
              <a:rPr lang="pt-BR" sz="32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/>
            </a:r>
            <a:br>
              <a:rPr lang="pt-BR" sz="3200" b="1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endParaRPr lang="pt-BR" sz="32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2" name="Espaço Reservado para Conteúdo 2"/>
          <p:cNvSpPr txBox="1">
            <a:spLocks/>
          </p:cNvSpPr>
          <p:nvPr/>
        </p:nvSpPr>
        <p:spPr>
          <a:xfrm>
            <a:off x="518" y="1170658"/>
            <a:ext cx="8964488" cy="2520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Tácito </a:t>
            </a:r>
          </a:p>
          <a:p>
            <a:pPr algn="l">
              <a:lnSpc>
                <a:spcPct val="100000"/>
              </a:lnSpc>
            </a:pPr>
            <a:endParaRPr lang="pt-BR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Refere-se a elementos cognitivos e técnicos, é:</a:t>
            </a:r>
          </a:p>
          <a:p>
            <a:pPr marL="685800" lvl="1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Subjetivo e representa o conhecimento da experiência.</a:t>
            </a:r>
          </a:p>
          <a:p>
            <a:pPr marL="685800" lvl="1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Difícil de ser articulado na linguagem formal .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602089" y="4125343"/>
            <a:ext cx="65008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Conhecimento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pessoal incorporado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à experiência individual.</a:t>
            </a:r>
          </a:p>
          <a:p>
            <a:pPr algn="ctr">
              <a:lnSpc>
                <a:spcPct val="150000"/>
              </a:lnSpc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intuições, emoções,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habilidades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Imagem 13" descr="Sal.png"/>
          <p:cNvPicPr>
            <a:picLocks noChangeAspect="1"/>
          </p:cNvPicPr>
          <p:nvPr/>
        </p:nvPicPr>
        <p:blipFill rotWithShape="1">
          <a:blip r:embed="rId4" cstate="print"/>
          <a:srcRect l="11644"/>
          <a:stretch/>
        </p:blipFill>
        <p:spPr>
          <a:xfrm>
            <a:off x="196679" y="4113875"/>
            <a:ext cx="2405410" cy="2160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12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6424613"/>
            <a:ext cx="9137650" cy="203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Fase 1 - Abordagem sobre conhecimento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8" name="Retângulo 7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pic>
        <p:nvPicPr>
          <p:cNvPr id="9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613" y="246063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6636" y="-385277"/>
            <a:ext cx="9001125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0000"/>
          </a:bodyPr>
          <a:lstStyle/>
          <a:p>
            <a:pPr algn="l"/>
            <a:r>
              <a:rPr lang="pt-PT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/>
            </a:r>
            <a:br>
              <a:rPr lang="pt-PT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pt-PT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/>
            </a:r>
            <a:br>
              <a:rPr lang="pt-PT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pt-BR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TIPOS DE CONHECIMENTO</a:t>
            </a:r>
            <a:r>
              <a:rPr lang="pt-PT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/>
            </a:r>
            <a:br>
              <a:rPr lang="pt-PT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endParaRPr lang="pt-BR" sz="36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1" name="Espaço Reservado para Conteúdo 2"/>
          <p:cNvSpPr txBox="1">
            <a:spLocks/>
          </p:cNvSpPr>
          <p:nvPr/>
        </p:nvSpPr>
        <p:spPr>
          <a:xfrm>
            <a:off x="179512" y="1251087"/>
            <a:ext cx="9144000" cy="1553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Explícito 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Conhecimento da racionalidade e da objetividade.</a:t>
            </a:r>
            <a:endParaRPr lang="pt-BR" sz="3000" b="1" dirty="0" smtClean="0"/>
          </a:p>
        </p:txBody>
      </p:sp>
      <p:sp>
        <p:nvSpPr>
          <p:cNvPr id="12" name="CaixaDeTexto 11"/>
          <p:cNvSpPr txBox="1"/>
          <p:nvPr/>
        </p:nvSpPr>
        <p:spPr>
          <a:xfrm>
            <a:off x="43294" y="3335506"/>
            <a:ext cx="6983091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Facilmente transmitido, sistematizado e comunicado. </a:t>
            </a:r>
          </a:p>
          <a:p>
            <a:pPr algn="r">
              <a:lnSpc>
                <a:spcPct val="150000"/>
              </a:lnSpc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ser articulado em linguagem formal por meio de manuais, expressões matemáticas etc.</a:t>
            </a:r>
          </a:p>
          <a:p>
            <a:pPr algn="r"/>
            <a:endParaRPr lang="pt-BR" sz="28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20" r="22183"/>
          <a:stretch/>
        </p:blipFill>
        <p:spPr>
          <a:xfrm>
            <a:off x="7119434" y="2845294"/>
            <a:ext cx="1944217" cy="3459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50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17132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611560" y="2992255"/>
            <a:ext cx="9001125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3200" dirty="0" smtClean="0">
              <a:solidFill>
                <a:srgbClr val="333399"/>
              </a:solidFill>
            </a:endParaRPr>
          </a:p>
        </p:txBody>
      </p:sp>
      <p:sp>
        <p:nvSpPr>
          <p:cNvPr id="8" name="Retângulo 7">
            <a:extLst>
              <a:ext uri="{FF2B5EF4-FFF2-40B4-BE49-F238E27FC236}"/>
            </a:extLst>
          </p:cNvPr>
          <p:cNvSpPr/>
          <p:nvPr/>
        </p:nvSpPr>
        <p:spPr>
          <a:xfrm>
            <a:off x="0" y="6424613"/>
            <a:ext cx="9137650" cy="203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Fase 1 - Abordagem sobre conhecimento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9" name="Retângulo 8">
            <a:extLst>
              <a:ext uri="{FF2B5EF4-FFF2-40B4-BE49-F238E27FC236}"/>
            </a:extLst>
          </p:cNvPr>
          <p:cNvSpPr/>
          <p:nvPr/>
        </p:nvSpPr>
        <p:spPr>
          <a:xfrm>
            <a:off x="0" y="-4636"/>
            <a:ext cx="9144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 sz="2400" b="1" dirty="0">
              <a:solidFill>
                <a:schemeClr val="bg1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pic>
        <p:nvPicPr>
          <p:cNvPr id="10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613" y="246063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ítulo 11"/>
          <p:cNvSpPr txBox="1">
            <a:spLocks/>
          </p:cNvSpPr>
          <p:nvPr/>
        </p:nvSpPr>
        <p:spPr>
          <a:xfrm>
            <a:off x="0" y="-134893"/>
            <a:ext cx="6660008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O CONHECIMENTO COMO FONTE DE INOVAÇÃO</a:t>
            </a:r>
            <a:endParaRPr lang="it-IT" sz="28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363694" y="1238948"/>
            <a:ext cx="4960228" cy="8928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Vantagem</a:t>
            </a:r>
            <a:r>
              <a:rPr lang="it-IT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competitiva</a:t>
            </a:r>
          </a:p>
        </p:txBody>
      </p:sp>
      <p:sp>
        <p:nvSpPr>
          <p:cNvPr id="14" name="Seta para baixo 13"/>
          <p:cNvSpPr/>
          <p:nvPr/>
        </p:nvSpPr>
        <p:spPr>
          <a:xfrm>
            <a:off x="1907703" y="2317162"/>
            <a:ext cx="1872208" cy="636420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ângulo 14"/>
          <p:cNvSpPr/>
          <p:nvPr/>
        </p:nvSpPr>
        <p:spPr>
          <a:xfrm>
            <a:off x="363693" y="3206880"/>
            <a:ext cx="4960229" cy="8640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Criação</a:t>
            </a:r>
            <a:r>
              <a:rPr lang="it-IT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it-IT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conhecimento</a:t>
            </a:r>
            <a:endParaRPr lang="it-IT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Seta para baixo 16"/>
          <p:cNvSpPr/>
          <p:nvPr/>
        </p:nvSpPr>
        <p:spPr>
          <a:xfrm>
            <a:off x="1907703" y="4257857"/>
            <a:ext cx="1872208" cy="635678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ângulo 17"/>
          <p:cNvSpPr/>
          <p:nvPr/>
        </p:nvSpPr>
        <p:spPr>
          <a:xfrm>
            <a:off x="395795" y="4995111"/>
            <a:ext cx="4960227" cy="9335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Inovação</a:t>
            </a:r>
            <a:r>
              <a:rPr lang="it-IT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contínua</a:t>
            </a:r>
            <a:endParaRPr lang="it-IT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-3175" y="6069076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Fonte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Nonaka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Takeuchi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, 1997</a:t>
            </a: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478" y="2964460"/>
            <a:ext cx="2971800" cy="1556723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7228" y="1138364"/>
            <a:ext cx="2971800" cy="1543050"/>
          </a:xfrm>
          <a:prstGeom prst="rect">
            <a:avLst/>
          </a:prstGeom>
        </p:spPr>
      </p:pic>
      <p:pic>
        <p:nvPicPr>
          <p:cNvPr id="20" name="Imagem 19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58"/>
          <a:stretch/>
        </p:blipFill>
        <p:spPr>
          <a:xfrm>
            <a:off x="6047228" y="4723988"/>
            <a:ext cx="2969033" cy="1556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25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356992"/>
            <a:ext cx="9001125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/>
          <a:p>
            <a:r>
              <a:rPr lang="pt-BR" sz="2400" b="1" i="1" dirty="0"/>
              <a:t/>
            </a:r>
            <a:br>
              <a:rPr lang="pt-BR" sz="2400" b="1" i="1" dirty="0"/>
            </a:br>
            <a:r>
              <a:rPr lang="pt-BR" sz="2400" b="1" i="1" dirty="0"/>
              <a:t/>
            </a:r>
            <a:br>
              <a:rPr lang="pt-BR" sz="2400" b="1" i="1" dirty="0"/>
            </a:br>
            <a:r>
              <a:rPr lang="pt-BR" sz="2400" b="1" i="1" dirty="0"/>
              <a:t/>
            </a:r>
            <a:br>
              <a:rPr lang="pt-BR" sz="2400" b="1" i="1" dirty="0"/>
            </a:br>
            <a:endParaRPr lang="pt-BR" sz="1400" dirty="0"/>
          </a:p>
        </p:txBody>
      </p:sp>
      <p:sp>
        <p:nvSpPr>
          <p:cNvPr id="6" name="Retângulo 5">
            <a:extLst>
              <a:ext uri="{FF2B5EF4-FFF2-40B4-BE49-F238E27FC236}"/>
            </a:extLst>
          </p:cNvPr>
          <p:cNvSpPr/>
          <p:nvPr/>
        </p:nvSpPr>
        <p:spPr>
          <a:xfrm>
            <a:off x="0" y="6424613"/>
            <a:ext cx="9137650" cy="203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Fase 1 - Abordagem sobre conhecimento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pt-BR" sz="3600" b="1" dirty="0">
              <a:solidFill>
                <a:schemeClr val="bg1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pic>
        <p:nvPicPr>
          <p:cNvPr id="8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613" y="246063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ítulo 1"/>
          <p:cNvSpPr txBox="1">
            <a:spLocks/>
          </p:cNvSpPr>
          <p:nvPr/>
        </p:nvSpPr>
        <p:spPr>
          <a:xfrm>
            <a:off x="-108222" y="-122237"/>
            <a:ext cx="691247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CRIAÇÃO DO CONHECIMENTO E</a:t>
            </a:r>
            <a:br>
              <a:rPr lang="it-IT" sz="28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it-IT" sz="28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APRENDIZAGEM ORGANIZACIONAL</a:t>
            </a:r>
            <a:endParaRPr lang="it-IT" sz="28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38640" y="1449783"/>
            <a:ext cx="6418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Duas dimensões da criação do conhecimento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4"/>
          <a:srcRect l="24801" t="39500" r="12201" b="14300"/>
          <a:stretch/>
        </p:blipFill>
        <p:spPr>
          <a:xfrm>
            <a:off x="971600" y="2458021"/>
            <a:ext cx="6799472" cy="3739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22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</TotalTime>
  <Words>444</Words>
  <Application>Microsoft Office PowerPoint</Application>
  <PresentationFormat>Apresentação na tela (4:3)</PresentationFormat>
  <Paragraphs>101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15</vt:i4>
      </vt:variant>
    </vt:vector>
  </HeadingPairs>
  <TitlesOfParts>
    <vt:vector size="21" baseType="lpstr">
      <vt:lpstr>Arial</vt:lpstr>
      <vt:lpstr>Bookman Old Style</vt:lpstr>
      <vt:lpstr>Calibri</vt:lpstr>
      <vt:lpstr>Calibri Light</vt:lpstr>
      <vt:lpstr>Personalizar design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                           </vt:lpstr>
      <vt:lpstr> Tipos de Conhecimento </vt:lpstr>
      <vt:lpstr>  TIPOS DE CONHECIMENTO </vt:lpstr>
      <vt:lpstr>Apresentação do PowerPoint</vt:lpstr>
      <vt:lpstr>   </vt:lpstr>
      <vt:lpstr>Apresentação do PowerPoint</vt:lpstr>
      <vt:lpstr>Apresentação do PowerPoint</vt:lpstr>
      <vt:lpstr>  </vt:lpstr>
      <vt:lpstr>Apresentação do PowerPoint</vt:lpstr>
      <vt:lpstr>Apresentação do PowerPoint</vt:lpstr>
      <vt:lpstr>       Informação Compreende qualquer conteúdo que possa ser armazenado ou transferido de algum modo, servindo a determinado propósito ou  utilidade humano.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Dados , informação e conhecimento</dc:title>
  <dc:creator>Fabio</dc:creator>
  <cp:lastModifiedBy>Andreza Caetano</cp:lastModifiedBy>
  <cp:revision>58</cp:revision>
  <cp:lastPrinted>2012-08-04T17:47:11Z</cp:lastPrinted>
  <dcterms:created xsi:type="dcterms:W3CDTF">2012-07-30T01:44:49Z</dcterms:created>
  <dcterms:modified xsi:type="dcterms:W3CDTF">2018-06-14T21:32:47Z</dcterms:modified>
</cp:coreProperties>
</file>