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handoutMasterIdLst>
    <p:handoutMasterId r:id="rId18"/>
  </p:handoutMasterIdLst>
  <p:sldIdLst>
    <p:sldId id="284" r:id="rId3"/>
    <p:sldId id="268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2" r:id="rId16"/>
    <p:sldId id="269" r:id="rId17"/>
  </p:sldIdLst>
  <p:sldSz cx="9144000" cy="6858000" type="screen4x3"/>
  <p:notesSz cx="6669088" cy="97758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958" y="-102"/>
      </p:cViewPr>
      <p:guideLst>
        <p:guide orient="horz" pos="3079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87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 sz="2000" dirty="0" smtClean="0"/>
              <a:t>Material de estudo </a:t>
            </a:r>
            <a:endParaRPr lang="it-IT" sz="200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8077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ctr"/>
            <a:r>
              <a:rPr lang="pt-BR" sz="4000" b="1" dirty="0" smtClean="0"/>
              <a:t>02</a:t>
            </a:r>
            <a:endParaRPr lang="it-IT" sz="4000" b="1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285337"/>
            <a:ext cx="5505302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algn="ctr"/>
            <a:r>
              <a:rPr lang="pt-BR" sz="1800" b="1" i="1" dirty="0" smtClean="0"/>
              <a:t>Fábio Pinheiro    </a:t>
            </a:r>
            <a:r>
              <a:rPr lang="pt-BR" sz="1800" dirty="0" smtClean="0"/>
              <a:t>www.facopi.com</a:t>
            </a:r>
            <a:endParaRPr lang="it-IT" sz="180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855424" y="9285337"/>
            <a:ext cx="812120" cy="4887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CCAC0D-51B9-4F39-9733-4379C9B86BE7}" type="slidenum">
              <a:rPr lang="it-IT" smtClean="0"/>
              <a:t>‹nº›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914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E1C-F2ED-4ADD-ABCD-44916D04A6D3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E1C-F2ED-4ADD-ABCD-44916D04A6D3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E1C-F2ED-4ADD-ABCD-44916D04A6D3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E1C-F2ED-4ADD-ABCD-44916D04A6D3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8338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E1C-F2ED-4ADD-ABCD-44916D04A6D3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6063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E1C-F2ED-4ADD-ABCD-44916D04A6D3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2433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E1C-F2ED-4ADD-ABCD-44916D04A6D3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005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E1C-F2ED-4ADD-ABCD-44916D04A6D3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18784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E1C-F2ED-4ADD-ABCD-44916D04A6D3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66882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E1C-F2ED-4ADD-ABCD-44916D04A6D3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76919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E1C-F2ED-4ADD-ABCD-44916D04A6D3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7215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E1C-F2ED-4ADD-ABCD-44916D04A6D3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E1C-F2ED-4ADD-ABCD-44916D04A6D3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00038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E1C-F2ED-4ADD-ABCD-44916D04A6D3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30541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E1C-F2ED-4ADD-ABCD-44916D04A6D3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894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E1C-F2ED-4ADD-ABCD-44916D04A6D3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E1C-F2ED-4ADD-ABCD-44916D04A6D3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E1C-F2ED-4ADD-ABCD-44916D04A6D3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E1C-F2ED-4ADD-ABCD-44916D04A6D3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E1C-F2ED-4ADD-ABCD-44916D04A6D3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E1C-F2ED-4ADD-ABCD-44916D04A6D3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2E1C-F2ED-4ADD-ABCD-44916D04A6D3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F2E1C-F2ED-4ADD-ABCD-44916D04A6D3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F2E1C-F2ED-4ADD-ABCD-44916D04A6D3}" type="datetimeFigureOut">
              <a:rPr lang="pt-BR" smtClean="0"/>
              <a:t>13/04/2018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DCBCA-394F-42FC-A2DD-57839144FD4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4496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9.jpg"/><Relationship Id="rId5" Type="http://schemas.openxmlformats.org/officeDocument/2006/relationships/image" Target="../media/image18.jp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2375" y="1266826"/>
            <a:ext cx="7886700" cy="21494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54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Importância e Gestão  da Informação</a:t>
            </a:r>
            <a:endParaRPr lang="pt-BR" sz="5400" b="1" i="1" dirty="0" smtClean="0"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2400" dirty="0"/>
          </a:p>
        </p:txBody>
      </p:sp>
      <p:sp>
        <p:nvSpPr>
          <p:cNvPr id="4" name="Retângulo 3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9137650" cy="203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>
                <a:solidFill>
                  <a:schemeClr val="tx1"/>
                </a:solidFill>
              </a:rPr>
              <a:t>Aula</a:t>
            </a:r>
            <a:r>
              <a:rPr lang="pt-BR" sz="1600" dirty="0" smtClean="0">
                <a:solidFill>
                  <a:schemeClr val="tx1"/>
                </a:solidFill>
              </a:rPr>
              <a:t>: Importância e Gestão da Informação</a:t>
            </a:r>
          </a:p>
        </p:txBody>
      </p:sp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pic>
        <p:nvPicPr>
          <p:cNvPr id="6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13" y="246063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/>
          <p:cNvSpPr/>
          <p:nvPr/>
        </p:nvSpPr>
        <p:spPr>
          <a:xfrm>
            <a:off x="6401290" y="5085184"/>
            <a:ext cx="2454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Prof.: Fábio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Pinheiro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937" y="2931014"/>
            <a:ext cx="6370065" cy="1877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633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74279" y="1840796"/>
            <a:ext cx="8712968" cy="2866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Ameaças – </a:t>
            </a:r>
            <a:r>
              <a:rPr lang="pt-BR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Interrupção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Dependência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 informação não atendida ou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continuada.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smtClean="0">
                <a:solidFill>
                  <a:srgbClr val="000000"/>
                </a:solidFill>
              </a:rPr>
              <a:t/>
            </a:r>
            <a:br>
              <a:rPr lang="pt-BR" sz="3600" dirty="0" smtClean="0">
                <a:solidFill>
                  <a:srgbClr val="000000"/>
                </a:solidFill>
              </a:rPr>
            </a:br>
            <a:endParaRPr lang="pt-BR" sz="3200" dirty="0" smtClean="0">
              <a:solidFill>
                <a:srgbClr val="333399"/>
              </a:solidFill>
            </a:endParaRPr>
          </a:p>
        </p:txBody>
      </p:sp>
      <p:sp>
        <p:nvSpPr>
          <p:cNvPr id="6" name="Retângulo 5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9137650" cy="203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Importância e Gestão da Informação</a:t>
            </a:r>
          </a:p>
        </p:txBody>
      </p:sp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pt-BR" sz="3600" b="1" dirty="0">
                <a:solidFill>
                  <a:schemeClr val="bg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Segurança de Informação</a:t>
            </a:r>
          </a:p>
        </p:txBody>
      </p:sp>
      <p:pic>
        <p:nvPicPr>
          <p:cNvPr id="8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13" y="246063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246"/>
          <a:stretch/>
        </p:blipFill>
        <p:spPr>
          <a:xfrm>
            <a:off x="6057497" y="1674521"/>
            <a:ext cx="2766231" cy="129427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133" y="4379779"/>
            <a:ext cx="5247867" cy="1738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61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777362"/>
            <a:ext cx="9001125" cy="1974081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0000"/>
          </a:bodyPr>
          <a:lstStyle/>
          <a:p>
            <a:pPr algn="l" fontAlgn="base">
              <a:lnSpc>
                <a:spcPct val="150000"/>
              </a:lnSpc>
              <a:spcAft>
                <a:spcPct val="0"/>
              </a:spcAft>
            </a:pPr>
            <a:r>
              <a:rPr lang="pt-PT" sz="27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700" b="1" i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Ameaças – </a:t>
            </a:r>
            <a:r>
              <a:rPr lang="pt-BR" sz="27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Usurpação</a:t>
            </a:r>
            <a:br>
              <a:rPr lang="pt-BR" sz="27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Modificação de informações, negação de serviços ou espionagem.</a:t>
            </a:r>
            <a:r>
              <a:rPr lang="pt-BR" sz="27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i="1" dirty="0"/>
              <a:t/>
            </a:r>
            <a:br>
              <a:rPr lang="pt-BR" sz="2400" b="1" i="1" dirty="0"/>
            </a:br>
            <a:endParaRPr lang="pt-BR" sz="1400" dirty="0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51520" y="3529068"/>
            <a:ext cx="9001125" cy="620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4400" b="1" i="1" dirty="0" smtClean="0">
                <a:solidFill>
                  <a:srgbClr val="000000"/>
                </a:solidFill>
              </a:rPr>
              <a:t/>
            </a:r>
            <a:br>
              <a:rPr lang="pt-BR" sz="4400" b="1" i="1" dirty="0" smtClean="0">
                <a:solidFill>
                  <a:srgbClr val="000000"/>
                </a:solidFill>
              </a:rPr>
            </a:br>
            <a:r>
              <a:rPr lang="pt-PT" sz="4400" dirty="0" smtClean="0">
                <a:solidFill>
                  <a:srgbClr val="333399"/>
                </a:solidFill>
              </a:rPr>
              <a:t> </a:t>
            </a:r>
            <a:br>
              <a:rPr lang="pt-PT" sz="4400" dirty="0" smtClean="0">
                <a:solidFill>
                  <a:srgbClr val="333399"/>
                </a:solidFill>
              </a:rPr>
            </a:br>
            <a:r>
              <a:rPr lang="pt-PT" sz="3200" dirty="0" smtClean="0">
                <a:solidFill>
                  <a:srgbClr val="333399"/>
                </a:solidFill>
              </a:rPr>
              <a:t/>
            </a:r>
            <a:br>
              <a:rPr lang="pt-PT" sz="3200" dirty="0" smtClean="0">
                <a:solidFill>
                  <a:srgbClr val="333399"/>
                </a:solidFill>
              </a:rPr>
            </a:br>
            <a:endParaRPr lang="pt-BR" sz="3200" dirty="0" smtClean="0">
              <a:solidFill>
                <a:srgbClr val="333399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0307" y="3859810"/>
            <a:ext cx="3060612" cy="2448490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9137650" cy="203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Importância e Gestão da Informação</a:t>
            </a:r>
          </a:p>
        </p:txBody>
      </p:sp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pic>
        <p:nvPicPr>
          <p:cNvPr id="8" name="Imagem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13" y="246063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-12700" y="143124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chemeClr val="bg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Segurança de Informação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370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924944"/>
            <a:ext cx="9001125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/>
          <a:p>
            <a:r>
              <a:rPr lang="pt-BR" sz="2400" b="1" i="1" dirty="0"/>
              <a:t/>
            </a:r>
            <a:br>
              <a:rPr lang="pt-BR" sz="2400" b="1" i="1" dirty="0"/>
            </a:br>
            <a:r>
              <a:rPr lang="pt-BR" sz="2400" b="1" i="1" dirty="0"/>
              <a:t/>
            </a:r>
            <a:br>
              <a:rPr lang="pt-BR" sz="2400" b="1" i="1" dirty="0"/>
            </a:br>
            <a:endParaRPr lang="pt-BR" sz="20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50" y="4625751"/>
            <a:ext cx="2580195" cy="1890660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12747" y="6549449"/>
            <a:ext cx="9137650" cy="203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Importância e Gestão da Informação</a:t>
            </a:r>
          </a:p>
        </p:txBody>
      </p:sp>
      <p:sp>
        <p:nvSpPr>
          <p:cNvPr id="6" name="Retângulo 5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pt-BR" sz="3600" b="1" dirty="0">
                <a:solidFill>
                  <a:schemeClr val="bg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Segurança de Informação</a:t>
            </a:r>
          </a:p>
        </p:txBody>
      </p:sp>
      <p:pic>
        <p:nvPicPr>
          <p:cNvPr id="7" name="Imagem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13" y="246063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2747" y="915596"/>
            <a:ext cx="9218327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PT" sz="2200" dirty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 dar suporte à :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•Detecção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- habilidade de detectar invasão aos mecanismos de segurança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2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Prevenção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evitar que invasores violem os mecanismos de segurança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Recuperação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 mecanismo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para interromper a ameaça, avaliar e reparar danos, além de manter a operação  do sistema caso ocorra invasão ao </a:t>
            </a:r>
            <a:r>
              <a:rPr lang="pt-B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sistema.</a:t>
            </a:r>
            <a:r>
              <a:rPr lang="pt-BR" sz="2200" b="1" i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2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410" y="4600759"/>
            <a:ext cx="2592288" cy="1882613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609" y="4617617"/>
            <a:ext cx="2551723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4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9137650" cy="203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Importância e Gestão da Informação</a:t>
            </a:r>
          </a:p>
        </p:txBody>
      </p:sp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pic>
        <p:nvPicPr>
          <p:cNvPr id="8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13" y="246063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54576" y="152539"/>
            <a:ext cx="6901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Estados da informação</a:t>
            </a:r>
            <a:endParaRPr lang="pt-BR" sz="3600" b="1" dirty="0">
              <a:solidFill>
                <a:schemeClr val="bg1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568820" y="1916832"/>
            <a:ext cx="30243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Processamento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Transmissão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Armazenagem</a:t>
            </a:r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39" y="3414477"/>
            <a:ext cx="3923035" cy="294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324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9137650" cy="203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Importância e Gestão da Informação</a:t>
            </a:r>
          </a:p>
        </p:txBody>
      </p:sp>
      <p:sp>
        <p:nvSpPr>
          <p:cNvPr id="6" name="Retângulo 5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pt-PT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 Medidas de segurança </a:t>
            </a:r>
            <a:endParaRPr lang="pt-BR" sz="3600" b="1" dirty="0">
              <a:solidFill>
                <a:schemeClr val="bg1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pic>
        <p:nvPicPr>
          <p:cNvPr id="7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13" y="246063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693645" y="1749395"/>
            <a:ext cx="51125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Tecnologia</a:t>
            </a:r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Políticas</a:t>
            </a:r>
            <a:endParaRPr 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Normas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e procedimentos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pt-P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Conscientização </a:t>
            </a:r>
            <a:r>
              <a:rPr lang="pt-PT" sz="2400" dirty="0">
                <a:latin typeface="Arial" panose="020B0604020202020204" pitchFamily="34" charset="0"/>
                <a:cs typeface="Arial" panose="020B0604020202020204" pitchFamily="34" charset="0"/>
              </a:rPr>
              <a:t>/ sensibilização</a:t>
            </a:r>
          </a:p>
          <a:p>
            <a:pPr>
              <a:lnSpc>
                <a:spcPct val="150000"/>
              </a:lnSpc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905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50" y="1020597"/>
            <a:ext cx="8604250" cy="3054723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pt-BR" sz="5400" b="1" dirty="0"/>
              <a:t>      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Informação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Compreende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qualquer conteúdo que possa ser armazenado ou transferido de algum modo, servindo a determinado propósito ou  utilidade humano.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Retângulo 2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9137650" cy="203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Importância e Gestão da Informação</a:t>
            </a:r>
          </a:p>
        </p:txBody>
      </p:sp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pic>
        <p:nvPicPr>
          <p:cNvPr id="6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13" y="246063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0925" y="3949329"/>
            <a:ext cx="4517876" cy="239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68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2805" y="1700808"/>
            <a:ext cx="9012040" cy="3313566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pt-BR" sz="5400" b="1" dirty="0"/>
              <a:t>    </a:t>
            </a:r>
            <a:br>
              <a:rPr lang="pt-BR" sz="5400" b="1" dirty="0"/>
            </a:br>
            <a:r>
              <a:rPr lang="pt-BR" sz="2800" b="1" dirty="0"/>
              <a:t> </a:t>
            </a:r>
            <a:br>
              <a:rPr lang="pt-BR" sz="2800" b="1" dirty="0"/>
            </a:br>
            <a:r>
              <a:rPr lang="pt-BR" sz="2800" b="1" dirty="0"/>
              <a:t/>
            </a:r>
            <a:br>
              <a:rPr lang="pt-BR" sz="2800" b="1" dirty="0"/>
            </a:b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Trata-se de tudo aquilo que permite a aquisição de conhecimento, sendo a mesma construída por dados que organizados dão sentido a mesma.</a:t>
            </a:r>
            <a:b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Compreende qualquer conteúdo que possa ser armazenado ou transferido de algum modo, servindo a determinado propósito ou  utilidade humano.</a:t>
            </a:r>
            <a:endParaRPr lang="pt-BR" sz="2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9137650" cy="203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Importância e Gestão da Informação</a:t>
            </a:r>
          </a:p>
        </p:txBody>
      </p:sp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pic>
        <p:nvPicPr>
          <p:cNvPr id="6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13" y="246063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251520" y="168523"/>
            <a:ext cx="29081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Informação</a:t>
            </a:r>
            <a:endParaRPr lang="pt-BR" sz="36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224" y="4437113"/>
            <a:ext cx="4512476" cy="19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49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1732807"/>
            <a:ext cx="8478669" cy="1823957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pt-PT" b="1" dirty="0"/>
              <a:t/>
            </a:r>
            <a:br>
              <a:rPr lang="pt-PT" b="1" dirty="0"/>
            </a:br>
            <a:r>
              <a:rPr lang="pt-PT" b="1" dirty="0"/>
              <a:t/>
            </a:r>
            <a:br>
              <a:rPr lang="pt-PT" b="1" dirty="0"/>
            </a:br>
            <a:r>
              <a:rPr lang="pt-PT" sz="2700" dirty="0">
                <a:latin typeface="Arial" panose="020B0604020202020204" pitchFamily="34" charset="0"/>
                <a:cs typeface="Arial" panose="020B0604020202020204" pitchFamily="34" charset="0"/>
              </a:rPr>
              <a:t>Relaciona-se  com proteção de um conjunto de dados, no sentido de preservar o valor que possuem para um indivíduo ou uma </a:t>
            </a:r>
            <a:r>
              <a:rPr lang="pt-PT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organização.</a:t>
            </a:r>
            <a:r>
              <a:rPr lang="pt-BR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/>
            </a:extLst>
          </p:cNvPr>
          <p:cNvSpPr/>
          <p:nvPr/>
        </p:nvSpPr>
        <p:spPr>
          <a:xfrm>
            <a:off x="6350" y="6585353"/>
            <a:ext cx="9137650" cy="203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Importância e Gestão da Informação</a:t>
            </a:r>
          </a:p>
        </p:txBody>
      </p:sp>
      <p:sp>
        <p:nvSpPr>
          <p:cNvPr id="4" name="Retângulo 3">
            <a:extLst>
              <a:ext uri="{FF2B5EF4-FFF2-40B4-BE49-F238E27FC236}"/>
            </a:extLst>
          </p:cNvPr>
          <p:cNvSpPr/>
          <p:nvPr/>
        </p:nvSpPr>
        <p:spPr>
          <a:xfrm>
            <a:off x="-17666" y="0"/>
            <a:ext cx="9144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4000" dirty="0">
              <a:latin typeface="Bookman Old Style" panose="02050604050505020204" pitchFamily="18" charset="0"/>
            </a:endParaRPr>
          </a:p>
        </p:txBody>
      </p:sp>
      <p:pic>
        <p:nvPicPr>
          <p:cNvPr id="6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13" y="246063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6350" y="168523"/>
            <a:ext cx="7913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Segurança de Informação</a:t>
            </a:r>
            <a:endParaRPr lang="pt-BR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781004"/>
            <a:ext cx="3444579" cy="258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43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0"/>
            <a:ext cx="2636837" cy="6484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463564"/>
            <a:ext cx="7597775" cy="3557761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pt-PT" dirty="0"/>
              <a:t/>
            </a:r>
            <a:br>
              <a:rPr lang="pt-PT" dirty="0"/>
            </a:br>
            <a:r>
              <a:rPr lang="pt-PT" sz="2700" dirty="0">
                <a:latin typeface="Arial" panose="020B0604020202020204" pitchFamily="34" charset="0"/>
                <a:cs typeface="Arial" panose="020B0604020202020204" pitchFamily="34" charset="0"/>
              </a:rPr>
              <a:t>Apresenta como  características principais e </a:t>
            </a:r>
            <a:r>
              <a:rPr lang="pt-PT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básicas </a:t>
            </a:r>
            <a:r>
              <a:rPr lang="pt-PT" sz="2700" dirty="0">
                <a:latin typeface="Arial" panose="020B0604020202020204" pitchFamily="34" charset="0"/>
                <a:cs typeface="Arial" panose="020B0604020202020204" pitchFamily="34" charset="0"/>
              </a:rPr>
              <a:t>da segurança da informação os atributos:</a:t>
            </a: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PT" sz="2700" i="1" dirty="0" err="1">
                <a:latin typeface="Arial" panose="020B0604020202020204" pitchFamily="34" charset="0"/>
                <a:cs typeface="Arial" panose="020B0604020202020204" pitchFamily="34" charset="0"/>
              </a:rPr>
              <a:t>onfidencialidade</a:t>
            </a:r>
            <a:r>
              <a:rPr lang="pt-PT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700" i="1" dirty="0">
                <a:latin typeface="Arial" panose="020B0604020202020204" pitchFamily="34" charset="0"/>
                <a:cs typeface="Arial" panose="020B0604020202020204" pitchFamily="34" charset="0"/>
              </a:rPr>
              <a:t>Integridade</a:t>
            </a:r>
            <a:r>
              <a:rPr lang="pt-PT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t-PT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PT" sz="2700" i="1" dirty="0">
                <a:latin typeface="Arial" panose="020B0604020202020204" pitchFamily="34" charset="0"/>
                <a:cs typeface="Arial" panose="020B0604020202020204" pitchFamily="34" charset="0"/>
              </a:rPr>
              <a:t>Disponibilidade</a:t>
            </a:r>
            <a:endParaRPr lang="pt-BR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>
            <a:extLst>
              <a:ext uri="{FF2B5EF4-FFF2-40B4-BE49-F238E27FC236}"/>
            </a:extLst>
          </p:cNvPr>
          <p:cNvSpPr/>
          <p:nvPr/>
        </p:nvSpPr>
        <p:spPr>
          <a:xfrm>
            <a:off x="0" y="6573053"/>
            <a:ext cx="9137650" cy="203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Importância e Gestão da Informação</a:t>
            </a:r>
          </a:p>
        </p:txBody>
      </p:sp>
      <p:sp>
        <p:nvSpPr>
          <p:cNvPr id="5" name="Retângulo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pic>
        <p:nvPicPr>
          <p:cNvPr id="6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13" y="246063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43751" y="131435"/>
            <a:ext cx="7678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Segurança de </a:t>
            </a:r>
            <a:r>
              <a:rPr lang="pt-BR" sz="36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Informação</a:t>
            </a:r>
            <a:endParaRPr lang="pt-BR" sz="36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5" y="3850590"/>
            <a:ext cx="3767016" cy="2562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98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304" y="3584761"/>
            <a:ext cx="7704856" cy="2664296"/>
          </a:xfrm>
        </p:spPr>
        <p:txBody>
          <a:bodyPr>
            <a:normAutofit fontScale="90000"/>
          </a:bodyPr>
          <a:lstStyle/>
          <a:p>
            <a:r>
              <a:rPr lang="pt-PT" sz="3600" b="1" dirty="0"/>
              <a:t/>
            </a:r>
            <a:br>
              <a:rPr lang="pt-PT" sz="3600" b="1" dirty="0"/>
            </a:br>
            <a:r>
              <a:rPr lang="pt-PT" sz="2000" dirty="0"/>
              <a:t/>
            </a:r>
            <a:br>
              <a:rPr lang="pt-PT" sz="2000" dirty="0"/>
            </a:br>
            <a:r>
              <a:rPr lang="pt-PT" sz="2000" dirty="0"/>
              <a:t/>
            </a:r>
            <a:br>
              <a:rPr lang="pt-PT" sz="2000" dirty="0"/>
            </a:br>
            <a:r>
              <a:rPr lang="pt-PT" sz="2000" dirty="0"/>
              <a:t/>
            </a:r>
            <a:br>
              <a:rPr lang="pt-PT" sz="2000" dirty="0"/>
            </a:br>
            <a:r>
              <a:rPr lang="pt-PT" sz="2000" dirty="0"/>
              <a:t>                    </a:t>
            </a:r>
            <a:r>
              <a:rPr lang="pt-PT" b="1" i="1" dirty="0"/>
              <a:t/>
            </a:r>
            <a:br>
              <a:rPr lang="pt-PT" b="1" i="1" dirty="0"/>
            </a:br>
            <a:r>
              <a:rPr lang="pt-PT" sz="3200" b="1" i="1" dirty="0"/>
              <a:t/>
            </a:r>
            <a:br>
              <a:rPr lang="pt-PT" sz="3200" b="1" i="1" dirty="0"/>
            </a:br>
            <a:r>
              <a:rPr lang="pt-BR" sz="3200" dirty="0"/>
              <a:t/>
            </a:r>
            <a:br>
              <a:rPr lang="pt-BR" sz="3200" dirty="0"/>
            </a:br>
            <a:endParaRPr lang="pt-BR" sz="32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811" y="3717110"/>
            <a:ext cx="3749189" cy="2683629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97304" y="1619842"/>
            <a:ext cx="82492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PT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Propriedade que limita o acesso a informação tão somente às entidades legítimas, ou seja, àquelas autorizadas pelo proprietário da informação.</a:t>
            </a:r>
            <a:endParaRPr lang="it-IT" sz="2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>
            <a:extLst>
              <a:ext uri="{FF2B5EF4-FFF2-40B4-BE49-F238E27FC236}"/>
            </a:extLst>
          </p:cNvPr>
          <p:cNvSpPr/>
          <p:nvPr/>
        </p:nvSpPr>
        <p:spPr>
          <a:xfrm>
            <a:off x="0" y="6571706"/>
            <a:ext cx="9137650" cy="203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Importância e Gestão da Informação</a:t>
            </a:r>
          </a:p>
        </p:txBody>
      </p:sp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pt-PT" sz="3600" b="1" dirty="0" smtClean="0">
                <a:latin typeface="Bookman Old Style" panose="02050604050505020204" pitchFamily="18" charset="0"/>
              </a:rPr>
              <a:t>Confidencialidade</a:t>
            </a:r>
            <a:endParaRPr lang="pt-BR" sz="36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8" name="Imagem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13" y="246063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806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080" y="3716580"/>
            <a:ext cx="3343920" cy="2664478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1520" y="1317305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PT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Garante que a informação manipulada mantenha todas as características originais estabelecidas pelo proprietário da informação, incluindo controle de mudanças e garantia do seu ciclo de vida (nascimento, manutenção e destruição).</a:t>
            </a:r>
            <a:endParaRPr lang="it-IT" sz="2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9137650" cy="203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Importância e Gestão da Informação</a:t>
            </a:r>
          </a:p>
        </p:txBody>
      </p:sp>
      <p:pic>
        <p:nvPicPr>
          <p:cNvPr id="10" name="Imagem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13" y="246063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699" y="394492"/>
            <a:ext cx="5869285" cy="705338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noAutofit/>
          </a:bodyPr>
          <a:lstStyle/>
          <a:p>
            <a:pPr algn="l"/>
            <a:r>
              <a:rPr lang="pt-PT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/>
            </a:r>
            <a:br>
              <a:rPr lang="pt-PT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pt-PT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/>
            </a:r>
            <a:br>
              <a:rPr lang="pt-PT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pt-PT" sz="36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Integridade</a:t>
            </a:r>
            <a:r>
              <a:rPr lang="pt-PT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/>
            </a:r>
            <a:br>
              <a:rPr lang="pt-PT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pt-BR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/>
            </a:r>
            <a:br>
              <a:rPr lang="pt-BR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pt-BR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/>
            </a:r>
            <a:br>
              <a:rPr lang="pt-BR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endParaRPr lang="pt-BR" sz="36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12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354199" y="1470025"/>
            <a:ext cx="81782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PT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Garante que a informação esteja sempre disponível para o uso legítimo, ou seja, por aqueles usuários autorizados pelo proprietário da informação.</a:t>
            </a:r>
            <a:endParaRPr lang="it-IT" sz="2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9137650" cy="203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Importância e Gestão da Informação</a:t>
            </a:r>
          </a:p>
        </p:txBody>
      </p:sp>
      <p:sp>
        <p:nvSpPr>
          <p:cNvPr id="8" name="Retângulo 7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dirty="0"/>
          </a:p>
        </p:txBody>
      </p:sp>
      <p:pic>
        <p:nvPicPr>
          <p:cNvPr id="9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13" y="246063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6636" y="-385277"/>
            <a:ext cx="9001125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/>
          <a:p>
            <a:pPr algn="l"/>
            <a:r>
              <a:rPr lang="pt-PT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/>
            </a:r>
            <a:br>
              <a:rPr lang="pt-PT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pt-PT" sz="36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 Disponibilidade</a:t>
            </a:r>
            <a:endParaRPr lang="pt-BR" sz="36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701" y="3692380"/>
            <a:ext cx="3619500" cy="245745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775133"/>
            <a:ext cx="2783875" cy="229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50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63" y="17132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2427" y="1481437"/>
            <a:ext cx="9001125" cy="1940056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pt-PT" sz="27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700" b="1" i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Ameaças</a:t>
            </a:r>
            <a:r>
              <a:rPr lang="pt-PT" sz="27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t-BR" sz="27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Revelação de informações </a:t>
            </a:r>
            <a:br>
              <a:rPr lang="pt-BR" sz="27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7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Divulgação não desejada de informações</a:t>
            </a:r>
            <a:r>
              <a:rPr lang="pt-BR" sz="2400" b="1" i="1" dirty="0"/>
              <a:t/>
            </a:r>
            <a:br>
              <a:rPr lang="pt-BR" sz="2400" b="1" i="1" dirty="0"/>
            </a:br>
            <a:r>
              <a:rPr lang="pt-BR" sz="2400" b="1" i="1" dirty="0"/>
              <a:t/>
            </a:r>
            <a:br>
              <a:rPr lang="pt-BR" sz="2400" b="1" i="1" dirty="0"/>
            </a:br>
            <a:endParaRPr lang="pt-BR" sz="1400" dirty="0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611560" y="2992255"/>
            <a:ext cx="9001125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t-BR" sz="3200" dirty="0" smtClean="0">
              <a:solidFill>
                <a:srgbClr val="333399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215" y="4314347"/>
            <a:ext cx="2495550" cy="1828800"/>
          </a:xfrm>
          <a:prstGeom prst="rect">
            <a:avLst/>
          </a:prstGeom>
        </p:spPr>
      </p:pic>
      <p:sp>
        <p:nvSpPr>
          <p:cNvPr id="3" name="Texto explicativo em forma de nuvem 2"/>
          <p:cNvSpPr/>
          <p:nvPr/>
        </p:nvSpPr>
        <p:spPr>
          <a:xfrm>
            <a:off x="6234278" y="3748417"/>
            <a:ext cx="2664296" cy="1512168"/>
          </a:xfrm>
          <a:prstGeom prst="cloudCallout">
            <a:avLst>
              <a:gd name="adj1" fmla="val -59314"/>
              <a:gd name="adj2" fmla="val 148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 Mas não conta para ninguém</a:t>
            </a:r>
          </a:p>
        </p:txBody>
      </p:sp>
      <p:sp>
        <p:nvSpPr>
          <p:cNvPr id="6" name="Texto explicativo em forma de nuvem 5"/>
          <p:cNvSpPr/>
          <p:nvPr/>
        </p:nvSpPr>
        <p:spPr>
          <a:xfrm>
            <a:off x="100659" y="3905310"/>
            <a:ext cx="3204989" cy="2426568"/>
          </a:xfrm>
          <a:prstGeom prst="cloudCallout">
            <a:avLst>
              <a:gd name="adj1" fmla="val 68257"/>
              <a:gd name="adj2" fmla="val -141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Ainda bem que este tal de “ninguém” não vai em Salão de beleza. </a:t>
            </a:r>
          </a:p>
        </p:txBody>
      </p:sp>
      <p:sp>
        <p:nvSpPr>
          <p:cNvPr id="8" name="Retângulo 7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9137650" cy="203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Importância e Gestão da Informação</a:t>
            </a:r>
          </a:p>
        </p:txBody>
      </p:sp>
      <p:sp>
        <p:nvSpPr>
          <p:cNvPr id="9" name="Retângulo 8">
            <a:extLst>
              <a:ext uri="{FF2B5EF4-FFF2-40B4-BE49-F238E27FC236}"/>
            </a:extLst>
          </p:cNvPr>
          <p:cNvSpPr/>
          <p:nvPr/>
        </p:nvSpPr>
        <p:spPr>
          <a:xfrm>
            <a:off x="0" y="-45472"/>
            <a:ext cx="9144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pt-BR" sz="3600" b="1" dirty="0" smtClean="0">
                <a:solidFill>
                  <a:schemeClr val="bg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Segurança de Informação</a:t>
            </a:r>
            <a:endParaRPr lang="pt-BR" sz="3600" b="1" dirty="0">
              <a:solidFill>
                <a:schemeClr val="bg1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</p:txBody>
      </p:sp>
      <p:pic>
        <p:nvPicPr>
          <p:cNvPr id="10" name="Imagem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13" y="246063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125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Espaço Reservado para Conteúdo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0"/>
            <a:ext cx="2636837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356992"/>
            <a:ext cx="9001125" cy="1470025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ctr">
            <a:normAutofit/>
          </a:bodyPr>
          <a:lstStyle/>
          <a:p>
            <a:r>
              <a:rPr lang="pt-BR" sz="2400" b="1" i="1" dirty="0"/>
              <a:t/>
            </a:r>
            <a:br>
              <a:rPr lang="pt-BR" sz="2400" b="1" i="1" dirty="0"/>
            </a:br>
            <a:r>
              <a:rPr lang="pt-BR" sz="2400" b="1" i="1" dirty="0"/>
              <a:t/>
            </a:r>
            <a:br>
              <a:rPr lang="pt-BR" sz="2400" b="1" i="1" dirty="0"/>
            </a:br>
            <a:r>
              <a:rPr lang="pt-BR" sz="2400" b="1" i="1" dirty="0"/>
              <a:t/>
            </a:r>
            <a:br>
              <a:rPr lang="pt-BR" sz="2400" b="1" i="1" dirty="0"/>
            </a:br>
            <a:endParaRPr lang="pt-BR" sz="1400" dirty="0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36525" y="1217655"/>
            <a:ext cx="9001125" cy="3240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PT" sz="3200" dirty="0" smtClean="0">
                <a:solidFill>
                  <a:srgbClr val="333399"/>
                </a:solidFill>
              </a:rPr>
              <a:t/>
            </a:r>
            <a:br>
              <a:rPr lang="pt-PT" sz="3200" dirty="0" smtClean="0">
                <a:solidFill>
                  <a:srgbClr val="333399"/>
                </a:solidFill>
              </a:rPr>
            </a:br>
            <a:r>
              <a:rPr lang="pt-PT" sz="2800" b="1" i="1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Ameaças</a:t>
            </a:r>
            <a:r>
              <a:rPr lang="pt-PT" sz="2800" dirty="0" smtClean="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t-BR" sz="24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Fraude</a:t>
            </a:r>
            <a:endParaRPr lang="pt-BR" sz="2400" b="1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t-BR" sz="2400" b="1" i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Não reconhecimento da origem ( Fonte ) , modificação de informações ou mesmo caso de espionagem;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4400" dirty="0" smtClean="0">
                <a:solidFill>
                  <a:srgbClr val="333399"/>
                </a:solidFill>
              </a:rPr>
              <a:t/>
            </a:r>
            <a:br>
              <a:rPr lang="pt-PT" sz="4400" dirty="0" smtClean="0">
                <a:solidFill>
                  <a:srgbClr val="333399"/>
                </a:solidFill>
              </a:rPr>
            </a:br>
            <a:r>
              <a:rPr lang="pt-PT" sz="3200" dirty="0" smtClean="0">
                <a:solidFill>
                  <a:srgbClr val="333399"/>
                </a:solidFill>
              </a:rPr>
              <a:t/>
            </a:r>
            <a:br>
              <a:rPr lang="pt-PT" sz="3200" dirty="0" smtClean="0">
                <a:solidFill>
                  <a:srgbClr val="333399"/>
                </a:solidFill>
              </a:rPr>
            </a:br>
            <a:endParaRPr lang="pt-BR" sz="3200" dirty="0" smtClean="0">
              <a:solidFill>
                <a:srgbClr val="333399"/>
              </a:solidFill>
            </a:endParaRPr>
          </a:p>
        </p:txBody>
      </p:sp>
      <p:sp>
        <p:nvSpPr>
          <p:cNvPr id="6" name="Retângulo 5">
            <a:extLst>
              <a:ext uri="{FF2B5EF4-FFF2-40B4-BE49-F238E27FC236}"/>
            </a:extLst>
          </p:cNvPr>
          <p:cNvSpPr/>
          <p:nvPr/>
        </p:nvSpPr>
        <p:spPr>
          <a:xfrm>
            <a:off x="0" y="6424613"/>
            <a:ext cx="9137650" cy="203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1600" dirty="0" smtClean="0">
                <a:solidFill>
                  <a:schemeClr val="tx1"/>
                </a:solidFill>
              </a:rPr>
              <a:t>Aula: Importância e Gestão da Informação</a:t>
            </a:r>
          </a:p>
        </p:txBody>
      </p:sp>
      <p:sp>
        <p:nvSpPr>
          <p:cNvPr id="7" name="Retângulo 6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10207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pt-BR" sz="3600" b="1" dirty="0">
                <a:solidFill>
                  <a:schemeClr val="bg1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Segurança de Informação</a:t>
            </a:r>
          </a:p>
        </p:txBody>
      </p:sp>
      <p:pic>
        <p:nvPicPr>
          <p:cNvPr id="8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13" y="246063"/>
            <a:ext cx="144938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6" r="10566"/>
          <a:stretch/>
        </p:blipFill>
        <p:spPr>
          <a:xfrm>
            <a:off x="827584" y="3880424"/>
            <a:ext cx="3821221" cy="2371771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864" y="3898203"/>
            <a:ext cx="3376836" cy="224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22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334</Words>
  <Application>Microsoft Office PowerPoint</Application>
  <PresentationFormat>Apresentação na tela (4:3)</PresentationFormat>
  <Paragraphs>60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15</vt:i4>
      </vt:variant>
    </vt:vector>
  </HeadingPairs>
  <TitlesOfParts>
    <vt:vector size="21" baseType="lpstr">
      <vt:lpstr>Arial</vt:lpstr>
      <vt:lpstr>Bookman Old Style</vt:lpstr>
      <vt:lpstr>Calibri</vt:lpstr>
      <vt:lpstr>Calibri Light</vt:lpstr>
      <vt:lpstr>Personalizar design</vt:lpstr>
      <vt:lpstr>Tema do Office</vt:lpstr>
      <vt:lpstr>Apresentação do PowerPoint</vt:lpstr>
      <vt:lpstr>               •Trata-se de tudo aquilo que permite a aquisição de conhecimento, sendo a mesma construída por dados que organizados dão sentido a mesma.  • Compreende qualquer conteúdo que possa ser armazenado ou transferido de algum modo, servindo a determinado propósito ou  utilidade humano.</vt:lpstr>
      <vt:lpstr>  Relaciona-se  com proteção de um conjunto de dados, no sentido de preservar o valor que possuem para um indivíduo ou uma organização. </vt:lpstr>
      <vt:lpstr> Apresenta como  características principais e básicas da segurança da informação os atributos:  Confidencialidade  Integridade  Disponibilidade</vt:lpstr>
      <vt:lpstr>                           </vt:lpstr>
      <vt:lpstr>  Integridade   </vt:lpstr>
      <vt:lpstr>  Disponibilidade</vt:lpstr>
      <vt:lpstr> Ameaças - Revelação de informações   Divulgação não desejada de informações  </vt:lpstr>
      <vt:lpstr>   </vt:lpstr>
      <vt:lpstr>Apresentação do PowerPoint</vt:lpstr>
      <vt:lpstr> Ameaças – Usurpação  Modificação de informações, negação de serviços ou espionagem.  </vt:lpstr>
      <vt:lpstr>  </vt:lpstr>
      <vt:lpstr>Apresentação do PowerPoint</vt:lpstr>
      <vt:lpstr>Apresentação do PowerPoint</vt:lpstr>
      <vt:lpstr>       Informação Compreende qualquer conteúdo que possa ser armazenado ou transferido de algum modo, servindo a determinado propósito ou  utilidade humano.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Dados , informação e conhecimento</dc:title>
  <dc:creator>Fabio</dc:creator>
  <cp:lastModifiedBy>admin</cp:lastModifiedBy>
  <cp:revision>51</cp:revision>
  <cp:lastPrinted>2012-08-04T17:47:11Z</cp:lastPrinted>
  <dcterms:created xsi:type="dcterms:W3CDTF">2012-07-30T01:44:49Z</dcterms:created>
  <dcterms:modified xsi:type="dcterms:W3CDTF">2018-04-13T12:49:58Z</dcterms:modified>
</cp:coreProperties>
</file>