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7"/>
  </p:notesMasterIdLst>
  <p:sldIdLst>
    <p:sldId id="256" r:id="rId2"/>
    <p:sldId id="257" r:id="rId3"/>
    <p:sldId id="269" r:id="rId4"/>
    <p:sldId id="258" r:id="rId5"/>
    <p:sldId id="268" r:id="rId6"/>
    <p:sldId id="259" r:id="rId7"/>
    <p:sldId id="270" r:id="rId8"/>
    <p:sldId id="260" r:id="rId9"/>
    <p:sldId id="261" r:id="rId10"/>
    <p:sldId id="263" r:id="rId11"/>
    <p:sldId id="264" r:id="rId12"/>
    <p:sldId id="265" r:id="rId13"/>
    <p:sldId id="262" r:id="rId14"/>
    <p:sldId id="267" r:id="rId15"/>
    <p:sldId id="266"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7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C7E4BD-44FB-4C35-9D52-484703581C5C}" type="datetimeFigureOut">
              <a:rPr lang="pt-BR" smtClean="0"/>
              <a:t>17/08/2018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7EC8D1-8EC9-4968-9268-0F51D6238B07}" type="slidenum">
              <a:rPr lang="pt-BR" smtClean="0"/>
              <a:t>‹nº›</a:t>
            </a:fld>
            <a:endParaRPr lang="pt-BR"/>
          </a:p>
        </p:txBody>
      </p:sp>
    </p:spTree>
    <p:extLst>
      <p:ext uri="{BB962C8B-B14F-4D97-AF65-F5344CB8AC3E}">
        <p14:creationId xmlns:p14="http://schemas.microsoft.com/office/powerpoint/2010/main" val="3913094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F34920-B99A-489A-B35D-6B8DF59B1388}" type="slidenum">
              <a:rPr lang="pt-BR" altLang="pt-BR"/>
              <a:pPr/>
              <a:t>3</a:t>
            </a:fld>
            <a:endParaRPr lang="pt-BR" altLang="pt-BR"/>
          </a:p>
        </p:txBody>
      </p:sp>
      <p:sp>
        <p:nvSpPr>
          <p:cNvPr id="134146" name="Rectangle 2"/>
          <p:cNvSpPr>
            <a:spLocks noGrp="1" noRot="1" noChangeAspect="1" noChangeArrowheads="1" noTextEdit="1"/>
          </p:cNvSpPr>
          <p:nvPr>
            <p:ph type="sldImg"/>
          </p:nvPr>
        </p:nvSpPr>
        <p:spPr>
          <a:xfrm>
            <a:off x="993775" y="768350"/>
            <a:ext cx="5116513" cy="3836988"/>
          </a:xfrm>
          <a:ln/>
        </p:spPr>
      </p:sp>
      <p:sp>
        <p:nvSpPr>
          <p:cNvPr id="134147" name="Rectangle 3"/>
          <p:cNvSpPr>
            <a:spLocks noGrp="1" noChangeArrowheads="1"/>
          </p:cNvSpPr>
          <p:nvPr>
            <p:ph type="body" idx="1"/>
          </p:nvPr>
        </p:nvSpPr>
        <p:spPr>
          <a:xfrm>
            <a:off x="711200" y="4860925"/>
            <a:ext cx="5676900" cy="4605338"/>
          </a:xfrm>
        </p:spPr>
        <p:txBody>
          <a:bodyPr/>
          <a:lstStyle/>
          <a:p>
            <a:endParaRPr lang="pt-BR" altLang="pt-BR"/>
          </a:p>
        </p:txBody>
      </p:sp>
    </p:spTree>
    <p:extLst>
      <p:ext uri="{BB962C8B-B14F-4D97-AF65-F5344CB8AC3E}">
        <p14:creationId xmlns:p14="http://schemas.microsoft.com/office/powerpoint/2010/main" val="1517163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4500"/>
            </a:lvl1pPr>
          </a:lstStyle>
          <a:p>
            <a:r>
              <a:rPr lang="pt-BR" smtClean="0"/>
              <a:t>Clique para editar o título mestre</a:t>
            </a:r>
            <a:endParaRPr lang="pt-BR"/>
          </a:p>
        </p:txBody>
      </p:sp>
      <p:sp>
        <p:nvSpPr>
          <p:cNvPr id="3" name="Subtítulo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4A0C43E7-F889-4BB8-B39F-912EE2CF5390}" type="datetimeFigureOut">
              <a:rPr lang="pt-BR" smtClean="0"/>
              <a:t>17/08/2018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18591997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A0C43E7-F889-4BB8-B39F-912EE2CF5390}" type="datetimeFigureOut">
              <a:rPr lang="pt-BR" smtClean="0"/>
              <a:t>17/08/2018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1864255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628650" y="365125"/>
            <a:ext cx="5800725"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A0C43E7-F889-4BB8-B39F-912EE2CF5390}" type="datetimeFigureOut">
              <a:rPr lang="pt-BR" smtClean="0"/>
              <a:t>17/08/2018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2766404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A0C43E7-F889-4BB8-B39F-912EE2CF5390}" type="datetimeFigureOut">
              <a:rPr lang="pt-BR" smtClean="0"/>
              <a:t>17/08/2018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4200181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45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4A0C43E7-F889-4BB8-B39F-912EE2CF5390}" type="datetimeFigureOut">
              <a:rPr lang="pt-BR" smtClean="0"/>
              <a:t>17/08/2018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1693770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628650" y="1825625"/>
            <a:ext cx="38862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29150" y="1825625"/>
            <a:ext cx="38862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4A0C43E7-F889-4BB8-B39F-912EE2CF5390}" type="datetimeFigureOut">
              <a:rPr lang="pt-BR" smtClean="0"/>
              <a:t>17/08/2018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157343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Editar estilos de texto Mestre</a:t>
            </a:r>
          </a:p>
        </p:txBody>
      </p:sp>
      <p:sp>
        <p:nvSpPr>
          <p:cNvPr id="4" name="Espaço Reservado para Conteúdo 3"/>
          <p:cNvSpPr>
            <a:spLocks noGrp="1"/>
          </p:cNvSpPr>
          <p:nvPr>
            <p:ph sz="half" idx="2"/>
          </p:nvPr>
        </p:nvSpPr>
        <p:spPr>
          <a:xfrm>
            <a:off x="629842" y="2505075"/>
            <a:ext cx="3868340"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smtClean="0"/>
              <a:t>Editar estilos de texto Mestre</a:t>
            </a:r>
          </a:p>
        </p:txBody>
      </p:sp>
      <p:sp>
        <p:nvSpPr>
          <p:cNvPr id="6" name="Espaço Reservado para Conteúdo 5"/>
          <p:cNvSpPr>
            <a:spLocks noGrp="1"/>
          </p:cNvSpPr>
          <p:nvPr>
            <p:ph sz="quarter" idx="4"/>
          </p:nvPr>
        </p:nvSpPr>
        <p:spPr>
          <a:xfrm>
            <a:off x="4629150" y="2505075"/>
            <a:ext cx="3887391"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4A0C43E7-F889-4BB8-B39F-912EE2CF5390}" type="datetimeFigureOut">
              <a:rPr lang="pt-BR" smtClean="0"/>
              <a:t>17/08/2018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3846493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4A0C43E7-F889-4BB8-B39F-912EE2CF5390}" type="datetimeFigureOut">
              <a:rPr lang="pt-BR" smtClean="0"/>
              <a:t>17/08/2018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4157535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A0C43E7-F889-4BB8-B39F-912EE2CF5390}" type="datetimeFigureOut">
              <a:rPr lang="pt-BR" smtClean="0"/>
              <a:t>17/08/2018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4056585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Conteúdo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4A0C43E7-F889-4BB8-B39F-912EE2CF5390}" type="datetimeFigureOut">
              <a:rPr lang="pt-BR" smtClean="0"/>
              <a:t>17/08/2018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3629928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24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pt-BR"/>
          </a:p>
        </p:txBody>
      </p:sp>
      <p:sp>
        <p:nvSpPr>
          <p:cNvPr id="4" name="Espaço Reservado para Texto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4A0C43E7-F889-4BB8-B39F-912EE2CF5390}" type="datetimeFigureOut">
              <a:rPr lang="pt-BR" smtClean="0"/>
              <a:t>17/08/2018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94638DD-0494-4086-853F-9E3C1BE1AF74}" type="slidenum">
              <a:rPr lang="pt-BR" smtClean="0"/>
              <a:t>‹nº›</a:t>
            </a:fld>
            <a:endParaRPr lang="pt-BR"/>
          </a:p>
        </p:txBody>
      </p:sp>
    </p:spTree>
    <p:extLst>
      <p:ext uri="{BB962C8B-B14F-4D97-AF65-F5344CB8AC3E}">
        <p14:creationId xmlns:p14="http://schemas.microsoft.com/office/powerpoint/2010/main" val="3405193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A0C43E7-F889-4BB8-B39F-912EE2CF5390}" type="datetimeFigureOut">
              <a:rPr lang="pt-BR" smtClean="0"/>
              <a:t>17/08/2018</a:t>
            </a:fld>
            <a:endParaRPr lang="pt-BR"/>
          </a:p>
        </p:txBody>
      </p:sp>
      <p:sp>
        <p:nvSpPr>
          <p:cNvPr id="5" name="Espaço Reservado para Rodapé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94638DD-0494-4086-853F-9E3C1BE1AF74}" type="slidenum">
              <a:rPr lang="pt-BR" smtClean="0"/>
              <a:t>‹nº›</a:t>
            </a:fld>
            <a:endParaRPr lang="pt-BR"/>
          </a:p>
        </p:txBody>
      </p:sp>
    </p:spTree>
    <p:extLst>
      <p:ext uri="{BB962C8B-B14F-4D97-AF65-F5344CB8AC3E}">
        <p14:creationId xmlns:p14="http://schemas.microsoft.com/office/powerpoint/2010/main" val="133100841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pt-B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Subtítulo 2"/>
          <p:cNvSpPr>
            <a:spLocks noGrp="1"/>
          </p:cNvSpPr>
          <p:nvPr>
            <p:ph type="subTitle" idx="1"/>
          </p:nvPr>
        </p:nvSpPr>
        <p:spPr>
          <a:xfrm>
            <a:off x="1115616" y="4869160"/>
            <a:ext cx="7344816" cy="977621"/>
          </a:xfrm>
        </p:spPr>
        <p:txBody>
          <a:bodyPr>
            <a:noAutofit/>
          </a:bodyPr>
          <a:lstStyle/>
          <a:p>
            <a:pPr algn="r"/>
            <a:r>
              <a:rPr lang="pt-BR" sz="2000" dirty="0"/>
              <a:t>Prof. Fábio Pinheiro</a:t>
            </a:r>
          </a:p>
        </p:txBody>
      </p:sp>
      <p:sp>
        <p:nvSpPr>
          <p:cNvPr id="2" name="Título 1"/>
          <p:cNvSpPr>
            <a:spLocks noGrp="1"/>
          </p:cNvSpPr>
          <p:nvPr>
            <p:ph type="ctrTitle"/>
          </p:nvPr>
        </p:nvSpPr>
        <p:spPr>
          <a:xfrm>
            <a:off x="971600" y="1772816"/>
            <a:ext cx="7331266" cy="2541431"/>
          </a:xfrm>
        </p:spPr>
        <p:txBody>
          <a:bodyPr/>
          <a:lstStyle/>
          <a:p>
            <a:r>
              <a:rPr lang="pt-BR" dirty="0">
                <a:latin typeface="Bookman Old Style" panose="02050604050505020204" pitchFamily="18" charset="0"/>
              </a:rPr>
              <a:t>Planejamento Estratégico em RH</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432071" y="1462621"/>
            <a:ext cx="8100369" cy="4077563"/>
          </a:xfrm>
        </p:spPr>
        <p:txBody>
          <a:bodyPr>
            <a:normAutofit fontScale="92500"/>
          </a:bodyPr>
          <a:lstStyle/>
          <a:p>
            <a:pPr algn="just">
              <a:lnSpc>
                <a:spcPct val="150000"/>
              </a:lnSpc>
            </a:pPr>
            <a:r>
              <a:rPr lang="pt-BR" sz="2400" u="sng" dirty="0" smtClean="0">
                <a:latin typeface="Arial" panose="020B0604020202020204" pitchFamily="34" charset="0"/>
                <a:cs typeface="Arial" panose="020B0604020202020204" pitchFamily="34" charset="0"/>
              </a:rPr>
              <a:t>Evolução</a:t>
            </a:r>
            <a:r>
              <a:rPr lang="pt-BR" sz="2400" dirty="0" smtClean="0">
                <a:latin typeface="Arial" panose="020B0604020202020204" pitchFamily="34" charset="0"/>
                <a:cs typeface="Arial" panose="020B0604020202020204" pitchFamily="34" charset="0"/>
              </a:rPr>
              <a:t>: A exigência de conhecimento legal-trabalhista empregava, geralmente, advogados e bacharéis em direito nos setores de departamento pessoal, o que perdurou até o final da década de 70.</a:t>
            </a:r>
          </a:p>
          <a:p>
            <a:pPr algn="just">
              <a:lnSpc>
                <a:spcPct val="150000"/>
              </a:lnSpc>
            </a:pPr>
            <a:r>
              <a:rPr lang="pt-BR" sz="2400" u="sng" dirty="0" smtClean="0">
                <a:latin typeface="Arial" panose="020B0604020202020204" pitchFamily="34" charset="0"/>
                <a:cs typeface="Arial" panose="020B0604020202020204" pitchFamily="34" charset="0"/>
              </a:rPr>
              <a:t>Condições: </a:t>
            </a:r>
            <a:r>
              <a:rPr lang="pt-BR" sz="2400" dirty="0" smtClean="0">
                <a:latin typeface="Arial" panose="020B0604020202020204" pitchFamily="34" charset="0"/>
                <a:cs typeface="Arial" panose="020B0604020202020204" pitchFamily="34" charset="0"/>
              </a:rPr>
              <a:t>O controle da mão-de-obra, até os anos 60, era feito de forma rígida e autoritária, não existindo preocupação com condições melhores de trabalho (modelo Taylorista).</a:t>
            </a:r>
            <a:endParaRPr lang="pt-BR" sz="2400" dirty="0">
              <a:latin typeface="Arial" panose="020B0604020202020204" pitchFamily="34" charset="0"/>
              <a:cs typeface="Arial" panose="020B0604020202020204" pitchFamily="34" charset="0"/>
            </a:endParaRPr>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10" name="Retângulo 9"/>
          <p:cNvSpPr/>
          <p:nvPr/>
        </p:nvSpPr>
        <p:spPr>
          <a:xfrm>
            <a:off x="91178" y="325542"/>
            <a:ext cx="4459875" cy="707886"/>
          </a:xfrm>
          <a:prstGeom prst="rect">
            <a:avLst/>
          </a:prstGeom>
        </p:spPr>
        <p:txBody>
          <a:bodyPr wrap="none">
            <a:spAutoFit/>
          </a:bodyPr>
          <a:lstStyle/>
          <a:p>
            <a:r>
              <a:rPr lang="pt-BR" sz="4000" b="1" dirty="0" smtClean="0">
                <a:solidFill>
                  <a:schemeClr val="bg1"/>
                </a:solidFill>
                <a:latin typeface="Bookman Old Style" panose="02050604050505020204" pitchFamily="18" charset="0"/>
              </a:rPr>
              <a:t>Histórico do RH</a:t>
            </a:r>
            <a:endParaRPr lang="pt-BR"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494870" y="1556792"/>
            <a:ext cx="8181586" cy="3789531"/>
          </a:xfrm>
        </p:spPr>
        <p:txBody>
          <a:bodyPr>
            <a:normAutofit/>
          </a:bodyPr>
          <a:lstStyle/>
          <a:p>
            <a:pPr algn="just">
              <a:lnSpc>
                <a:spcPct val="150000"/>
              </a:lnSpc>
            </a:pPr>
            <a:r>
              <a:rPr lang="pt-BR" sz="2000" u="sng" dirty="0">
                <a:latin typeface="Arial" panose="020B0604020202020204" pitchFamily="34" charset="0"/>
                <a:cs typeface="Arial" panose="020B0604020202020204" pitchFamily="34" charset="0"/>
              </a:rPr>
              <a:t>Transformação</a:t>
            </a:r>
            <a:r>
              <a:rPr lang="pt-BR" sz="2000" dirty="0">
                <a:latin typeface="Arial" panose="020B0604020202020204" pitchFamily="34" charset="0"/>
                <a:cs typeface="Arial" panose="020B0604020202020204" pitchFamily="34" charset="0"/>
              </a:rPr>
              <a:t>: Ao final da década de 70, os modelos de controle da mão-de-obra passam a ser questionados e, à partir dos anos 80, a nova realidade política, econômica e social determina a mudança deste modelo, cobrando, dos administradores, novas posturas em relação às práticas de recursos humanos.</a:t>
            </a:r>
          </a:p>
        </p:txBody>
      </p:sp>
      <p:sp>
        <p:nvSpPr>
          <p:cNvPr id="5" name="Retângulo 4">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Imagem 5">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7" name="Retângulo 6"/>
          <p:cNvSpPr/>
          <p:nvPr/>
        </p:nvSpPr>
        <p:spPr>
          <a:xfrm>
            <a:off x="0" y="156265"/>
            <a:ext cx="4459875" cy="707886"/>
          </a:xfrm>
          <a:prstGeom prst="rect">
            <a:avLst/>
          </a:prstGeom>
        </p:spPr>
        <p:txBody>
          <a:bodyPr wrap="none">
            <a:spAutoFit/>
          </a:bodyPr>
          <a:lstStyle/>
          <a:p>
            <a:r>
              <a:rPr lang="pt-BR" sz="4000" b="1" dirty="0">
                <a:solidFill>
                  <a:schemeClr val="bg1"/>
                </a:solidFill>
                <a:latin typeface="Bookman Old Style" panose="02050604050505020204" pitchFamily="18" charset="0"/>
              </a:rPr>
              <a:t>Histórico do RH</a:t>
            </a:r>
            <a:endParaRPr lang="pt-BR" sz="4000" dirty="0"/>
          </a:p>
        </p:txBody>
      </p:sp>
      <p:sp>
        <p:nvSpPr>
          <p:cNvPr id="8" name="Retângulo 7">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459274" y="1283132"/>
            <a:ext cx="8208912" cy="4510046"/>
          </a:xfrm>
        </p:spPr>
        <p:txBody>
          <a:bodyPr>
            <a:normAutofit lnSpcReduction="10000"/>
          </a:bodyPr>
          <a:lstStyle/>
          <a:p>
            <a:pPr algn="just">
              <a:lnSpc>
                <a:spcPct val="150000"/>
              </a:lnSpc>
            </a:pPr>
            <a:r>
              <a:rPr lang="pt-BR" sz="2400" dirty="0">
                <a:latin typeface="Arial" panose="020B0604020202020204" pitchFamily="34" charset="0"/>
                <a:cs typeface="Arial" panose="020B0604020202020204" pitchFamily="34" charset="0"/>
              </a:rPr>
              <a:t>Dos anos 30 até a década de oitenta, eram discretas e lentas as alterações nas práticas de recursos humanos, dadas as condições do mercado. </a:t>
            </a:r>
          </a:p>
          <a:p>
            <a:pPr algn="just">
              <a:lnSpc>
                <a:spcPct val="150000"/>
              </a:lnSpc>
            </a:pPr>
            <a:r>
              <a:rPr lang="pt-BR" sz="2400" dirty="0">
                <a:latin typeface="Arial" panose="020B0604020202020204" pitchFamily="34" charset="0"/>
                <a:cs typeface="Arial" panose="020B0604020202020204" pitchFamily="34" charset="0"/>
              </a:rPr>
              <a:t>No entanto, com a globalização, as empresas passaram a ser avaliadas, inclusive competitivamente, pela forma como administrava suas pessoas. Inicia-se uma consistente preocupação com a forma como as pessoas estão nas organizações.</a:t>
            </a:r>
          </a:p>
          <a:p>
            <a:pPr algn="just"/>
            <a:endParaRPr lang="pt-BR" sz="2400" dirty="0"/>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Título 2"/>
          <p:cNvSpPr>
            <a:spLocks noGrp="1"/>
          </p:cNvSpPr>
          <p:nvPr>
            <p:ph type="title"/>
          </p:nvPr>
        </p:nvSpPr>
        <p:spPr>
          <a:xfrm>
            <a:off x="21000" y="0"/>
            <a:ext cx="7886700" cy="1325563"/>
          </a:xfrm>
        </p:spPr>
        <p:txBody>
          <a:bodyPr>
            <a:normAutofit/>
          </a:bodyPr>
          <a:lstStyle/>
          <a:p>
            <a:r>
              <a:rPr lang="pt-BR" sz="3600" b="1" dirty="0">
                <a:solidFill>
                  <a:schemeClr val="bg1"/>
                </a:solidFill>
                <a:latin typeface="Bookman Old Style" panose="02050604050505020204" pitchFamily="18" charset="0"/>
              </a:rPr>
              <a:t>Globalização e RH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324566" y="1405078"/>
            <a:ext cx="8604448" cy="4005555"/>
          </a:xfrm>
        </p:spPr>
        <p:txBody>
          <a:bodyPr>
            <a:normAutofit fontScale="92500"/>
          </a:bodyPr>
          <a:lstStyle/>
          <a:p>
            <a:pPr algn="just">
              <a:lnSpc>
                <a:spcPct val="150000"/>
              </a:lnSpc>
            </a:pPr>
            <a:r>
              <a:rPr lang="pt-BR" sz="2400" dirty="0">
                <a:latin typeface="Arial" panose="020B0604020202020204" pitchFamily="34" charset="0"/>
                <a:cs typeface="Arial" panose="020B0604020202020204" pitchFamily="34" charset="0"/>
              </a:rPr>
              <a:t>A área de Recursos Humanos ganhou novo perfil e passa a trabalhar muito próxima das demais áreas da organização, de seus gestores.</a:t>
            </a:r>
          </a:p>
          <a:p>
            <a:pPr algn="just">
              <a:lnSpc>
                <a:spcPct val="150000"/>
              </a:lnSpc>
            </a:pPr>
            <a:r>
              <a:rPr lang="pt-BR" sz="2400" dirty="0">
                <a:latin typeface="Arial" panose="020B0604020202020204" pitchFamily="34" charset="0"/>
                <a:cs typeface="Arial" panose="020B0604020202020204" pitchFamily="34" charset="0"/>
              </a:rPr>
              <a:t>O RH evoluiu de atividades predominantemente legisladas, burocráticas e passou a preocupar-se, também, com recrutamento e seleção, treinamento, avaliação de desempenho, programas de cargos e salários, higiene e serviço social.</a:t>
            </a:r>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Título 2"/>
          <p:cNvSpPr>
            <a:spLocks noGrp="1"/>
          </p:cNvSpPr>
          <p:nvPr>
            <p:ph type="title"/>
          </p:nvPr>
        </p:nvSpPr>
        <p:spPr>
          <a:xfrm>
            <a:off x="0" y="0"/>
            <a:ext cx="7886700" cy="1325563"/>
          </a:xfrm>
        </p:spPr>
        <p:txBody>
          <a:bodyPr>
            <a:normAutofit/>
          </a:bodyPr>
          <a:lstStyle/>
          <a:p>
            <a:r>
              <a:rPr lang="pt-BR" sz="4000" b="1" dirty="0">
                <a:solidFill>
                  <a:schemeClr val="bg1"/>
                </a:solidFill>
                <a:latin typeface="Bookman Old Style" panose="02050604050505020204" pitchFamily="18" charset="0"/>
              </a:rPr>
              <a:t>Contexto atual do RH</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441526" y="1396401"/>
            <a:ext cx="8244408" cy="4733754"/>
          </a:xfrm>
        </p:spPr>
        <p:txBody>
          <a:bodyPr>
            <a:normAutofit fontScale="85000" lnSpcReduction="10000"/>
          </a:bodyPr>
          <a:lstStyle/>
          <a:p>
            <a:pPr algn="just">
              <a:lnSpc>
                <a:spcPct val="150000"/>
              </a:lnSpc>
            </a:pPr>
            <a:r>
              <a:rPr lang="pt-BR" sz="2400" dirty="0">
                <a:latin typeface="Arial" panose="020B0604020202020204" pitchFamily="34" charset="0"/>
                <a:cs typeface="Arial" panose="020B0604020202020204" pitchFamily="34" charset="0"/>
              </a:rPr>
              <a:t>Definem-se alguns processos: agregar, aplicar, recompensar, desenvolver, manter e monitorar pessoas atribuem objetivos voltados às pessoas e não somente ao burocrático antes dominante no RH. Estes processos passam a ser vistos com outros olhos e surge a tendência estratégica na administração dos recursos humanos.</a:t>
            </a:r>
          </a:p>
          <a:p>
            <a:pPr algn="just">
              <a:lnSpc>
                <a:spcPct val="150000"/>
              </a:lnSpc>
            </a:pPr>
            <a:r>
              <a:rPr lang="pt-BR" sz="2400" dirty="0">
                <a:latin typeface="Arial" panose="020B0604020202020204" pitchFamily="34" charset="0"/>
                <a:cs typeface="Arial" panose="020B0604020202020204" pitchFamily="34" charset="0"/>
              </a:rPr>
              <a:t>O RH passa a marcar seu espaço, afirmar sua relevância e compor a estratégia da organização, apesar de não ser adotado como tal em todas as empresas, ainda hoje.</a:t>
            </a:r>
          </a:p>
          <a:p>
            <a:pPr algn="just">
              <a:lnSpc>
                <a:spcPct val="150000"/>
              </a:lnSpc>
            </a:pPr>
            <a:r>
              <a:rPr lang="pt-BR" sz="2400" dirty="0">
                <a:latin typeface="Arial" panose="020B0604020202020204" pitchFamily="34" charset="0"/>
                <a:cs typeface="Arial" panose="020B0604020202020204" pitchFamily="34" charset="0"/>
              </a:rPr>
              <a:t>A área passa a ter a função de ajudar a empresa em seu crescimento.</a:t>
            </a:r>
          </a:p>
          <a:p>
            <a:pPr algn="just"/>
            <a:endParaRPr lang="pt-BR" sz="2400" dirty="0"/>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9" name="Retângulo 8"/>
          <p:cNvSpPr/>
          <p:nvPr/>
        </p:nvSpPr>
        <p:spPr>
          <a:xfrm>
            <a:off x="0" y="202794"/>
            <a:ext cx="5383205" cy="646331"/>
          </a:xfrm>
          <a:prstGeom prst="rect">
            <a:avLst/>
          </a:prstGeom>
        </p:spPr>
        <p:txBody>
          <a:bodyPr wrap="none">
            <a:spAutoFit/>
          </a:bodyPr>
          <a:lstStyle/>
          <a:p>
            <a:r>
              <a:rPr lang="pt-BR" sz="3600" b="1" dirty="0">
                <a:solidFill>
                  <a:schemeClr val="bg1"/>
                </a:solidFill>
                <a:latin typeface="Bookman Old Style" panose="02050604050505020204" pitchFamily="18" charset="0"/>
              </a:rPr>
              <a:t>Contexto atual do RH</a:t>
            </a:r>
            <a:endParaRPr lang="pt-B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380096" y="1496746"/>
            <a:ext cx="7839454" cy="4467481"/>
          </a:xfrm>
        </p:spPr>
        <p:txBody>
          <a:bodyPr>
            <a:normAutofit lnSpcReduction="10000"/>
          </a:bodyPr>
          <a:lstStyle/>
          <a:p>
            <a:pPr>
              <a:lnSpc>
                <a:spcPct val="150000"/>
              </a:lnSpc>
            </a:pPr>
            <a:r>
              <a:rPr lang="pt-BR" sz="1800" dirty="0">
                <a:latin typeface="Arial" panose="020B0604020202020204" pitchFamily="34" charset="0"/>
                <a:cs typeface="Arial" panose="020B0604020202020204" pitchFamily="34" charset="0"/>
              </a:rPr>
              <a:t>CHIAVENATO, </a:t>
            </a:r>
            <a:r>
              <a:rPr lang="pt-BR" sz="1800" dirty="0" err="1">
                <a:latin typeface="Arial" panose="020B0604020202020204" pitchFamily="34" charset="0"/>
                <a:cs typeface="Arial" panose="020B0604020202020204" pitchFamily="34" charset="0"/>
              </a:rPr>
              <a:t>Idalberto</a:t>
            </a:r>
            <a:r>
              <a:rPr lang="pt-BR" sz="1800" dirty="0">
                <a:latin typeface="Arial" panose="020B0604020202020204" pitchFamily="34" charset="0"/>
                <a:cs typeface="Arial" panose="020B0604020202020204" pitchFamily="34" charset="0"/>
              </a:rPr>
              <a:t>. </a:t>
            </a:r>
            <a:r>
              <a:rPr lang="pt-BR" sz="1800" b="1" dirty="0">
                <a:latin typeface="Arial" panose="020B0604020202020204" pitchFamily="34" charset="0"/>
                <a:cs typeface="Arial" panose="020B0604020202020204" pitchFamily="34" charset="0"/>
              </a:rPr>
              <a:t>Recursos Humanos</a:t>
            </a:r>
            <a:r>
              <a:rPr lang="pt-BR" sz="1800" dirty="0">
                <a:latin typeface="Arial" panose="020B0604020202020204" pitchFamily="34" charset="0"/>
                <a:cs typeface="Arial" panose="020B0604020202020204" pitchFamily="34" charset="0"/>
              </a:rPr>
              <a:t>: o capital humano nas organizações. São Paulo: Saraiva, 2006.</a:t>
            </a:r>
            <a:endParaRPr lang="pt-BR" sz="1800" b="1" i="1" dirty="0">
              <a:latin typeface="Arial" panose="020B0604020202020204" pitchFamily="34" charset="0"/>
              <a:cs typeface="Arial" panose="020B0604020202020204" pitchFamily="34" charset="0"/>
            </a:endParaRPr>
          </a:p>
          <a:p>
            <a:pPr>
              <a:lnSpc>
                <a:spcPct val="150000"/>
              </a:lnSpc>
            </a:pPr>
            <a:r>
              <a:rPr lang="pt-BR" sz="1800" dirty="0">
                <a:latin typeface="Arial" panose="020B0604020202020204" pitchFamily="34" charset="0"/>
                <a:cs typeface="Arial" panose="020B0604020202020204" pitchFamily="34" charset="0"/>
              </a:rPr>
              <a:t>FRANÇA, Ana Cristina </a:t>
            </a:r>
            <a:r>
              <a:rPr lang="pt-BR" sz="1800" dirty="0" err="1">
                <a:latin typeface="Arial" panose="020B0604020202020204" pitchFamily="34" charset="0"/>
                <a:cs typeface="Arial" panose="020B0604020202020204" pitchFamily="34" charset="0"/>
              </a:rPr>
              <a:t>Limongi</a:t>
            </a:r>
            <a:r>
              <a:rPr lang="pt-BR" sz="1800" dirty="0">
                <a:latin typeface="Arial" panose="020B0604020202020204" pitchFamily="34" charset="0"/>
                <a:cs typeface="Arial" panose="020B0604020202020204" pitchFamily="34" charset="0"/>
              </a:rPr>
              <a:t>. </a:t>
            </a:r>
            <a:r>
              <a:rPr lang="pt-BR" sz="1800" b="1" dirty="0">
                <a:latin typeface="Arial" panose="020B0604020202020204" pitchFamily="34" charset="0"/>
                <a:cs typeface="Arial" panose="020B0604020202020204" pitchFamily="34" charset="0"/>
              </a:rPr>
              <a:t>Práticas de Recursos Humanos: </a:t>
            </a:r>
            <a:r>
              <a:rPr lang="pt-BR" sz="1800" dirty="0">
                <a:latin typeface="Arial" panose="020B0604020202020204" pitchFamily="34" charset="0"/>
                <a:cs typeface="Arial" panose="020B0604020202020204" pitchFamily="34" charset="0"/>
              </a:rPr>
              <a:t>conceitos, ferramentas e procedimentos. São Paulo: Atlas, 2007.</a:t>
            </a:r>
          </a:p>
          <a:p>
            <a:pPr>
              <a:lnSpc>
                <a:spcPct val="150000"/>
              </a:lnSpc>
            </a:pPr>
            <a:r>
              <a:rPr lang="pt-BR" sz="1800" dirty="0">
                <a:latin typeface="Arial" panose="020B0604020202020204" pitchFamily="34" charset="0"/>
                <a:cs typeface="Arial" panose="020B0604020202020204" pitchFamily="34" charset="0"/>
              </a:rPr>
              <a:t>GIL, A. C. Administração de Recursos Humanos: um enfoque profissional. São Paulo: Atlas, 1994.</a:t>
            </a:r>
          </a:p>
          <a:p>
            <a:pPr>
              <a:lnSpc>
                <a:spcPct val="150000"/>
              </a:lnSpc>
            </a:pPr>
            <a:r>
              <a:rPr lang="pt-BR" sz="1800" dirty="0">
                <a:latin typeface="Arial" panose="020B0604020202020204" pitchFamily="34" charset="0"/>
                <a:cs typeface="Arial" panose="020B0604020202020204" pitchFamily="34" charset="0"/>
              </a:rPr>
              <a:t>LACOMBE, Francisco José </a:t>
            </a:r>
            <a:r>
              <a:rPr lang="pt-BR" sz="1800" dirty="0" err="1">
                <a:latin typeface="Arial" panose="020B0604020202020204" pitchFamily="34" charset="0"/>
                <a:cs typeface="Arial" panose="020B0604020202020204" pitchFamily="34" charset="0"/>
              </a:rPr>
              <a:t>Masset</a:t>
            </a:r>
            <a:r>
              <a:rPr lang="pt-BR" sz="1800" dirty="0">
                <a:latin typeface="Arial" panose="020B0604020202020204" pitchFamily="34" charset="0"/>
                <a:cs typeface="Arial" panose="020B0604020202020204" pitchFamily="34" charset="0"/>
              </a:rPr>
              <a:t>. </a:t>
            </a:r>
            <a:r>
              <a:rPr lang="pt-BR" sz="1800" b="1" dirty="0">
                <a:latin typeface="Arial" panose="020B0604020202020204" pitchFamily="34" charset="0"/>
                <a:cs typeface="Arial" panose="020B0604020202020204" pitchFamily="34" charset="0"/>
              </a:rPr>
              <a:t>Recursos humanos: </a:t>
            </a:r>
            <a:r>
              <a:rPr lang="pt-BR" sz="1800" dirty="0">
                <a:latin typeface="Arial" panose="020B0604020202020204" pitchFamily="34" charset="0"/>
                <a:cs typeface="Arial" panose="020B0604020202020204" pitchFamily="34" charset="0"/>
              </a:rPr>
              <a:t>princípios e tendências</a:t>
            </a:r>
            <a:r>
              <a:rPr lang="pt-BR" sz="1800" b="1" dirty="0">
                <a:latin typeface="Arial" panose="020B0604020202020204" pitchFamily="34" charset="0"/>
                <a:cs typeface="Arial" panose="020B0604020202020204" pitchFamily="34" charset="0"/>
              </a:rPr>
              <a:t>.</a:t>
            </a:r>
            <a:r>
              <a:rPr lang="pt-BR" sz="1800" dirty="0">
                <a:latin typeface="Arial" panose="020B0604020202020204" pitchFamily="34" charset="0"/>
                <a:cs typeface="Arial" panose="020B0604020202020204" pitchFamily="34" charset="0"/>
              </a:rPr>
              <a:t> São Paulo: Saraiva, 2005.</a:t>
            </a:r>
          </a:p>
          <a:p>
            <a:pPr>
              <a:lnSpc>
                <a:spcPct val="150000"/>
              </a:lnSpc>
            </a:pPr>
            <a:r>
              <a:rPr lang="pt-BR" sz="1800" dirty="0">
                <a:latin typeface="Arial" panose="020B0604020202020204" pitchFamily="34" charset="0"/>
                <a:cs typeface="Arial" panose="020B0604020202020204" pitchFamily="34" charset="0"/>
              </a:rPr>
              <a:t>MARRAS, Jean Pierre. </a:t>
            </a:r>
            <a:r>
              <a:rPr lang="pt-BR" sz="1800" b="1" dirty="0">
                <a:latin typeface="Arial" panose="020B0604020202020204" pitchFamily="34" charset="0"/>
                <a:cs typeface="Arial" panose="020B0604020202020204" pitchFamily="34" charset="0"/>
              </a:rPr>
              <a:t>Administração de recursos humanos: </a:t>
            </a:r>
            <a:r>
              <a:rPr lang="pt-BR" sz="1800" dirty="0">
                <a:latin typeface="Arial" panose="020B0604020202020204" pitchFamily="34" charset="0"/>
                <a:cs typeface="Arial" panose="020B0604020202020204" pitchFamily="34" charset="0"/>
              </a:rPr>
              <a:t>do operacional ao estratégico</a:t>
            </a:r>
            <a:r>
              <a:rPr lang="pt-BR" sz="1800" b="1" dirty="0">
                <a:latin typeface="Arial" panose="020B0604020202020204" pitchFamily="34" charset="0"/>
                <a:cs typeface="Arial" panose="020B0604020202020204" pitchFamily="34" charset="0"/>
              </a:rPr>
              <a:t>.</a:t>
            </a:r>
            <a:r>
              <a:rPr lang="pt-BR" sz="1800" dirty="0">
                <a:latin typeface="Arial" panose="020B0604020202020204" pitchFamily="34" charset="0"/>
                <a:cs typeface="Arial" panose="020B0604020202020204" pitchFamily="34" charset="0"/>
              </a:rPr>
              <a:t> São Paulo: Futura, 2005. </a:t>
            </a:r>
          </a:p>
          <a:p>
            <a:endParaRPr lang="pt-BR" dirty="0"/>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Título 2"/>
          <p:cNvSpPr>
            <a:spLocks noGrp="1"/>
          </p:cNvSpPr>
          <p:nvPr>
            <p:ph type="title"/>
          </p:nvPr>
        </p:nvSpPr>
        <p:spPr>
          <a:xfrm>
            <a:off x="93867" y="114122"/>
            <a:ext cx="7886700" cy="1325563"/>
          </a:xfrm>
        </p:spPr>
        <p:txBody>
          <a:bodyPr/>
          <a:lstStyle/>
          <a:p>
            <a:r>
              <a:rPr lang="pt-BR" b="1" dirty="0">
                <a:solidFill>
                  <a:schemeClr val="bg1"/>
                </a:solidFill>
                <a:latin typeface="Bookman Old Style" panose="02050604050505020204" pitchFamily="18" charset="0"/>
                <a:cs typeface="Arial" panose="020B0604020202020204" pitchFamily="34" charset="0"/>
              </a:rPr>
              <a:t>Referências bibliográficas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tângulo 10">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12" name="Retângulo 11">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3" name="Imagem 12">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2" name="Espaço Reservado para Conteúdo 1"/>
          <p:cNvSpPr>
            <a:spLocks noGrp="1"/>
          </p:cNvSpPr>
          <p:nvPr>
            <p:ph idx="1"/>
          </p:nvPr>
        </p:nvSpPr>
        <p:spPr>
          <a:xfrm>
            <a:off x="354360" y="1556792"/>
            <a:ext cx="8435280" cy="2654036"/>
          </a:xfrm>
        </p:spPr>
        <p:txBody>
          <a:bodyPr>
            <a:normAutofit/>
          </a:bodyPr>
          <a:lstStyle/>
          <a:p>
            <a:pPr algn="just">
              <a:lnSpc>
                <a:spcPct val="150000"/>
              </a:lnSpc>
            </a:pPr>
            <a:r>
              <a:rPr lang="pt-BR" sz="2400" dirty="0">
                <a:latin typeface="Arial" panose="020B0604020202020204" pitchFamily="34" charset="0"/>
                <a:cs typeface="Arial" panose="020B0604020202020204" pitchFamily="34" charset="0"/>
              </a:rPr>
              <a:t>Conjunto de informações, que serve como referência para o planejamento e execução de ações organizacionais. Torna-se orientador para os membros de uma determinada organização.</a:t>
            </a:r>
          </a:p>
        </p:txBody>
      </p:sp>
      <p:sp>
        <p:nvSpPr>
          <p:cNvPr id="3" name="Título 2"/>
          <p:cNvSpPr>
            <a:spLocks noGrp="1"/>
          </p:cNvSpPr>
          <p:nvPr>
            <p:ph type="title"/>
          </p:nvPr>
        </p:nvSpPr>
        <p:spPr>
          <a:xfrm>
            <a:off x="0" y="154840"/>
            <a:ext cx="7886700" cy="865576"/>
          </a:xfrm>
        </p:spPr>
        <p:txBody>
          <a:bodyPr>
            <a:normAutofit/>
          </a:bodyPr>
          <a:lstStyle/>
          <a:p>
            <a:r>
              <a:rPr lang="pt-BR" sz="3600" b="1" dirty="0">
                <a:solidFill>
                  <a:schemeClr val="bg1"/>
                </a:solidFill>
                <a:latin typeface="Bookman Old Style" panose="02050604050505020204" pitchFamily="18" charset="0"/>
              </a:rPr>
              <a:t>Planejamento Estratégico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tângulo 7">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9" name="Retângulo 8">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10" name="Imagem 9">
            <a:extLst>
              <a:ext uri="{FF2B5EF4-FFF2-40B4-BE49-F238E27FC236}">
                <a16:creationId xmlns:a16="http://schemas.microsoft.com/office/drawing/2014/main" id="{089660A6-B926-4317-8D3E-BF6DC53411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133122" name="Rectangle 2"/>
          <p:cNvSpPr>
            <a:spLocks noGrp="1" noChangeArrowheads="1"/>
          </p:cNvSpPr>
          <p:nvPr>
            <p:ph idx="1"/>
          </p:nvPr>
        </p:nvSpPr>
        <p:spPr>
          <a:xfrm>
            <a:off x="1979712" y="1447779"/>
            <a:ext cx="6948166" cy="2540794"/>
          </a:xfrm>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algn="ctr" rotWithShape="0">
                    <a:schemeClr val="bg2">
                      <a:alpha val="50000"/>
                    </a:schemeClr>
                  </a:outerShdw>
                </a:effectLst>
              </a14:hiddenEffects>
            </a:ext>
          </a:extLst>
        </p:spPr>
        <p:txBody>
          <a:bodyPr vert="horz" lIns="67866" tIns="33338" rIns="67866" bIns="33338" rtlCol="0" anchor="t">
            <a:normAutofit/>
          </a:bodyPr>
          <a:lstStyle/>
          <a:p>
            <a:pPr marL="145256" lvl="1" indent="-2381" algn="just">
              <a:buNone/>
            </a:pPr>
            <a:r>
              <a:rPr lang="pt-BR" altLang="pt-BR" sz="2000" i="1" dirty="0">
                <a:solidFill>
                  <a:schemeClr val="tx1">
                    <a:lumMod val="75000"/>
                    <a:lumOff val="25000"/>
                  </a:schemeClr>
                </a:solidFill>
                <a:latin typeface="Arial" panose="020B0604020202020204" pitchFamily="34" charset="0"/>
                <a:cs typeface="Arial" panose="020B0604020202020204" pitchFamily="34" charset="0"/>
              </a:rPr>
              <a:t>* é o caminho mais curto para se alcançar os objetivos pretendidos. Ponto.  </a:t>
            </a:r>
          </a:p>
          <a:p>
            <a:pPr marL="714375" lvl="2" indent="198835" algn="r">
              <a:buNone/>
            </a:pPr>
            <a:endParaRPr lang="pt-BR" altLang="pt-BR" b="0" i="1" dirty="0">
              <a:solidFill>
                <a:schemeClr val="tx1">
                  <a:lumMod val="75000"/>
                  <a:lumOff val="25000"/>
                </a:schemeClr>
              </a:solidFill>
            </a:endParaRPr>
          </a:p>
          <a:p>
            <a:pPr marL="714375" lvl="2" indent="198835" algn="r">
              <a:buNone/>
            </a:pPr>
            <a:r>
              <a:rPr lang="pt-BR" altLang="pt-BR" sz="2025" i="1" dirty="0">
                <a:solidFill>
                  <a:schemeClr val="tx1">
                    <a:lumMod val="75000"/>
                    <a:lumOff val="25000"/>
                  </a:schemeClr>
                </a:solidFill>
              </a:rPr>
              <a:t>Carlos Alberto Júlio </a:t>
            </a:r>
            <a:endParaRPr lang="pt-BR" altLang="pt-BR" sz="2025" dirty="0">
              <a:solidFill>
                <a:schemeClr val="tx1">
                  <a:lumMod val="75000"/>
                  <a:lumOff val="25000"/>
                </a:schemeClr>
              </a:solidFill>
            </a:endParaRPr>
          </a:p>
        </p:txBody>
      </p:sp>
      <p:sp>
        <p:nvSpPr>
          <p:cNvPr id="5" name="Rectangle 2"/>
          <p:cNvSpPr txBox="1">
            <a:spLocks noChangeArrowheads="1"/>
          </p:cNvSpPr>
          <p:nvPr/>
        </p:nvSpPr>
        <p:spPr>
          <a:xfrm>
            <a:off x="1979712" y="4415937"/>
            <a:ext cx="6755537" cy="1821826"/>
          </a:xfrm>
          <a:prstGeom prst="rect">
            <a:avLst/>
          </a:prstGeom>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algn="ctr" rotWithShape="0">
                    <a:schemeClr val="bg2">
                      <a:alpha val="50000"/>
                    </a:schemeClr>
                  </a:outerShdw>
                </a:effectLst>
              </a14:hiddenEffects>
            </a:ext>
          </a:extLst>
        </p:spPr>
        <p:txBody>
          <a:bodyPr vert="horz" lIns="67866" tIns="33338" rIns="67866" bIns="33338" rtlCol="0" anchor="t">
            <a:normAutofit lnSpcReduction="10000"/>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145256" lvl="1" indent="-2381" algn="just">
              <a:buNone/>
            </a:pPr>
            <a:r>
              <a:rPr lang="pt-BR" altLang="pt-BR" sz="2000" i="1" dirty="0">
                <a:solidFill>
                  <a:schemeClr val="tx1">
                    <a:lumMod val="75000"/>
                    <a:lumOff val="25000"/>
                  </a:schemeClr>
                </a:solidFill>
                <a:latin typeface="Arial" panose="020B0604020202020204" pitchFamily="34" charset="0"/>
                <a:cs typeface="Arial" panose="020B0604020202020204" pitchFamily="34" charset="0"/>
              </a:rPr>
              <a:t>* é a análise da situação presente e a sua mudança se necessário, bem como a definição dos recursos atuais e os necessários”. </a:t>
            </a:r>
          </a:p>
          <a:p>
            <a:pPr marL="714375" lvl="2" indent="198835" algn="r">
              <a:buNone/>
            </a:pPr>
            <a:endParaRPr lang="pt-BR" altLang="pt-BR" sz="1200" i="1" dirty="0">
              <a:solidFill>
                <a:schemeClr val="tx1">
                  <a:lumMod val="75000"/>
                  <a:lumOff val="25000"/>
                </a:schemeClr>
              </a:solidFill>
            </a:endParaRPr>
          </a:p>
          <a:p>
            <a:pPr marL="714375" lvl="2" indent="198835" algn="r">
              <a:buNone/>
            </a:pPr>
            <a:r>
              <a:rPr lang="pt-BR" altLang="pt-BR" sz="1950" i="1" dirty="0">
                <a:solidFill>
                  <a:schemeClr val="tx1">
                    <a:lumMod val="75000"/>
                    <a:lumOff val="25000"/>
                  </a:schemeClr>
                </a:solidFill>
              </a:rPr>
              <a:t>Peter Drucker  (1954)</a:t>
            </a:r>
            <a:endParaRPr lang="pt-BR" altLang="pt-BR" sz="1950" dirty="0">
              <a:solidFill>
                <a:schemeClr val="tx1">
                  <a:lumMod val="75000"/>
                  <a:lumOff val="25000"/>
                </a:schemeClr>
              </a:solidFill>
            </a:endParaRPr>
          </a:p>
        </p:txBody>
      </p:sp>
      <p:sp>
        <p:nvSpPr>
          <p:cNvPr id="2" name="CaixaDeTexto 1"/>
          <p:cNvSpPr txBox="1"/>
          <p:nvPr/>
        </p:nvSpPr>
        <p:spPr>
          <a:xfrm>
            <a:off x="251520" y="109736"/>
            <a:ext cx="2903359" cy="707886"/>
          </a:xfrm>
          <a:prstGeom prst="rect">
            <a:avLst/>
          </a:prstGeom>
          <a:noFill/>
        </p:spPr>
        <p:txBody>
          <a:bodyPr wrap="none" rtlCol="0">
            <a:spAutoFit/>
          </a:bodyPr>
          <a:lstStyle/>
          <a:p>
            <a:r>
              <a:rPr lang="pt-BR" altLang="pt-BR" sz="4000" b="1" dirty="0">
                <a:solidFill>
                  <a:schemeClr val="bg1"/>
                </a:solidFill>
                <a:latin typeface="Bookman Old Style" panose="02050604050505020204" pitchFamily="18" charset="0"/>
              </a:rPr>
              <a:t>Estratégia</a:t>
            </a:r>
            <a:endParaRPr lang="pt-BR" sz="4000" b="1" dirty="0">
              <a:solidFill>
                <a:schemeClr val="bg1"/>
              </a:solidFill>
              <a:latin typeface="Bookman Old Style" panose="02050604050505020204" pitchFamily="18" charset="0"/>
            </a:endParaRPr>
          </a:p>
        </p:txBody>
      </p:sp>
      <p:pic>
        <p:nvPicPr>
          <p:cNvPr id="3" name="Imagem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5752" y="1236178"/>
            <a:ext cx="1727206" cy="1727206"/>
          </a:xfrm>
          <a:prstGeom prst="rect">
            <a:avLst/>
          </a:prstGeom>
        </p:spPr>
      </p:pic>
      <p:pic>
        <p:nvPicPr>
          <p:cNvPr id="4" name="Imagem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51520" y="4191367"/>
            <a:ext cx="1736200" cy="1718399"/>
          </a:xfrm>
          <a:prstGeom prst="rect">
            <a:avLst/>
          </a:prstGeom>
        </p:spPr>
      </p:pic>
    </p:spTree>
    <p:extLst>
      <p:ext uri="{BB962C8B-B14F-4D97-AF65-F5344CB8AC3E}">
        <p14:creationId xmlns:p14="http://schemas.microsoft.com/office/powerpoint/2010/main" val="409556567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315258" y="1412776"/>
            <a:ext cx="8496943" cy="3981562"/>
          </a:xfrm>
        </p:spPr>
        <p:txBody>
          <a:bodyPr>
            <a:normAutofit fontScale="92500"/>
          </a:bodyPr>
          <a:lstStyle/>
          <a:p>
            <a:pPr algn="just">
              <a:lnSpc>
                <a:spcPct val="150000"/>
              </a:lnSpc>
            </a:pPr>
            <a:r>
              <a:rPr lang="pt-BR" sz="2400" dirty="0">
                <a:latin typeface="Arial" panose="020B0604020202020204" pitchFamily="34" charset="0"/>
                <a:cs typeface="Arial" panose="020B0604020202020204" pitchFamily="34" charset="0"/>
              </a:rPr>
              <a:t>É o ramo especializado da Ciência da Administração que envolve todas as ações que tem como objetivo a interação do trabalhador no contexto da organização e o aumento de sua produtividade.</a:t>
            </a:r>
          </a:p>
          <a:p>
            <a:pPr algn="just">
              <a:lnSpc>
                <a:spcPct val="150000"/>
              </a:lnSpc>
            </a:pPr>
            <a:r>
              <a:rPr lang="pt-BR" sz="2400" dirty="0">
                <a:latin typeface="Arial" panose="020B0604020202020204" pitchFamily="34" charset="0"/>
                <a:cs typeface="Arial" panose="020B0604020202020204" pitchFamily="34" charset="0"/>
              </a:rPr>
              <a:t>É a forma mais básica de definição das pessoas da organização. Atualmente, verificam-se definições como “Gestão de Pessoas”, “Gestão de Talentos”, “Gente e Gestão”, dentre outros.</a:t>
            </a:r>
          </a:p>
          <a:p>
            <a:endParaRPr lang="pt-BR" sz="2400" dirty="0"/>
          </a:p>
        </p:txBody>
      </p:sp>
      <p:sp>
        <p:nvSpPr>
          <p:cNvPr id="6" name="Retângulo 5">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8" name="Retângulo 7">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9" name="Imagem 8">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Título 2"/>
          <p:cNvSpPr>
            <a:spLocks noGrp="1"/>
          </p:cNvSpPr>
          <p:nvPr>
            <p:ph type="title"/>
          </p:nvPr>
        </p:nvSpPr>
        <p:spPr>
          <a:xfrm>
            <a:off x="11027" y="-71091"/>
            <a:ext cx="6016987" cy="1091507"/>
          </a:xfrm>
        </p:spPr>
        <p:txBody>
          <a:bodyPr>
            <a:normAutofit/>
          </a:bodyPr>
          <a:lstStyle/>
          <a:p>
            <a:r>
              <a:rPr lang="pt-BR" sz="4000" b="1" dirty="0">
                <a:solidFill>
                  <a:schemeClr val="bg1"/>
                </a:solidFill>
                <a:latin typeface="Bookman Old Style" panose="02050604050505020204" pitchFamily="18" charset="0"/>
              </a:rPr>
              <a:t>Recursos Humanos</a:t>
            </a:r>
          </a:p>
        </p:txBody>
      </p:sp>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91786" y="4783290"/>
            <a:ext cx="3305175" cy="138112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179512" y="1285860"/>
            <a:ext cx="8749502" cy="4663420"/>
          </a:xfrm>
          <a:noFill/>
        </p:spPr>
        <p:txBody>
          <a:bodyPr>
            <a:normAutofit fontScale="85000" lnSpcReduction="10000"/>
          </a:bodyPr>
          <a:lstStyle/>
          <a:p>
            <a:pPr algn="just">
              <a:lnSpc>
                <a:spcPct val="150000"/>
              </a:lnSpc>
            </a:pPr>
            <a:r>
              <a:rPr lang="pt-BR" sz="2400" dirty="0">
                <a:latin typeface="Arial" panose="020B0604020202020204" pitchFamily="34" charset="0"/>
                <a:cs typeface="Arial" panose="020B0604020202020204" pitchFamily="34" charset="0"/>
              </a:rPr>
              <a:t>Denomina-se “RH da empresa”, o departamento que tem a responsabilidade de seleção, contratação, treinamento, remuneração, manutenção das rotinas relacionadas às pessoas, formação sobre higiene e segurança no trabalho, e estabelecimento de toda a comunicação relativa aos funcionários da organização. Refere-se, ainda, à totalidade de empregados e colaboradores que compõem a organização.</a:t>
            </a:r>
          </a:p>
          <a:p>
            <a:pPr algn="just">
              <a:lnSpc>
                <a:spcPct val="150000"/>
              </a:lnSpc>
            </a:pPr>
            <a:endParaRPr lang="pt-BR" sz="2400" dirty="0">
              <a:latin typeface="Arial" panose="020B0604020202020204" pitchFamily="34" charset="0"/>
              <a:cs typeface="Arial" panose="020B0604020202020204" pitchFamily="34" charset="0"/>
            </a:endParaRPr>
          </a:p>
          <a:p>
            <a:pPr algn="just">
              <a:lnSpc>
                <a:spcPct val="150000"/>
              </a:lnSpc>
            </a:pPr>
            <a:r>
              <a:rPr lang="pt-BR" sz="2400" dirty="0">
                <a:latin typeface="Arial" panose="020B0604020202020204" pitchFamily="34" charset="0"/>
                <a:cs typeface="Arial" panose="020B0604020202020204" pitchFamily="34" charset="0"/>
              </a:rPr>
              <a:t>Pode-se definir a Administração de RH como o conjunto de práticas de relacionadas às pessoas, constituída por todas as decisões tomadas pela empresa para realizar as atividades inerentes ao setor de RH.</a:t>
            </a:r>
          </a:p>
          <a:p>
            <a:endParaRPr lang="pt-BR" sz="2400" dirty="0"/>
          </a:p>
        </p:txBody>
      </p:sp>
      <p:sp>
        <p:nvSpPr>
          <p:cNvPr id="5" name="Retângulo 4">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6" name="Imagem 5">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7" name="Retângulo 6"/>
          <p:cNvSpPr/>
          <p:nvPr/>
        </p:nvSpPr>
        <p:spPr>
          <a:xfrm>
            <a:off x="179512" y="164468"/>
            <a:ext cx="5282215" cy="707886"/>
          </a:xfrm>
          <a:prstGeom prst="rect">
            <a:avLst/>
          </a:prstGeom>
        </p:spPr>
        <p:txBody>
          <a:bodyPr wrap="none">
            <a:spAutoFit/>
          </a:bodyPr>
          <a:lstStyle/>
          <a:p>
            <a:r>
              <a:rPr lang="pt-BR" sz="4000" b="1" dirty="0">
                <a:solidFill>
                  <a:schemeClr val="bg1"/>
                </a:solidFill>
                <a:latin typeface="Bookman Old Style" panose="02050604050505020204" pitchFamily="18" charset="0"/>
              </a:rPr>
              <a:t>Recursos Humanos</a:t>
            </a:r>
            <a:endParaRPr lang="pt-BR" sz="4000" dirty="0"/>
          </a:p>
        </p:txBody>
      </p:sp>
      <p:sp>
        <p:nvSpPr>
          <p:cNvPr id="9" name="Retângulo 8">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207246" y="1252504"/>
            <a:ext cx="8712967" cy="4392488"/>
          </a:xfrm>
        </p:spPr>
        <p:txBody>
          <a:bodyPr>
            <a:normAutofit/>
          </a:bodyPr>
          <a:lstStyle/>
          <a:p>
            <a:pPr marL="0" indent="0" algn="just">
              <a:lnSpc>
                <a:spcPct val="150000"/>
              </a:lnSpc>
              <a:buNone/>
            </a:pPr>
            <a:r>
              <a:rPr lang="pt-BR" sz="2200" dirty="0">
                <a:latin typeface="Arial" panose="020B0604020202020204" pitchFamily="34" charset="0"/>
                <a:cs typeface="Arial" panose="020B0604020202020204" pitchFamily="34" charset="0"/>
              </a:rPr>
              <a:t>O profissional de RH é encarregado de desenvolver pessoas, gerenciar planos de carreira; determinar a política salarial, remunerações, incentivos e benefícios; avaliar a necessidade de contratação de novos colaboradores; elaborar estratégias e planos operacionais para recrutamento e proporcionar a integração de novos funcionários dentro da </a:t>
            </a:r>
            <a:r>
              <a:rPr lang="pt-BR" sz="2200" dirty="0" smtClean="0">
                <a:latin typeface="Arial" panose="020B0604020202020204" pitchFamily="34" charset="0"/>
                <a:cs typeface="Arial" panose="020B0604020202020204" pitchFamily="34" charset="0"/>
              </a:rPr>
              <a:t>organização, além </a:t>
            </a:r>
            <a:r>
              <a:rPr lang="pt-BR" sz="2200" dirty="0">
                <a:latin typeface="Arial" panose="020B0604020202020204" pitchFamily="34" charset="0"/>
                <a:cs typeface="Arial" panose="020B0604020202020204" pitchFamily="34" charset="0"/>
              </a:rPr>
              <a:t>de cuidar das rotinas de manutenção dos colaboradores </a:t>
            </a:r>
            <a:endParaRPr lang="pt-BR" sz="2200" dirty="0">
              <a:latin typeface="Arial" panose="020B0604020202020204" pitchFamily="34" charset="0"/>
              <a:cs typeface="Arial" panose="020B0604020202020204" pitchFamily="34" charset="0"/>
            </a:endParaRPr>
          </a:p>
          <a:p>
            <a:pPr marL="0" indent="0" algn="just">
              <a:lnSpc>
                <a:spcPct val="150000"/>
              </a:lnSpc>
              <a:buNone/>
            </a:pPr>
            <a:r>
              <a:rPr lang="pt-BR" sz="2200" dirty="0" smtClean="0">
                <a:latin typeface="Arial" panose="020B0604020202020204" pitchFamily="34" charset="0"/>
                <a:cs typeface="Arial" panose="020B0604020202020204" pitchFamily="34" charset="0"/>
              </a:rPr>
              <a:t>na </a:t>
            </a:r>
            <a:r>
              <a:rPr lang="pt-BR" sz="2200" dirty="0">
                <a:latin typeface="Arial" panose="020B0604020202020204" pitchFamily="34" charset="0"/>
                <a:cs typeface="Arial" panose="020B0604020202020204" pitchFamily="34" charset="0"/>
              </a:rPr>
              <a:t>organização.</a:t>
            </a:r>
          </a:p>
          <a:p>
            <a:pPr algn="just">
              <a:buNone/>
            </a:pPr>
            <a:endParaRPr lang="pt-BR" sz="2400" dirty="0"/>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Título 2"/>
          <p:cNvSpPr>
            <a:spLocks noGrp="1"/>
          </p:cNvSpPr>
          <p:nvPr>
            <p:ph type="title"/>
          </p:nvPr>
        </p:nvSpPr>
        <p:spPr>
          <a:xfrm>
            <a:off x="28992" y="-152574"/>
            <a:ext cx="7886700" cy="1325563"/>
          </a:xfrm>
        </p:spPr>
        <p:txBody>
          <a:bodyPr>
            <a:normAutofit/>
          </a:bodyPr>
          <a:lstStyle/>
          <a:p>
            <a:r>
              <a:rPr lang="pt-BR" sz="4000" b="1" dirty="0">
                <a:solidFill>
                  <a:schemeClr val="bg1"/>
                </a:solidFill>
                <a:latin typeface="Bookman Old Style" panose="02050604050505020204" pitchFamily="18" charset="0"/>
              </a:rPr>
              <a:t>O Gestor de RH</a:t>
            </a:r>
          </a:p>
        </p:txBody>
      </p:sp>
      <p:pic>
        <p:nvPicPr>
          <p:cNvPr id="8" name="Imagem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07163" y="4335359"/>
            <a:ext cx="2343150" cy="195262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287017" y="1534242"/>
            <a:ext cx="8317431" cy="4392488"/>
          </a:xfrm>
        </p:spPr>
        <p:txBody>
          <a:bodyPr>
            <a:normAutofit/>
          </a:bodyPr>
          <a:lstStyle/>
          <a:p>
            <a:pPr algn="just">
              <a:lnSpc>
                <a:spcPct val="150000"/>
              </a:lnSpc>
            </a:pPr>
            <a:r>
              <a:rPr lang="pt-BR" sz="2400" u="sng" dirty="0">
                <a:latin typeface="Arial" panose="020B0604020202020204" pitchFamily="34" charset="0"/>
                <a:cs typeface="Arial" panose="020B0604020202020204" pitchFamily="34" charset="0"/>
              </a:rPr>
              <a:t>Início:</a:t>
            </a:r>
            <a:r>
              <a:rPr lang="pt-BR" sz="2400" dirty="0">
                <a:latin typeface="Arial" panose="020B0604020202020204" pitchFamily="34" charset="0"/>
                <a:cs typeface="Arial" panose="020B0604020202020204" pitchFamily="34" charset="0"/>
              </a:rPr>
              <a:t> antes de 1930 - funções básicas:  recrutamento e seleção e único registro que o empregado tinha ao ingressar na empresa era o chamado Livro de escrita de Pessoal que poderia ser facilmente fraudado ou mesmo atirado ao lixo</a:t>
            </a:r>
            <a:r>
              <a:rPr lang="pt-BR" sz="2400" dirty="0" smtClean="0">
                <a:latin typeface="Arial" panose="020B0604020202020204" pitchFamily="34" charset="0"/>
                <a:cs typeface="Arial" panose="020B0604020202020204" pitchFamily="34" charset="0"/>
              </a:rPr>
              <a:t>.</a:t>
            </a:r>
            <a:endParaRPr lang="pt-BR" sz="2400" dirty="0">
              <a:latin typeface="Arial" panose="020B0604020202020204" pitchFamily="34" charset="0"/>
              <a:cs typeface="Arial" panose="020B0604020202020204" pitchFamily="34" charset="0"/>
            </a:endParaRPr>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Título 2"/>
          <p:cNvSpPr>
            <a:spLocks noGrp="1"/>
          </p:cNvSpPr>
          <p:nvPr>
            <p:ph type="title"/>
          </p:nvPr>
        </p:nvSpPr>
        <p:spPr>
          <a:xfrm>
            <a:off x="0" y="-33681"/>
            <a:ext cx="7886700" cy="1054097"/>
          </a:xfrm>
        </p:spPr>
        <p:txBody>
          <a:bodyPr>
            <a:normAutofit/>
          </a:bodyPr>
          <a:lstStyle/>
          <a:p>
            <a:r>
              <a:rPr lang="pt-BR" sz="4000" b="1" dirty="0">
                <a:solidFill>
                  <a:schemeClr val="bg1"/>
                </a:solidFill>
                <a:latin typeface="Bookman Old Style" panose="02050604050505020204" pitchFamily="18" charset="0"/>
              </a:rPr>
              <a:t>Histórico do RH</a:t>
            </a:r>
          </a:p>
        </p:txBody>
      </p:sp>
      <p:pic>
        <p:nvPicPr>
          <p:cNvPr id="9" name="Imagem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4128" y="4176247"/>
            <a:ext cx="3051663" cy="2075580"/>
          </a:xfrm>
          <a:prstGeom prst="rect">
            <a:avLst/>
          </a:prstGeom>
        </p:spPr>
      </p:pic>
    </p:spTree>
    <p:extLst>
      <p:ext uri="{BB962C8B-B14F-4D97-AF65-F5344CB8AC3E}">
        <p14:creationId xmlns:p14="http://schemas.microsoft.com/office/powerpoint/2010/main" val="1103300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107504" y="1628801"/>
            <a:ext cx="8856983" cy="4392488"/>
          </a:xfrm>
        </p:spPr>
        <p:txBody>
          <a:bodyPr>
            <a:normAutofit/>
          </a:bodyPr>
          <a:lstStyle/>
          <a:p>
            <a:pPr algn="just">
              <a:lnSpc>
                <a:spcPct val="150000"/>
              </a:lnSpc>
            </a:pPr>
            <a:r>
              <a:rPr lang="pt-BR" sz="2400" u="sng" dirty="0" smtClean="0">
                <a:latin typeface="Arial" panose="020B0604020202020204" pitchFamily="34" charset="0"/>
                <a:cs typeface="Arial" panose="020B0604020202020204" pitchFamily="34" charset="0"/>
              </a:rPr>
              <a:t>Marco </a:t>
            </a:r>
            <a:r>
              <a:rPr lang="pt-BR" sz="2400" u="sng" dirty="0">
                <a:latin typeface="Arial" panose="020B0604020202020204" pitchFamily="34" charset="0"/>
                <a:cs typeface="Arial" panose="020B0604020202020204" pitchFamily="34" charset="0"/>
              </a:rPr>
              <a:t>histórico: </a:t>
            </a:r>
            <a:r>
              <a:rPr lang="pt-BR" sz="2400" dirty="0">
                <a:latin typeface="Arial" panose="020B0604020202020204" pitchFamily="34" charset="0"/>
                <a:cs typeface="Arial" panose="020B0604020202020204" pitchFamily="34" charset="0"/>
              </a:rPr>
              <a:t>Década de 30 – Denominação do setor “Administração de Pessoal” - define o início sistemático e regulado das práticas por documentos legais da Administração de Pessoal, quando passa a existir uma verdadeira legislação trabalhista. Data de criação do Ministério do Trabalho, Indústria e Comércio (hoje Ministério do Trabalho e Emprego), que se somava aos esforços trabalhistas.</a:t>
            </a:r>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
        <p:nvSpPr>
          <p:cNvPr id="3" name="Título 2"/>
          <p:cNvSpPr>
            <a:spLocks noGrp="1"/>
          </p:cNvSpPr>
          <p:nvPr>
            <p:ph type="title"/>
          </p:nvPr>
        </p:nvSpPr>
        <p:spPr>
          <a:xfrm>
            <a:off x="0" y="-33681"/>
            <a:ext cx="7886700" cy="1054097"/>
          </a:xfrm>
        </p:spPr>
        <p:txBody>
          <a:bodyPr>
            <a:normAutofit/>
          </a:bodyPr>
          <a:lstStyle/>
          <a:p>
            <a:r>
              <a:rPr lang="pt-BR" sz="4000" b="1" dirty="0">
                <a:solidFill>
                  <a:schemeClr val="bg1"/>
                </a:solidFill>
                <a:latin typeface="Bookman Old Style" panose="02050604050505020204" pitchFamily="18" charset="0"/>
              </a:rPr>
              <a:t>Histórico do RH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ço Reservado para Conteúdo 9">
            <a:extLst>
              <a:ext uri="{FF2B5EF4-FFF2-40B4-BE49-F238E27FC236}">
                <a16:creationId xmlns:a16="http://schemas.microsoft.com/office/drawing/2014/main" id="{3BAA0897-CD2D-4175-9747-37D3B594246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07163" y="0"/>
            <a:ext cx="2636837" cy="6361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Espaço Reservado para Conteúdo 1"/>
          <p:cNvSpPr>
            <a:spLocks noGrp="1"/>
          </p:cNvSpPr>
          <p:nvPr>
            <p:ph idx="1"/>
          </p:nvPr>
        </p:nvSpPr>
        <p:spPr>
          <a:xfrm>
            <a:off x="143509" y="1340768"/>
            <a:ext cx="8388932" cy="4005555"/>
          </a:xfrm>
        </p:spPr>
        <p:txBody>
          <a:bodyPr>
            <a:normAutofit fontScale="92500" lnSpcReduction="10000"/>
          </a:bodyPr>
          <a:lstStyle/>
          <a:p>
            <a:pPr algn="just">
              <a:lnSpc>
                <a:spcPct val="150000"/>
              </a:lnSpc>
            </a:pPr>
            <a:r>
              <a:rPr lang="pt-BR" sz="2400" u="sng" dirty="0" smtClean="0">
                <a:latin typeface="Arial" panose="020B0604020202020204" pitchFamily="34" charset="0"/>
                <a:cs typeface="Arial" panose="020B0604020202020204" pitchFamily="34" charset="0"/>
              </a:rPr>
              <a:t>Ano 1943</a:t>
            </a:r>
            <a:r>
              <a:rPr lang="pt-BR" sz="2400" dirty="0" smtClean="0">
                <a:latin typeface="Arial" panose="020B0604020202020204" pitchFamily="34" charset="0"/>
                <a:cs typeface="Arial" panose="020B0604020202020204" pitchFamily="34" charset="0"/>
              </a:rPr>
              <a:t>: Assinado o decreto-lei nº 5.452 em 1º de maio de 1943, que resultou na Consolidação das Leis Trabalhistas (CLT). Subsidio aos departamentos de pessoal, que eram agora chefiados, por um chefe de pessoal. Época em que os departamentos cuidavam das rotinas trabalhistas: correta aplicação da legislação trabalhista. O recrutamento, seleção, treinamento, admissão, demissão e folha de pagamento estavam direcionados as tarefas administrativas.</a:t>
            </a:r>
            <a:endParaRPr lang="pt-BR" sz="2400" dirty="0">
              <a:latin typeface="Arial" panose="020B0604020202020204" pitchFamily="34" charset="0"/>
              <a:cs typeface="Arial" panose="020B0604020202020204" pitchFamily="34" charset="0"/>
            </a:endParaRPr>
          </a:p>
        </p:txBody>
      </p:sp>
      <p:sp>
        <p:nvSpPr>
          <p:cNvPr id="5" name="Retângulo 4">
            <a:extLst>
              <a:ext uri="{FF2B5EF4-FFF2-40B4-BE49-F238E27FC236}">
                <a16:creationId xmlns:a16="http://schemas.microsoft.com/office/drawing/2014/main" id="{525ECEFD-3772-406F-A1D4-C05A4AA8A06F}"/>
              </a:ext>
            </a:extLst>
          </p:cNvPr>
          <p:cNvSpPr/>
          <p:nvPr/>
        </p:nvSpPr>
        <p:spPr>
          <a:xfrm>
            <a:off x="0" y="6440557"/>
            <a:ext cx="9144000" cy="228803"/>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1600" dirty="0" smtClean="0">
                <a:solidFill>
                  <a:schemeClr val="tx1"/>
                </a:solidFill>
              </a:rPr>
              <a:t>Aula: </a:t>
            </a:r>
            <a:r>
              <a:rPr lang="pt-BR" sz="1600" dirty="0" smtClean="0">
                <a:solidFill>
                  <a:schemeClr val="tx1"/>
                </a:solidFill>
              </a:rPr>
              <a:t>Planejamento Estratégico em RH</a:t>
            </a:r>
            <a:endParaRPr lang="pt-BR" sz="1600" dirty="0"/>
          </a:p>
        </p:txBody>
      </p:sp>
      <p:sp>
        <p:nvSpPr>
          <p:cNvPr id="6" name="Retângulo 5">
            <a:extLst>
              <a:ext uri="{FF2B5EF4-FFF2-40B4-BE49-F238E27FC236}">
                <a16:creationId xmlns:a16="http://schemas.microsoft.com/office/drawing/2014/main" id="{5927501C-72A6-49A4-9E0E-5232613CE149}"/>
              </a:ext>
            </a:extLst>
          </p:cNvPr>
          <p:cNvSpPr/>
          <p:nvPr/>
        </p:nvSpPr>
        <p:spPr>
          <a:xfrm>
            <a:off x="-16540" y="0"/>
            <a:ext cx="9160540" cy="1020416"/>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3600" b="1" dirty="0">
                <a:solidFill>
                  <a:schemeClr val="bg1"/>
                </a:solidFill>
                <a:latin typeface="Bookman Old Style" panose="02050604050505020204" pitchFamily="18" charset="0"/>
              </a:rPr>
              <a:t>Histórico do RH</a:t>
            </a:r>
            <a:endParaRPr lang="pt-BR" sz="3600" dirty="0"/>
          </a:p>
        </p:txBody>
      </p:sp>
      <p:pic>
        <p:nvPicPr>
          <p:cNvPr id="7" name="Imagem 6">
            <a:extLst>
              <a:ext uri="{FF2B5EF4-FFF2-40B4-BE49-F238E27FC236}">
                <a16:creationId xmlns:a16="http://schemas.microsoft.com/office/drawing/2014/main" id="{089660A6-B926-4317-8D3E-BF6DC53411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0391" y="202794"/>
            <a:ext cx="1448623" cy="614828"/>
          </a:xfrm>
          <a:prstGeom prst="rect">
            <a:avLst/>
          </a:prstGeom>
        </p:spPr>
      </p:pic>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213</TotalTime>
  <Words>1084</Words>
  <Application>Microsoft Office PowerPoint</Application>
  <PresentationFormat>Apresentação na tela (4:3)</PresentationFormat>
  <Paragraphs>64</Paragraphs>
  <Slides>15</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15</vt:i4>
      </vt:variant>
    </vt:vector>
  </HeadingPairs>
  <TitlesOfParts>
    <vt:vector size="20" baseType="lpstr">
      <vt:lpstr>Arial</vt:lpstr>
      <vt:lpstr>Bookman Old Style</vt:lpstr>
      <vt:lpstr>Calibri</vt:lpstr>
      <vt:lpstr>Calibri Light</vt:lpstr>
      <vt:lpstr>Tema do Office</vt:lpstr>
      <vt:lpstr>Planejamento Estratégico em RH</vt:lpstr>
      <vt:lpstr>Planejamento Estratégico</vt:lpstr>
      <vt:lpstr>Apresentação do PowerPoint</vt:lpstr>
      <vt:lpstr>Recursos Humanos</vt:lpstr>
      <vt:lpstr>Apresentação do PowerPoint</vt:lpstr>
      <vt:lpstr>O Gestor de RH</vt:lpstr>
      <vt:lpstr>Histórico do RH</vt:lpstr>
      <vt:lpstr>Histórico do RH</vt:lpstr>
      <vt:lpstr>Apresentação do PowerPoint</vt:lpstr>
      <vt:lpstr>Apresentação do PowerPoint</vt:lpstr>
      <vt:lpstr>Apresentação do PowerPoint</vt:lpstr>
      <vt:lpstr>Globalização e RH</vt:lpstr>
      <vt:lpstr>Contexto atual do RH</vt:lpstr>
      <vt:lpstr>Apresentação do PowerPoint</vt:lpstr>
      <vt:lpstr>Referências bibliográficas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Planejamento Estratégico em RH</dc:title>
  <dc:creator>Instrutor</dc:creator>
  <cp:lastModifiedBy>FACOPI Treinamentos e consultoria</cp:lastModifiedBy>
  <cp:revision>30</cp:revision>
  <dcterms:created xsi:type="dcterms:W3CDTF">2013-10-17T12:54:18Z</dcterms:created>
  <dcterms:modified xsi:type="dcterms:W3CDTF">2018-08-17T18:06:07Z</dcterms:modified>
</cp:coreProperties>
</file>