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3" r:id="rId10"/>
    <p:sldId id="264" r:id="rId11"/>
    <p:sldId id="265" r:id="rId12"/>
    <p:sldId id="266" r:id="rId13"/>
    <p:sldId id="27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35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69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13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52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00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11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94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88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78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82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FB6D-E14B-46EE-8124-2BB5952D5BA2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E2E1-B1C9-44C9-AEEC-DD51C22F5E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9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</a:t>
            </a:r>
            <a:r>
              <a:rPr lang="pt-BR" sz="1600" dirty="0">
                <a:solidFill>
                  <a:schemeClr val="tx1"/>
                </a:solidFill>
              </a:rPr>
              <a:t>projetos de e-business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83899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latin typeface="Bookman Old Style" panose="02050604050505020204" pitchFamily="18" charset="0"/>
              </a:rPr>
              <a:t>Gerenciando projetos de E-business</a:t>
            </a:r>
            <a:endParaRPr lang="pt-BR" sz="5400" b="1" dirty="0">
              <a:latin typeface="Bookman Old Style" panose="020506040505050202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0"/>
          <a:stretch/>
        </p:blipFill>
        <p:spPr>
          <a:xfrm>
            <a:off x="3762676" y="2907862"/>
            <a:ext cx="4482690" cy="290358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9555162" y="5044966"/>
            <a:ext cx="263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8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555" y="334962"/>
            <a:ext cx="6094412" cy="350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r>
              <a:rPr lang="en-US" alt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necessárias</a:t>
            </a:r>
            <a:r>
              <a:rPr lang="en-US" alt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altLang="pt-BR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endParaRPr lang="en-US" alt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8822" y="1278293"/>
            <a:ext cx="6629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global</a:t>
            </a: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Organização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Integração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924" y="3171025"/>
            <a:ext cx="3119821" cy="319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3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365125"/>
            <a:ext cx="5040312" cy="3508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No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início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da Web...</a:t>
            </a:r>
            <a:endParaRPr lang="en-US" alt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92280" y="1223963"/>
            <a:ext cx="12007440" cy="4733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única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pessoa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era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responsável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um website (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daí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Hoje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multidisciplinares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necessárias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gerenciar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tarefa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3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401" y="365125"/>
            <a:ext cx="8208963" cy="350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Quem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participa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desta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tarefa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</a:t>
            </a:r>
            <a:endParaRPr lang="en-US" alt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400" y="1058588"/>
            <a:ext cx="12153599" cy="620258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Arquitetos</a:t>
            </a:r>
            <a:r>
              <a:rPr lang="en-US" alt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alt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Estes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profissionais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focam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organização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indexação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nomeação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apoiar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navegação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alt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US" alt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no site.</a:t>
            </a:r>
            <a:endParaRPr lang="en-US" alt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Marketing: </a:t>
            </a:r>
            <a:br>
              <a:rPr lang="en-US" alt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Estes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profissionais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focam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no Mercado,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entendendo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necessidades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e as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audiências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planejadas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para o site.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Eles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planejar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o que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trará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audiência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e o que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fará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voltar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site.</a:t>
            </a:r>
          </a:p>
          <a:p>
            <a:pPr>
              <a:lnSpc>
                <a:spcPct val="160000"/>
              </a:lnSpc>
            </a:pPr>
            <a:r>
              <a:rPr lang="en-US" altLang="pt-BR" sz="6000" dirty="0" err="1">
                <a:latin typeface="Arial" panose="020B0604020202020204" pitchFamily="34" charset="0"/>
                <a:cs typeface="Arial" panose="020B0604020202020204" pitchFamily="34" charset="0"/>
              </a:rPr>
              <a:t>Gerentes</a:t>
            </a:r>
            <a:r>
              <a:rPr lang="en-US" alt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Negócio</a:t>
            </a:r>
            <a:r>
              <a:rPr lang="en-US" alt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Estes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profissionais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definem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principalmente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estratégias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do canal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Estas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servirão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de ‘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norte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’ para o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e para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avaliar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5000" dirty="0" err="1">
                <a:latin typeface="Arial" panose="020B0604020202020204" pitchFamily="34" charset="0"/>
                <a:cs typeface="Arial" panose="020B0604020202020204" pitchFamily="34" charset="0"/>
              </a:rPr>
              <a:t>sucesso</a:t>
            </a:r>
            <a:r>
              <a:rPr lang="en-US" altLang="pt-BR" sz="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80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401" y="365125"/>
            <a:ext cx="8208963" cy="350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Quem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participa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desta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tarefa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</a:t>
            </a:r>
            <a:endParaRPr lang="en-US" alt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20762"/>
            <a:ext cx="12192000" cy="51562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Designers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responsáveis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gráfico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do site e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layout das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páginas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definem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identidade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aparência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do site.</a:t>
            </a:r>
            <a:b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final é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implementar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filosofia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design que harmonize forma e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endParaRPr lang="en-US" alt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alt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Redatores</a:t>
            </a:r>
            <a:r>
              <a:rPr lang="en-US" alt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webwriters</a:t>
            </a:r>
            <a:r>
              <a:rPr lang="en-US" alt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Focam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linguagem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site.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tarefas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incluem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revisão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editoração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gerando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para as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páginas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site.</a:t>
            </a:r>
            <a:b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Hoje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forte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jornalistas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especializados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linguagem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Web,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en-US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399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401" y="365125"/>
            <a:ext cx="8208963" cy="350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Quem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participa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desta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tarefa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?</a:t>
            </a:r>
            <a:endParaRPr lang="en-US" alt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20762"/>
            <a:ext cx="12192000" cy="5340351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Profissionais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TI: 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analistas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programadores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responsáveis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pela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servidores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ferramentas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aplicações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técnica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aconselhar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outras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tecnológicas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limitações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endParaRPr lang="en-US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Gerentes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tarefa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gerente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manter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dentro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prazo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orçamento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previstos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facilitar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entre as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equipes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524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 err="1">
                <a:latin typeface="Bookman Old Style" panose="02050604050505020204" pitchFamily="18" charset="0"/>
              </a:rPr>
              <a:t>Infra-estrutura</a:t>
            </a:r>
            <a:r>
              <a:rPr lang="pt-BR" altLang="pt-BR" sz="3200" b="1" dirty="0">
                <a:latin typeface="Bookman Old Style" panose="02050604050505020204" pitchFamily="18" charset="0"/>
              </a:rPr>
              <a:t> para e-Business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207579" y="1084263"/>
            <a:ext cx="11725166" cy="51371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A transformação da Web em uma parte integral da infraestrutura corporativa de tecnologia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da informação resultou na transformação de suas características básicas:</a:t>
            </a:r>
          </a:p>
          <a:p>
            <a:pPr lvl="1">
              <a:lnSpc>
                <a:spcPct val="150000"/>
              </a:lnSpc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todas as aplicações agora são 24 x 7</a:t>
            </a:r>
          </a:p>
          <a:p>
            <a:pPr lvl="1">
              <a:lnSpc>
                <a:spcPct val="150000"/>
              </a:lnSpc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todas as aplicações agora são de missão crítica</a:t>
            </a:r>
          </a:p>
          <a:p>
            <a:pPr lvl="1">
              <a:lnSpc>
                <a:spcPct val="150000"/>
              </a:lnSpc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todas as premissas sobre </a:t>
            </a:r>
            <a:r>
              <a:rPr lang="pt-BR" altLang="pt-BR" i="1" noProof="1" smtClean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i="1" noProof="1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 se tornaram obsoletas</a:t>
            </a:r>
          </a:p>
          <a:p>
            <a:pPr lvl="1">
              <a:lnSpc>
                <a:spcPct val="150000"/>
              </a:lnSpc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os riscos de segurança são amplificados</a:t>
            </a:r>
          </a:p>
        </p:txBody>
      </p:sp>
    </p:spTree>
    <p:extLst>
      <p:ext uri="{BB962C8B-B14F-4D97-AF65-F5344CB8AC3E}">
        <p14:creationId xmlns:p14="http://schemas.microsoft.com/office/powerpoint/2010/main" val="3375775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95768"/>
            <a:ext cx="7488237" cy="350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noProof="1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Características importantes </a:t>
            </a:r>
            <a:endParaRPr lang="pt-BR" altLang="pt-BR" sz="3200" b="1" noProof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357187" y="1316038"/>
            <a:ext cx="11246233" cy="4351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 site fora do ar pode significar milhões em prejuízos.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Para implementar Alta Disponibilidade em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e-Business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, é necessário </a:t>
            </a:r>
            <a:r>
              <a:rPr lang="pt-BR" altLang="pt-BR" sz="2400" noProof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investir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 em equipamento, conexão e competência.</a:t>
            </a:r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9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122457" y="304800"/>
            <a:ext cx="4465637" cy="411162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3200" b="1" noProof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Redundância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340313" y="1122362"/>
            <a:ext cx="11511373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Redundância é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 a palavra-chave quando se pensa em uma boa infraestrutura para Websites comerciais.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Deve ser implementada em Conectividade, CPUs, Fontes de Energia, No-breaks e Geradores, Espelhamento de Discos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(RAID), Backup, e até mesmo de Servidores e Bancos de Dados.</a:t>
            </a: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3" t="1829" r="14685" b="4254"/>
          <a:stretch/>
        </p:blipFill>
        <p:spPr>
          <a:xfrm>
            <a:off x="8606221" y="3602146"/>
            <a:ext cx="3326524" cy="27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7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4122" y="304799"/>
            <a:ext cx="5903913" cy="41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noProof="1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Balanceadores de Carga</a:t>
            </a:r>
            <a:endParaRPr lang="pt-BR" altLang="pt-BR" sz="3200" b="1" noProof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357980" y="1325562"/>
            <a:ext cx="11072019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Dividem o tráfego da Internet por um banco de servidores.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Novos servidores podem ser adicionados com o aumento da demanda.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Se um servidor apresenta problemas, o balanceador o retira do ar e redistribui a sua carga pelos outros.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Podem ser implementados por hardware ou por software.</a:t>
            </a:r>
          </a:p>
        </p:txBody>
      </p:sp>
    </p:spTree>
    <p:extLst>
      <p:ext uri="{BB962C8B-B14F-4D97-AF65-F5344CB8AC3E}">
        <p14:creationId xmlns:p14="http://schemas.microsoft.com/office/powerpoint/2010/main" val="1789785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2800" b="1" dirty="0">
                <a:latin typeface="Bookman Old Style" panose="02050604050505020204" pitchFamily="18" charset="0"/>
              </a:rPr>
              <a:t>Insourcing  vs Outsourcing </a:t>
            </a:r>
            <a:br>
              <a:rPr lang="en-US" altLang="pt-BR" sz="2800" b="1" dirty="0">
                <a:latin typeface="Bookman Old Style" panose="02050604050505020204" pitchFamily="18" charset="0"/>
              </a:rPr>
            </a:br>
            <a:r>
              <a:rPr lang="en-US" altLang="pt-BR" sz="2800" b="1" dirty="0" err="1">
                <a:latin typeface="Bookman Old Style" panose="02050604050505020204" pitchFamily="18" charset="0"/>
              </a:rPr>
              <a:t>Por</a:t>
            </a:r>
            <a:r>
              <a:rPr lang="en-US" altLang="pt-BR" sz="2800" b="1" dirty="0">
                <a:latin typeface="Bookman Old Style" panose="02050604050505020204" pitchFamily="18" charset="0"/>
              </a:rPr>
              <a:t> que um Internet Datacenter ?</a:t>
            </a:r>
            <a:endParaRPr lang="pt-BR" sz="28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95685" y="1087436"/>
            <a:ext cx="10912366" cy="529590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Necessidade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Infra-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estrutura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confiável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Necessidade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capacidade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computacional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processamento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Disponibilidade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Escalabilidade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Infra-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estrutura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complexa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Equipamentos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informática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telecomunicações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condicionado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suporte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24x7</a:t>
            </a:r>
          </a:p>
          <a:p>
            <a:pPr eaLnBrk="1" hangingPunct="1"/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8770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2800" b="1" dirty="0" err="1">
                <a:latin typeface="Bookman Old Style" panose="02050604050505020204" pitchFamily="18" charset="0"/>
              </a:rPr>
              <a:t>Porque</a:t>
            </a:r>
            <a:r>
              <a:rPr lang="en-US" altLang="pt-BR" sz="2800" b="1" dirty="0">
                <a:latin typeface="Bookman Old Style" panose="02050604050505020204" pitchFamily="18" charset="0"/>
              </a:rPr>
              <a:t>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construir</a:t>
            </a:r>
            <a:r>
              <a:rPr lang="en-US" altLang="pt-BR" sz="2800" b="1" dirty="0">
                <a:latin typeface="Bookman Old Style" panose="02050604050505020204" pitchFamily="18" charset="0"/>
              </a:rPr>
              <a:t>  Web Sites de forma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eficiente</a:t>
            </a:r>
            <a:r>
              <a:rPr lang="en-US" altLang="pt-BR" sz="2800" b="1" dirty="0">
                <a:latin typeface="Bookman Old Style" panose="02050604050505020204" pitchFamily="18" charset="0"/>
              </a:rPr>
              <a:t>?</a:t>
            </a:r>
            <a:br>
              <a:rPr lang="en-US" altLang="pt-BR" sz="2800" b="1" dirty="0">
                <a:latin typeface="Bookman Old Style" panose="02050604050505020204" pitchFamily="18" charset="0"/>
              </a:rPr>
            </a:br>
            <a:r>
              <a:rPr lang="en-US" altLang="pt-BR" sz="2800" b="1" dirty="0">
                <a:latin typeface="Bookman Old Style" panose="02050604050505020204" pitchFamily="18" charset="0"/>
              </a:rPr>
              <a:t>…  e a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expectativa</a:t>
            </a:r>
            <a:r>
              <a:rPr lang="en-US" altLang="pt-BR" sz="2800" b="1" dirty="0">
                <a:latin typeface="Bookman Old Style" panose="02050604050505020204" pitchFamily="18" charset="0"/>
              </a:rPr>
              <a:t>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só</a:t>
            </a:r>
            <a:r>
              <a:rPr lang="en-US" altLang="pt-BR" sz="2800" b="1" dirty="0">
                <a:latin typeface="Bookman Old Style" panose="02050604050505020204" pitchFamily="18" charset="0"/>
              </a:rPr>
              <a:t>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tende</a:t>
            </a:r>
            <a:r>
              <a:rPr lang="en-US" altLang="pt-BR" sz="2800" b="1" dirty="0">
                <a:latin typeface="Bookman Old Style" panose="02050604050505020204" pitchFamily="18" charset="0"/>
              </a:rPr>
              <a:t> a </a:t>
            </a:r>
            <a:r>
              <a:rPr lang="en-US" altLang="pt-BR" sz="2800" b="1" dirty="0" err="1">
                <a:latin typeface="Bookman Old Style" panose="02050604050505020204" pitchFamily="18" charset="0"/>
              </a:rPr>
              <a:t>aumentar</a:t>
            </a:r>
            <a:r>
              <a:rPr lang="en-US" altLang="pt-BR" sz="2800" b="1" dirty="0">
                <a:latin typeface="Bookman Old Style" panose="02050604050505020204" pitchFamily="18" charset="0"/>
              </a:rPr>
              <a:t>…</a:t>
            </a:r>
            <a:endParaRPr lang="pt-BR" sz="28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084263"/>
            <a:ext cx="12278711" cy="45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pt-BR" sz="2000" dirty="0">
                <a:cs typeface="Arial" panose="020B0604020202020204" pitchFamily="34" charset="0"/>
              </a:rPr>
              <a:t>A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partir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do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momento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que o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usuário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“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aterrisa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” no Site, o tempo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máximo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que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ele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tolerará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é: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pt-BR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 Entre </a:t>
            </a:r>
            <a:r>
              <a:rPr lang="pt-BR" sz="2000" dirty="0" smtClean="0">
                <a:cs typeface="Arial" panose="020B0604020202020204" pitchFamily="34" charset="0"/>
              </a:rPr>
              <a:t>0,5 </a:t>
            </a:r>
            <a:r>
              <a:rPr lang="pt-BR" sz="2000" dirty="0">
                <a:cs typeface="Arial" panose="020B0604020202020204" pitchFamily="34" charset="0"/>
              </a:rPr>
              <a:t>e 2 </a:t>
            </a:r>
            <a:r>
              <a:rPr lang="en-US" altLang="pt-BR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segundos</a:t>
            </a:r>
            <a:r>
              <a:rPr lang="en-US" altLang="pt-BR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para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exibir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algo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na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tela</a:t>
            </a:r>
            <a:r>
              <a:rPr lang="en-US" altLang="pt-BR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sz="2000" dirty="0" smtClean="0">
                <a:cs typeface="Arial" panose="020B0604020202020204" pitchFamily="34" charset="0"/>
              </a:rPr>
              <a:t>Cada</a:t>
            </a:r>
            <a:r>
              <a:rPr lang="pt-BR" sz="2000" dirty="0">
                <a:cs typeface="Arial" panose="020B0604020202020204" pitchFamily="34" charset="0"/>
              </a:rPr>
              <a:t> 1 segundo a mais no carregamento de uma página gera queda de 11% nas visualizações de página e 16% na satisfação dos </a:t>
            </a:r>
            <a:r>
              <a:rPr lang="pt-BR" sz="2000" dirty="0" smtClean="0">
                <a:cs typeface="Arial" panose="020B0604020202020204" pitchFamily="34" charset="0"/>
              </a:rPr>
              <a:t>clientes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sz="2000" dirty="0" smtClean="0">
                <a:cs typeface="Arial" panose="020B0604020202020204" pitchFamily="34" charset="0"/>
              </a:rPr>
              <a:t>O </a:t>
            </a:r>
            <a:r>
              <a:rPr lang="pt-BR" sz="2000" dirty="0">
                <a:cs typeface="Arial" panose="020B0604020202020204" pitchFamily="34" charset="0"/>
              </a:rPr>
              <a:t>brasileiro gasta, diariamente, 9 horas e 14 minutos navegando na Internet, através de qualquer dispositivo. Somos o terceiro povo no mundo que mais passa tempo na rede. Em primeiro lugar, estão os tailandeses, com 9h38m, seguidos pelos filipinos, com uma média de </a:t>
            </a:r>
            <a:r>
              <a:rPr lang="pt-BR" sz="2000" dirty="0" smtClean="0">
                <a:cs typeface="Arial" panose="020B0604020202020204" pitchFamily="34" charset="0"/>
              </a:rPr>
              <a:t>9h29m*</a:t>
            </a:r>
            <a:endParaRPr lang="en-US" altLang="pt-BR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pt-BR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6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segundos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para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decidir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se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permanece</a:t>
            </a:r>
            <a:endParaRPr lang="en-US" altLang="pt-BR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pt-BR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3 cliques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encontrar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a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informação</a:t>
            </a:r>
            <a:r>
              <a:rPr lang="en-US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desejada</a:t>
            </a:r>
            <a:endParaRPr lang="en-US" altLang="pt-BR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en-US" altLang="pt-BR" sz="1400" b="1" dirty="0">
              <a:solidFill>
                <a:srgbClr val="0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173310" y="5862550"/>
            <a:ext cx="49030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pt-BR" sz="1100" b="1" dirty="0" smtClean="0">
                <a:solidFill>
                  <a:srgbClr val="000000"/>
                </a:solidFill>
              </a:rPr>
              <a:t>*Fonte: https://www.techtudo.com.br/noticias/2018/02/10-fatos-sobre-o-uso-de-redes-sociais-no-brasil-que-voce-precisa-saber.ghtml</a:t>
            </a:r>
            <a:endParaRPr lang="en-US" altLang="pt-BR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15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>
                <a:latin typeface="Bookman Old Style" panose="02050604050505020204" pitchFamily="18" charset="0"/>
              </a:rPr>
              <a:t>Infra-</a:t>
            </a:r>
            <a:r>
              <a:rPr lang="en-US" altLang="pt-BR" sz="3200" b="1" dirty="0" err="1">
                <a:latin typeface="Bookman Old Style" panose="02050604050505020204" pitchFamily="18" charset="0"/>
              </a:rPr>
              <a:t>estrutura</a:t>
            </a:r>
            <a:r>
              <a:rPr lang="en-US" altLang="pt-BR" sz="3200" b="1" dirty="0">
                <a:latin typeface="Bookman Old Style" panose="02050604050505020204" pitchFamily="18" charset="0"/>
              </a:rPr>
              <a:t> de um </a:t>
            </a:r>
            <a:r>
              <a:rPr lang="en-US" altLang="pt-BR" sz="3200" b="1" dirty="0" err="1">
                <a:latin typeface="Bookman Old Style" panose="02050604050505020204" pitchFamily="18" charset="0"/>
              </a:rPr>
              <a:t>bom</a:t>
            </a:r>
            <a:r>
              <a:rPr lang="en-US" altLang="pt-BR" sz="3200" b="1" dirty="0">
                <a:latin typeface="Bookman Old Style" panose="02050604050505020204" pitchFamily="18" charset="0"/>
              </a:rPr>
              <a:t> Datacenter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-268014" y="1147763"/>
            <a:ext cx="6022428" cy="527685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Sensores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movimentação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Supervisão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permanente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vídeo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biométrico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sensores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saída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Alarmes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Corpo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seguranças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Racks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servidores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Backup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geradores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redundância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</a:pP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282708" y="1223963"/>
            <a:ext cx="70682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prevenção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combate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incêndios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Operações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servidores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tráfego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condicionado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Alimentação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elétrica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redundante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interferência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emissão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eletromagnética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Redundância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 backbone de dados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telefônico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Balanceamento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carga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firewall</a:t>
            </a:r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703" y="4932973"/>
            <a:ext cx="3041754" cy="142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53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IDC : </a:t>
            </a:r>
            <a:r>
              <a:rPr lang="en-US" altLang="pt-BR" sz="3200" b="1" noProof="1">
                <a:latin typeface="Bookman Old Style" panose="02050604050505020204" pitchFamily="18" charset="0"/>
                <a:cs typeface="Arial" panose="020B0604020202020204" pitchFamily="34" charset="0"/>
              </a:rPr>
              <a:t>Serviços Oferecidos</a:t>
            </a:r>
            <a:endParaRPr lang="pt-BR" sz="32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03790" y="1084263"/>
            <a:ext cx="11984420" cy="4997449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</a:pPr>
            <a:r>
              <a:rPr lang="pt-BR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Hospedagem de website</a:t>
            </a:r>
          </a:p>
          <a:p>
            <a:pPr marL="457200" lvl="1" indent="0" eaLnBrk="1" hangingPunct="1">
              <a:lnSpc>
                <a:spcPct val="100000"/>
              </a:lnSpc>
              <a:buNone/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- Hosting</a:t>
            </a:r>
          </a:p>
          <a:p>
            <a:pPr lvl="2" eaLnBrk="1" hangingPunct="1">
              <a:lnSpc>
                <a:spcPct val="100000"/>
              </a:lnSpc>
            </a:pPr>
            <a:r>
              <a:rPr lang="pt-BR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Espaço lógico nos servidores</a:t>
            </a:r>
          </a:p>
          <a:p>
            <a:pPr marL="457200" lvl="1" indent="0" eaLnBrk="1" hangingPunct="1">
              <a:lnSpc>
                <a:spcPct val="100000"/>
              </a:lnSpc>
              <a:buNone/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H</a:t>
            </a:r>
            <a:r>
              <a:rPr lang="en-US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osting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Dedicado</a:t>
            </a:r>
            <a:endParaRPr lang="en-US" altLang="pt-BR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</a:pPr>
            <a:r>
              <a:rPr lang="en-US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Servidores dedicados para hospedar e rodar aplicações – O equipamento é do provedor</a:t>
            </a:r>
          </a:p>
          <a:p>
            <a:pPr marL="457200" lvl="1" indent="0" eaLnBrk="1" hangingPunct="1">
              <a:lnSpc>
                <a:spcPct val="100000"/>
              </a:lnSpc>
              <a:buNone/>
            </a:pPr>
            <a:r>
              <a:rPr lang="en-US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- Colocation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pt-BR" noProof="1" smtClean="0">
                <a:latin typeface="Arial" panose="020B0604020202020204" pitchFamily="34" charset="0"/>
                <a:cs typeface="Arial" panose="020B0604020202020204" pitchFamily="34" charset="0"/>
              </a:rPr>
              <a:t>Aluguel da infra-estrutura tecnológica e de telecomunicações – O equipamento é do cliente </a:t>
            </a:r>
          </a:p>
          <a:p>
            <a:pPr lvl="2" eaLnBrk="1" hangingPunct="1">
              <a:lnSpc>
                <a:spcPct val="100000"/>
              </a:lnSpc>
            </a:pPr>
            <a:endParaRPr lang="en-US" altLang="pt-BR" sz="140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Soluções de Conectividade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Soluções de Segurança 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altLang="pt-BR" sz="2400" noProof="1" smtClean="0">
                <a:latin typeface="Arial" panose="020B0604020202020204" pitchFamily="34" charset="0"/>
                <a:cs typeface="Arial" panose="020B0604020202020204" pitchFamily="34" charset="0"/>
              </a:rPr>
              <a:t>Serviços de Gerenciamento</a:t>
            </a:r>
          </a:p>
        </p:txBody>
      </p:sp>
    </p:spTree>
    <p:extLst>
      <p:ext uri="{BB962C8B-B14F-4D97-AF65-F5344CB8AC3E}">
        <p14:creationId xmlns:p14="http://schemas.microsoft.com/office/powerpoint/2010/main" val="4138273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 err="1">
                <a:latin typeface="Bookman Old Style" panose="02050604050505020204" pitchFamily="18" charset="0"/>
              </a:rPr>
              <a:t>Potenciais</a:t>
            </a:r>
            <a:r>
              <a:rPr lang="en-US" altLang="pt-BR" sz="3200" b="1" dirty="0"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err="1">
                <a:latin typeface="Bookman Old Style" panose="02050604050505020204" pitchFamily="18" charset="0"/>
              </a:rPr>
              <a:t>Vantagens</a:t>
            </a:r>
            <a:r>
              <a:rPr lang="en-US" altLang="pt-BR" sz="3200" b="1" dirty="0">
                <a:latin typeface="Bookman Old Style" panose="02050604050505020204" pitchFamily="18" charset="0"/>
              </a:rPr>
              <a:t> 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84560" y="1223963"/>
            <a:ext cx="11574764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dividido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várias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investimento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escaláveis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segurança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Estrutura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ágil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“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enxuta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da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focada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cooperação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tecnológica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desenvolvedores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soluções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sites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provedores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aplicações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pt-BR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918351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11879"/>
            <a:ext cx="7273925" cy="655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Corrida para a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construção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…</a:t>
            </a:r>
            <a:b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… corrida para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consolidaçao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endParaRPr lang="pt-BR" alt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6124" y="1020762"/>
            <a:ext cx="11806621" cy="5340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Vultosos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investimentos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(10 a 100 M US$)</a:t>
            </a:r>
          </a:p>
          <a:p>
            <a:pPr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Envolvimento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financeiros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Optiglobe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Embratel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Telefônica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comDominio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Dedalus.com</a:t>
            </a:r>
          </a:p>
          <a:p>
            <a:pPr lvl="1">
              <a:lnSpc>
                <a:spcPct val="10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Diveo</a:t>
            </a: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Cidades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Rio de Janeiro, São Paulo, Brasília, Belo Horizonte, Curitiba, Porto Alegre</a:t>
            </a:r>
          </a:p>
          <a:p>
            <a:pPr>
              <a:lnSpc>
                <a:spcPct val="150000"/>
              </a:lnSpc>
            </a:pPr>
            <a:endParaRPr lang="en-US" alt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308428" y="1223963"/>
            <a:ext cx="38835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espaço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algn="r"/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consolidação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começou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73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 err="1" smtClean="0">
                <a:latin typeface="Bookman Old Style" panose="02050604050505020204" pitchFamily="18" charset="0"/>
              </a:rPr>
              <a:t>Construindo</a:t>
            </a:r>
            <a:r>
              <a:rPr lang="en-US" altLang="pt-BR" sz="3200" b="1" dirty="0" smtClean="0">
                <a:latin typeface="Bookman Old Style" panose="02050604050505020204" pitchFamily="18" charset="0"/>
              </a:rPr>
              <a:t> de </a:t>
            </a:r>
            <a:r>
              <a:rPr lang="en-US" altLang="pt-BR" sz="3200" b="1" dirty="0">
                <a:latin typeface="Bookman Old Style" panose="02050604050505020204" pitchFamily="18" charset="0"/>
              </a:rPr>
              <a:t>forma </a:t>
            </a:r>
            <a:r>
              <a:rPr lang="en-US" altLang="pt-BR" sz="3200" b="1" dirty="0" err="1" smtClean="0">
                <a:latin typeface="Bookman Old Style" panose="02050604050505020204" pitchFamily="18" charset="0"/>
              </a:rPr>
              <a:t>eficiente</a:t>
            </a:r>
            <a:r>
              <a:rPr lang="en-US" altLang="pt-BR" sz="3200" b="1" dirty="0" smtClean="0">
                <a:latin typeface="Bookman Old Style" panose="02050604050505020204" pitchFamily="18" charset="0"/>
              </a:rPr>
              <a:t> </a:t>
            </a:r>
            <a:r>
              <a:rPr lang="en-US" altLang="pt-BR" sz="3200" b="1" dirty="0">
                <a:latin typeface="Bookman Old Style" panose="02050604050505020204" pitchFamily="18" charset="0"/>
              </a:rPr>
              <a:t>um Web Site 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07124" y="1352659"/>
            <a:ext cx="10515600" cy="43513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Fases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de um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método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de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construção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pt-BR" sz="24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smtClean="0">
                <a:latin typeface="Bookman Old Style" panose="02050604050505020204" pitchFamily="18" charset="0"/>
              </a:rPr>
              <a:t>O Briefing e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Visão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Estratégica</a:t>
            </a:r>
            <a:endParaRPr lang="en-US" altLang="pt-BR" sz="24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Estruturação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Lógica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Projeto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gráfico</a:t>
            </a:r>
            <a:endParaRPr lang="en-US" altLang="pt-BR" sz="24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Montagem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e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Programação</a:t>
            </a:r>
            <a:endParaRPr lang="en-US" altLang="pt-BR" sz="24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Simulação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,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controle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de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qualidade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e auditoria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pt-BR" sz="2400" dirty="0" err="1" smtClean="0">
                <a:latin typeface="Bookman Old Style" panose="02050604050505020204" pitchFamily="18" charset="0"/>
              </a:rPr>
              <a:t>Lançamento</a:t>
            </a:r>
            <a:r>
              <a:rPr lang="en-US" altLang="pt-BR" sz="2400" dirty="0" smtClean="0">
                <a:latin typeface="Bookman Old Style" panose="02050604050505020204" pitchFamily="18" charset="0"/>
              </a:rPr>
              <a:t> e </a:t>
            </a:r>
            <a:r>
              <a:rPr lang="en-US" altLang="pt-BR" sz="2400" dirty="0" err="1" smtClean="0">
                <a:latin typeface="Bookman Old Style" panose="02050604050505020204" pitchFamily="18" charset="0"/>
              </a:rPr>
              <a:t>divulgação</a:t>
            </a:r>
            <a:endParaRPr lang="en-US" altLang="pt-BR" sz="2400" dirty="0" smtClean="0">
              <a:latin typeface="Bookman Old Style" panose="020506040505050202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54" y="2057017"/>
            <a:ext cx="4335846" cy="433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3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>
                <a:latin typeface="Bookman Old Style" panose="02050604050505020204" pitchFamily="18" charset="0"/>
              </a:rPr>
              <a:t>O Briefing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0" y="1186466"/>
            <a:ext cx="12192000" cy="520639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Briefing é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reunião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preliminar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levantamento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dados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necessidades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cliente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Nesta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definidas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exigências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en-US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tornar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 briefing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eficiente</a:t>
            </a:r>
            <a:endParaRPr lang="en-US" alt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site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necessita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um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básico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direcionará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focará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site e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eventualmente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atrairá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tarefa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aparentemente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estafante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mas é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estabelecer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através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resposta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série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questões</a:t>
            </a:r>
            <a:r>
              <a:rPr lang="en-AU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5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No </a:t>
            </a:r>
            <a:r>
              <a:rPr lang="en-US" altLang="pt-BR" sz="32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início</a:t>
            </a: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 da Web...</a:t>
            </a:r>
            <a:endParaRPr lang="pt-BR" sz="32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8875" y="1700212"/>
            <a:ext cx="1145425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única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pessoa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era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responsável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um website (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daí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Hoje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multidisciplinares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necessárias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gerenciar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tarefa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1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0" y="264237"/>
            <a:ext cx="3972562" cy="401713"/>
          </a:xfrm>
          <a:prstGeom prst="rect">
            <a:avLst/>
          </a:prstGeom>
          <a:noFill/>
        </p:spPr>
        <p:txBody>
          <a:bodyPr vert="horz" wrap="none" lIns="91440" tIns="45720" rIns="9144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Equipe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Projeto</a:t>
            </a:r>
            <a:endParaRPr lang="en-US" alt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236121" y="3515747"/>
            <a:ext cx="816104" cy="1255124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922838" y="1893499"/>
            <a:ext cx="123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Código</a:t>
            </a:r>
            <a:endParaRPr lang="en-US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15087" y="5027439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Palavras</a:t>
            </a:r>
            <a:endParaRPr lang="en-US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879301" y="4946240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Imagens</a:t>
            </a:r>
          </a:p>
        </p:txBody>
      </p:sp>
      <p:cxnSp>
        <p:nvCxnSpPr>
          <p:cNvPr id="30" name="Conector de seta reta 29"/>
          <p:cNvCxnSpPr/>
          <p:nvPr/>
        </p:nvCxnSpPr>
        <p:spPr>
          <a:xfrm>
            <a:off x="4644173" y="2357122"/>
            <a:ext cx="1464060" cy="27311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3155647" y="2350699"/>
            <a:ext cx="1433152" cy="271123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3252457" y="5088254"/>
            <a:ext cx="2758966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8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0" y="264237"/>
            <a:ext cx="3972562" cy="401713"/>
          </a:xfrm>
          <a:prstGeom prst="rect">
            <a:avLst/>
          </a:prstGeom>
          <a:noFill/>
        </p:spPr>
        <p:txBody>
          <a:bodyPr vert="horz" wrap="none" lIns="91440" tIns="45720" rIns="9144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Equipe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Projeto</a:t>
            </a:r>
            <a:endParaRPr lang="en-US" alt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208434" y="3549310"/>
            <a:ext cx="816104" cy="1255124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870368" y="1555332"/>
            <a:ext cx="15888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Recursos</a:t>
            </a:r>
            <a:endParaRPr lang="en-US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Código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485183" y="4925436"/>
            <a:ext cx="22220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Imagens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Apresentação</a:t>
            </a:r>
            <a:endParaRPr lang="en-US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854399" y="5059047"/>
            <a:ext cx="15536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Palavras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Estrutura</a:t>
            </a:r>
            <a:endParaRPr lang="en-US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H="1">
            <a:off x="3155647" y="2350699"/>
            <a:ext cx="1433152" cy="271123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644173" y="2357122"/>
            <a:ext cx="1464060" cy="27311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252457" y="5088254"/>
            <a:ext cx="2758966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29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0" y="264237"/>
            <a:ext cx="3972562" cy="401713"/>
          </a:xfrm>
          <a:prstGeom prst="rect">
            <a:avLst/>
          </a:prstGeom>
          <a:noFill/>
        </p:spPr>
        <p:txBody>
          <a:bodyPr vert="horz" wrap="none" lIns="91440" tIns="45720" rIns="9144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Equipe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Projeto</a:t>
            </a:r>
            <a:endParaRPr lang="en-US" alt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180747" y="3396606"/>
            <a:ext cx="816104" cy="1255124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57358" y="5013929"/>
            <a:ext cx="208582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Imagens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Apresentação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800" b="1" dirty="0">
                <a:solidFill>
                  <a:srgbClr val="000000"/>
                </a:solidFill>
                <a:cs typeface="Arial" panose="020B0604020202020204" pitchFamily="34" charset="0"/>
              </a:rPr>
              <a:t>Designers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01817" y="4890456"/>
            <a:ext cx="559415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Palavras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Estrutura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Arquitetos</a:t>
            </a:r>
            <a:r>
              <a:rPr lang="en-US" altLang="pt-BR" sz="2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pt-BR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da </a:t>
            </a:r>
            <a:r>
              <a:rPr lang="en-US" altLang="pt-BR" sz="2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Informação</a:t>
            </a:r>
            <a:endParaRPr lang="en-US" altLang="pt-BR" sz="28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788704" y="1114561"/>
            <a:ext cx="7977756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Analistas</a:t>
            </a:r>
            <a:r>
              <a:rPr lang="en-US" altLang="pt-BR" sz="2800" b="1" dirty="0">
                <a:solidFill>
                  <a:srgbClr val="000000"/>
                </a:solidFill>
                <a:cs typeface="Arial" panose="020B0604020202020204" pitchFamily="34" charset="0"/>
              </a:rPr>
              <a:t> de </a:t>
            </a:r>
            <a:r>
              <a:rPr lang="en-US" altLang="pt-BR" sz="2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Sistemas</a:t>
            </a:r>
            <a:r>
              <a:rPr lang="en-US" altLang="pt-BR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altLang="pt-BR" sz="2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Programadores</a:t>
            </a:r>
            <a:endParaRPr lang="en-US" altLang="pt-BR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Recursos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Código</a:t>
            </a:r>
            <a:endParaRPr lang="en-US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>
            <a:off x="3252457" y="5088254"/>
            <a:ext cx="2758966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>
            <a:off x="3155647" y="2350699"/>
            <a:ext cx="1433152" cy="271123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644173" y="2357122"/>
            <a:ext cx="1464060" cy="27311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46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358" y="203200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12192000" cy="244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Gerenciando projetos de e-business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0" y="309524"/>
            <a:ext cx="3972562" cy="401713"/>
          </a:xfrm>
          <a:prstGeom prst="rect">
            <a:avLst/>
          </a:prstGeom>
          <a:noFill/>
        </p:spPr>
        <p:txBody>
          <a:bodyPr vert="horz" wrap="none" lIns="91440" tIns="45720" rIns="9144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Equipe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32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Projeto</a:t>
            </a:r>
            <a:endParaRPr lang="en-US" alt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599" y="1330287"/>
            <a:ext cx="9716759" cy="317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colaboração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sucesso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interdisciplinar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quanto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participante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souber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outra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melhor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483358" y="5967932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pt-BR" sz="1400" dirty="0"/>
              <a:t>Fonte: Jeffrey Veen</a:t>
            </a:r>
            <a:endParaRPr lang="en-US" altLang="pt-BR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42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957</Words>
  <Application>Microsoft Office PowerPoint</Application>
  <PresentationFormat>Widescreen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Times New Roman</vt:lpstr>
      <vt:lpstr>Tema do Office</vt:lpstr>
      <vt:lpstr>Gerenciando projetos de E-business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Redundância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Andreza Caetano</cp:lastModifiedBy>
  <cp:revision>17</cp:revision>
  <dcterms:created xsi:type="dcterms:W3CDTF">2018-05-09T12:41:28Z</dcterms:created>
  <dcterms:modified xsi:type="dcterms:W3CDTF">2018-06-06T15:39:33Z</dcterms:modified>
</cp:coreProperties>
</file>