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4671" autoAdjust="0"/>
  </p:normalViewPr>
  <p:slideViewPr>
    <p:cSldViewPr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F851B-E2CC-4168-80B7-93EAC06D26BA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00BD-A059-4060-9C97-8D44F2A99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65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E4EAC-7632-4E78-8F25-3221E5460D9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09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00BD-A059-4060-9C97-8D44F2A9937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8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69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5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6237312"/>
            <a:ext cx="82758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01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14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78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33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29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10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0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91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5633-9025-45B0-94CA-25A169BD1FE2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6C34-0382-4478-A329-5232180E6D6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0"/>
            <a:ext cx="678408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4.pn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globo.globo.com/pais/projetos-bilionarios-do-pac-tem-atraso-de-ate-54-meses-4470948#ixzz2b7QOM2ZI" TargetMode="External"/><Relationship Id="rId7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rasil.pmi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05" y="11262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503362" y="1101449"/>
            <a:ext cx="8640638" cy="1944117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709613" eaLnBrk="0" hangingPunct="0">
              <a:lnSpc>
                <a:spcPct val="150000"/>
              </a:lnSpc>
              <a:defRPr/>
            </a:pPr>
            <a:r>
              <a:rPr lang="it-IT" sz="4800" b="1" dirty="0">
                <a:latin typeface="Bookman Old Style" panose="02050604050505020204" pitchFamily="18" charset="0"/>
              </a:rPr>
              <a:t>GESTÃO </a:t>
            </a:r>
            <a:r>
              <a:rPr lang="it-IT" sz="4800" b="1" dirty="0" smtClean="0">
                <a:latin typeface="Bookman Old Style" panose="02050604050505020204" pitchFamily="18" charset="0"/>
              </a:rPr>
              <a:t>DE PROJETOS</a:t>
            </a:r>
            <a:endParaRPr lang="it-IT" sz="4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654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40152" y="493557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Prof.: Fábio Pinheiro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2409608"/>
            <a:ext cx="651340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8" name="Grupo 1"/>
          <p:cNvGrpSpPr>
            <a:grpSpLocks/>
          </p:cNvGrpSpPr>
          <p:nvPr/>
        </p:nvGrpSpPr>
        <p:grpSpPr bwMode="auto">
          <a:xfrm>
            <a:off x="295406" y="4165548"/>
            <a:ext cx="3013797" cy="1922463"/>
            <a:chOff x="5004048" y="908720"/>
            <a:chExt cx="3402583" cy="1921867"/>
          </a:xfrm>
        </p:grpSpPr>
        <p:sp>
          <p:nvSpPr>
            <p:cNvPr id="21515" name="Rectangle 29"/>
            <p:cNvSpPr>
              <a:spLocks noChangeArrowheads="1"/>
            </p:cNvSpPr>
            <p:nvPr/>
          </p:nvSpPr>
          <p:spPr bwMode="auto">
            <a:xfrm>
              <a:off x="5704904" y="2630562"/>
              <a:ext cx="90011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Arial" charset="0"/>
                </a:rPr>
                <a:t>PRODUTO</a:t>
              </a:r>
            </a:p>
          </p:txBody>
        </p:sp>
        <p:sp>
          <p:nvSpPr>
            <p:cNvPr id="21516" name="Rectangle 29"/>
            <p:cNvSpPr>
              <a:spLocks noChangeArrowheads="1"/>
            </p:cNvSpPr>
            <p:nvPr/>
          </p:nvSpPr>
          <p:spPr bwMode="auto">
            <a:xfrm>
              <a:off x="5076056" y="908720"/>
              <a:ext cx="33305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Arial" charset="0"/>
                </a:rPr>
                <a:t>MARACANÃ PARA A COPA 2014</a:t>
              </a:r>
            </a:p>
          </p:txBody>
        </p:sp>
        <p:pic>
          <p:nvPicPr>
            <p:cNvPr id="21517" name="Picture 18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246857"/>
              <a:ext cx="3268737" cy="1196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460" name="Grupo 3"/>
          <p:cNvGrpSpPr>
            <a:grpSpLocks/>
          </p:cNvGrpSpPr>
          <p:nvPr/>
        </p:nvGrpSpPr>
        <p:grpSpPr bwMode="auto">
          <a:xfrm>
            <a:off x="6785830" y="4180240"/>
            <a:ext cx="1602594" cy="1907771"/>
            <a:chOff x="5704904" y="5125213"/>
            <a:chExt cx="1427163" cy="1616155"/>
          </a:xfrm>
        </p:grpSpPr>
        <p:sp>
          <p:nvSpPr>
            <p:cNvPr id="21513" name="Rectangle 29"/>
            <p:cNvSpPr>
              <a:spLocks noChangeArrowheads="1"/>
            </p:cNvSpPr>
            <p:nvPr/>
          </p:nvSpPr>
          <p:spPr bwMode="auto">
            <a:xfrm>
              <a:off x="5704904" y="6403231"/>
              <a:ext cx="14271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Arial" charset="0"/>
                </a:rPr>
                <a:t>RESULTADO</a:t>
              </a:r>
            </a:p>
          </p:txBody>
        </p:sp>
        <p:pic>
          <p:nvPicPr>
            <p:cNvPr id="21514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317" y="5125213"/>
              <a:ext cx="1099939" cy="1111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461" name="Grupo 2"/>
          <p:cNvGrpSpPr>
            <a:grpSpLocks/>
          </p:cNvGrpSpPr>
          <p:nvPr/>
        </p:nvGrpSpPr>
        <p:grpSpPr bwMode="auto">
          <a:xfrm>
            <a:off x="4527100" y="4236986"/>
            <a:ext cx="1366838" cy="1851025"/>
            <a:chOff x="5669775" y="3212976"/>
            <a:chExt cx="1368152" cy="1850722"/>
          </a:xfrm>
        </p:grpSpPr>
        <p:pic>
          <p:nvPicPr>
            <p:cNvPr id="215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775" y="3212976"/>
              <a:ext cx="1368152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2" name="Rectangle 29"/>
            <p:cNvSpPr>
              <a:spLocks noChangeArrowheads="1"/>
            </p:cNvSpPr>
            <p:nvPr/>
          </p:nvSpPr>
          <p:spPr bwMode="auto">
            <a:xfrm>
              <a:off x="5704904" y="4725144"/>
              <a:ext cx="1102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Arial" charset="0"/>
                </a:rPr>
                <a:t>SERVIÇO</a:t>
              </a:r>
            </a:p>
          </p:txBody>
        </p:sp>
      </p:grpSp>
      <p:pic>
        <p:nvPicPr>
          <p:cNvPr id="21510" name="Picture 1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106" y="1170647"/>
            <a:ext cx="531500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130" name="Rectangle 21"/>
          <p:cNvSpPr>
            <a:spLocks noChangeArrowheads="1"/>
          </p:cNvSpPr>
          <p:nvPr/>
        </p:nvSpPr>
        <p:spPr bwMode="auto">
          <a:xfrm>
            <a:off x="-8067" y="142328"/>
            <a:ext cx="8043798" cy="512762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EXEMPLOS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453" y="1859818"/>
            <a:ext cx="2570162" cy="161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79" y="1876290"/>
            <a:ext cx="2559493" cy="15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397" y="1876290"/>
            <a:ext cx="2620173" cy="15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5962" y="4320976"/>
            <a:ext cx="7556500" cy="512762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it-IT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Governamentais</a:t>
            </a:r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4995" y="-14425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5962" y="204131"/>
            <a:ext cx="7556500" cy="1069762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TIPOS DE </a:t>
            </a:r>
            <a:r>
              <a:rPr lang="it-IT" sz="36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PROJETOS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0" y="4797152"/>
            <a:ext cx="2348688" cy="14115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1924652" cy="1411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13030" b="4348"/>
          <a:stretch/>
        </p:blipFill>
        <p:spPr>
          <a:xfrm>
            <a:off x="209550" y="4797152"/>
            <a:ext cx="2514922" cy="14401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1344259"/>
            <a:ext cx="400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Esportivos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/ Culturais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241" y="4241338"/>
            <a:ext cx="2404702" cy="180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7595" y="114921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TIPOS DE </a:t>
            </a:r>
            <a:r>
              <a:rPr lang="it-IT" sz="36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PROJETOS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235241"/>
            <a:ext cx="296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nossas vidas....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8" y="2043724"/>
            <a:ext cx="2686050" cy="17049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8" y="4168979"/>
            <a:ext cx="2667000" cy="1714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93" y="2015401"/>
            <a:ext cx="2458059" cy="17664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41" y="2015401"/>
            <a:ext cx="2404702" cy="17332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37" y="4187237"/>
            <a:ext cx="250364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CaixaDeTexto 129"/>
          <p:cNvSpPr txBox="1"/>
          <p:nvPr/>
        </p:nvSpPr>
        <p:spPr bwMode="auto">
          <a:xfrm>
            <a:off x="9787" y="1169700"/>
            <a:ext cx="9158820" cy="10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pt-BR" sz="225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Esforço </a:t>
            </a:r>
            <a:r>
              <a:rPr lang="pt-BR" sz="2250" b="1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continuo </a:t>
            </a:r>
            <a:r>
              <a:rPr lang="pt-BR" sz="225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 um processo </a:t>
            </a:r>
            <a:r>
              <a:rPr lang="pt-BR" sz="2250" b="1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repetitivo </a:t>
            </a:r>
            <a:r>
              <a:rPr lang="pt-BR" sz="225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que segue procedimentos existente em uma organização</a:t>
            </a:r>
            <a:r>
              <a:rPr lang="pt-BR" sz="2250" dirty="0">
                <a:latin typeface="Arial" pitchFamily="34" charset="0"/>
                <a:cs typeface="Arial" pitchFamily="34" charset="0"/>
              </a:rPr>
              <a:t> para fornecer um produto.  </a:t>
            </a:r>
            <a:endParaRPr lang="pt-BR" sz="2250" kern="0" dirty="0">
              <a:solidFill>
                <a:srgbClr val="040523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 bwMode="auto">
          <a:xfrm>
            <a:off x="107950" y="2636838"/>
            <a:ext cx="630555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Sequencia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Lógica de atividades;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Esforço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Contínuo (rotineiro);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Processo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Repetitivo;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2400" kern="0" dirty="0" smtClean="0">
                <a:latin typeface="Arial" pitchFamily="34" charset="0"/>
                <a:ea typeface="ヒラギノ角ゴ Pro W3" charset="-128"/>
                <a:cs typeface="Arial" pitchFamily="34" charset="0"/>
              </a:rPr>
              <a:t>Produto </a:t>
            </a:r>
            <a:r>
              <a:rPr lang="pt-BR" sz="2400" kern="0" dirty="0">
                <a:latin typeface="Arial" pitchFamily="34" charset="0"/>
                <a:ea typeface="ヒラギノ角ゴ Pro W3" charset="-128"/>
                <a:cs typeface="Arial" pitchFamily="34" charset="0"/>
              </a:rPr>
              <a:t>não exclusivo;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2400" kern="0" dirty="0" smtClean="0">
                <a:latin typeface="Arial" pitchFamily="34" charset="0"/>
                <a:ea typeface="ヒラギノ角ゴ Pro W3" charset="-128"/>
                <a:cs typeface="Arial" pitchFamily="34" charset="0"/>
              </a:rPr>
              <a:t>Utiliza </a:t>
            </a:r>
            <a:r>
              <a:rPr lang="pt-BR" sz="2400" kern="0" dirty="0">
                <a:latin typeface="Arial" pitchFamily="34" charset="0"/>
                <a:ea typeface="ヒラギノ角ゴ Pro W3" charset="-128"/>
                <a:cs typeface="Arial" pitchFamily="34" charset="0"/>
              </a:rPr>
              <a:t>de recursos (Material,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latin typeface="Arial" pitchFamily="34" charset="0"/>
                <a:ea typeface="ヒラギノ角ゴ Pro W3" charset="-128"/>
                <a:cs typeface="Arial" pitchFamily="34" charset="0"/>
              </a:rPr>
              <a:t>Pessoas, dinheiro, etc...) 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612" y="4450967"/>
            <a:ext cx="3348995" cy="200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4819" y="206264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O QUE É UMA OPERAÇÃO?</a:t>
            </a:r>
            <a:endParaRPr lang="en-US" sz="3200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12" y="2203695"/>
            <a:ext cx="3353789" cy="20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3" y="1223210"/>
            <a:ext cx="9132817" cy="4779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97700"/>
                  </a:outerShdw>
                </a:effectLst>
              </a14:hiddenEffects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76238" y="202794"/>
            <a:ext cx="8100393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PROJETOS X OPERAÇÕES</a:t>
            </a:r>
            <a:endParaRPr lang="en-US" sz="3200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2235" y="1143552"/>
            <a:ext cx="86587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Os objetivos dos projetos e das operações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são fundamentalmente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diferentes.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finalidade de um projeto é atingir seu objetivo e, em seguida,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terminar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objetivo de uma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operação contínua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é manter o negócio.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projeto termina quando seus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objetivos específicos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foram atingidos,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Operações adotam um novo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conjunto de objetivos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 trabalho continua.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PROJETOS X OPERAÇÕES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tângulo de cantos arredondados 3"/>
          <p:cNvSpPr>
            <a:spLocks noChangeArrowheads="1"/>
          </p:cNvSpPr>
          <p:nvPr/>
        </p:nvSpPr>
        <p:spPr bwMode="auto">
          <a:xfrm>
            <a:off x="259095" y="1089446"/>
            <a:ext cx="8642350" cy="51610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endParaRPr lang="pt-BR" sz="2400" dirty="0">
              <a:latin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72% Prazos Prorrogados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72% Retrabalho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71% Interrupção no ritmo do trabalho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69% Mudanças de escopo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63% Planejamento insuficiente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51% Controle inadequado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 46% Aumento de custos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BR" sz="2400" dirty="0">
                <a:latin typeface="Arial" charset="0"/>
              </a:rPr>
              <a:t> 43% Problemas de Comunicação</a:t>
            </a:r>
          </a:p>
          <a:p>
            <a:pPr>
              <a:buFontTx/>
              <a:buChar char="•"/>
            </a:pPr>
            <a:endParaRPr lang="pt-BR" dirty="0">
              <a:latin typeface="Arial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580112" y="1196974"/>
            <a:ext cx="3313793" cy="4824313"/>
            <a:chOff x="3334" y="981"/>
            <a:chExt cx="1478" cy="2086"/>
          </a:xfrm>
        </p:grpSpPr>
        <p:sp>
          <p:nvSpPr>
            <p:cNvPr id="27654" name="AutoShape 6"/>
            <p:cNvSpPr>
              <a:spLocks/>
            </p:cNvSpPr>
            <p:nvPr/>
          </p:nvSpPr>
          <p:spPr bwMode="auto">
            <a:xfrm>
              <a:off x="3334" y="981"/>
              <a:ext cx="136" cy="2086"/>
            </a:xfrm>
            <a:prstGeom prst="rightBrace">
              <a:avLst>
                <a:gd name="adj1" fmla="val 12781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7655" name="Retângulo de cantos arredondados 8"/>
            <p:cNvSpPr>
              <a:spLocks noChangeArrowheads="1"/>
            </p:cNvSpPr>
            <p:nvPr/>
          </p:nvSpPr>
          <p:spPr bwMode="auto">
            <a:xfrm>
              <a:off x="3606" y="1850"/>
              <a:ext cx="1206" cy="3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pt-BR" sz="2800" dirty="0" smtClean="0">
                  <a:latin typeface="Arial" charset="0"/>
                </a:rPr>
                <a:t>Planejamento</a:t>
              </a:r>
              <a:endParaRPr lang="pt-BR" sz="2800" dirty="0">
                <a:latin typeface="Arial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5" y="4267677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94504" y="169849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PROBLEMAS EM PROJETOS</a:t>
            </a:r>
            <a:endParaRPr lang="en-US" sz="32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95" y="138467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0" y="224973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PROBLEMAS EM PROJETOS</a:t>
            </a:r>
            <a:endParaRPr lang="en-US" sz="32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  <p:sp>
        <p:nvSpPr>
          <p:cNvPr id="28676" name="Retângulo 1"/>
          <p:cNvSpPr>
            <a:spLocks noChangeArrowheads="1"/>
          </p:cNvSpPr>
          <p:nvPr/>
        </p:nvSpPr>
        <p:spPr bwMode="auto">
          <a:xfrm>
            <a:off x="4163" y="1042595"/>
            <a:ext cx="889678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BRASÍLIA - Cinco anos após a criação do Programa de Aceleração do Crescimento (PAC), as maiores obras de infraestrutura do país têm atraso de até 54 meses em relação ao cronograma original. É o caso da Ferrovia Norte-Sul e do Eixo Leste da Transposição do Rio São Francisco.</a:t>
            </a: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Leia mais sobre esse assunto em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http://oglobo.globo.com/pais/projetos-bilionarios-do-pac-tem-atraso-de-ate-54-meses-4470948#ixzz2b7QOM2ZI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© 1996 - 2013. Todos direitos reservados a Infoglobo Comunicação e Participações S.A. Este material não pode ser publicado, transmitido por broadcast, reescrito ou redistribuído sem autorização.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4034"/>
            <a:ext cx="2628809" cy="18771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2" y="3068960"/>
            <a:ext cx="2627483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" y="3064035"/>
            <a:ext cx="2152650" cy="18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tângulo de cantos arredondados 3"/>
          <p:cNvSpPr>
            <a:spLocks noChangeArrowheads="1"/>
          </p:cNvSpPr>
          <p:nvPr/>
        </p:nvSpPr>
        <p:spPr bwMode="auto">
          <a:xfrm>
            <a:off x="107503" y="1704380"/>
            <a:ext cx="8793439" cy="46166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altLang="ja-JP" sz="2000" dirty="0">
                <a:latin typeface="Verdana" pitchFamily="34" charset="0"/>
                <a:ea typeface="ヒラギノ角ゴ Pro W3" pitchFamily="1" charset="-128"/>
              </a:rPr>
              <a:t>1. Gerentes de projetos inexperientes ou inadequadamente treinados;</a:t>
            </a:r>
          </a:p>
          <a:p>
            <a:pPr eaLnBrk="0" hangingPunct="0"/>
            <a:endParaRPr lang="pt-BR" altLang="ja-JP" sz="2000" dirty="0">
              <a:latin typeface="Verdana" pitchFamily="34" charset="0"/>
              <a:ea typeface="ヒラギノ角ゴ Pro W3" pitchFamily="1" charset="-128"/>
            </a:endParaRPr>
          </a:p>
          <a:p>
            <a:pPr eaLnBrk="0" hangingPunct="0"/>
            <a:r>
              <a:rPr lang="pt-BR" altLang="ja-JP" sz="2000" dirty="0">
                <a:latin typeface="Verdana" pitchFamily="34" charset="0"/>
                <a:ea typeface="ヒラギノ角ゴ Pro W3" pitchFamily="1" charset="-128"/>
              </a:rPr>
              <a:t>2. Falha na identificação ou no </a:t>
            </a:r>
            <a:r>
              <a:rPr lang="pt-BR" altLang="ja-JP" sz="2000" dirty="0" smtClean="0">
                <a:latin typeface="Verdana" pitchFamily="34" charset="0"/>
                <a:ea typeface="ヒラギノ角ゴ Pro W3" pitchFamily="1" charset="-128"/>
              </a:rPr>
              <a:t>gerenciamento</a:t>
            </a:r>
          </a:p>
          <a:p>
            <a:pPr eaLnBrk="0" hangingPunct="0"/>
            <a:r>
              <a:rPr lang="pt-BR" altLang="ja-JP" sz="2000" dirty="0" smtClean="0">
                <a:latin typeface="Verdana" pitchFamily="34" charset="0"/>
                <a:ea typeface="ヒラギノ角ゴ Pro W3" pitchFamily="1" charset="-128"/>
              </a:rPr>
              <a:t>de </a:t>
            </a:r>
            <a:r>
              <a:rPr lang="pt-BR" altLang="ja-JP" sz="2000" dirty="0">
                <a:latin typeface="Verdana" pitchFamily="34" charset="0"/>
                <a:ea typeface="ヒラギノ角ゴ Pro W3" pitchFamily="1" charset="-128"/>
              </a:rPr>
              <a:t>expectativas;</a:t>
            </a:r>
          </a:p>
          <a:p>
            <a:pPr eaLnBrk="0" hangingPunct="0"/>
            <a:endParaRPr lang="pt-BR" altLang="ja-JP" sz="2000" dirty="0">
              <a:latin typeface="Verdana" pitchFamily="34" charset="0"/>
              <a:ea typeface="ヒラギノ角ゴ Pro W3" pitchFamily="1" charset="-128"/>
            </a:endParaRPr>
          </a:p>
          <a:p>
            <a:pPr eaLnBrk="0" hangingPunct="0"/>
            <a:r>
              <a:rPr lang="pt-BR" altLang="ja-JP" sz="2000" dirty="0">
                <a:latin typeface="Verdana" pitchFamily="34" charset="0"/>
                <a:ea typeface="ヒラギノ角ゴ Pro W3" pitchFamily="1" charset="-128"/>
              </a:rPr>
              <a:t>3. Liderança pobre em vários níveis</a:t>
            </a:r>
            <a:r>
              <a:rPr lang="pt-BR" altLang="ja-JP" sz="2000" dirty="0" smtClean="0">
                <a:latin typeface="Verdana" pitchFamily="34" charset="0"/>
                <a:ea typeface="ヒラギノ角ゴ Pro W3" pitchFamily="1" charset="-128"/>
              </a:rPr>
              <a:t>;</a:t>
            </a:r>
          </a:p>
          <a:p>
            <a:pPr eaLnBrk="0" hangingPunct="0"/>
            <a:endParaRPr lang="pt-BR" altLang="ja-JP" sz="2000" dirty="0">
              <a:latin typeface="Verdana" pitchFamily="34" charset="0"/>
              <a:ea typeface="ヒラギノ角ゴ Pro W3" pitchFamily="1" charset="-128"/>
            </a:endParaRPr>
          </a:p>
          <a:p>
            <a:pPr eaLnBrk="0" hangingPunct="0"/>
            <a:endParaRPr lang="pt-BR" altLang="ja-JP" sz="2000" dirty="0">
              <a:latin typeface="Verdana" pitchFamily="34" charset="0"/>
              <a:ea typeface="ヒラギノ角ゴ Pro W3" pitchFamily="1" charset="-128"/>
            </a:endParaRPr>
          </a:p>
          <a:p>
            <a:pPr eaLnBrk="0" hangingPunct="0"/>
            <a:r>
              <a:rPr lang="pt-BR" altLang="ja-JP" sz="2000" dirty="0">
                <a:latin typeface="Verdana" pitchFamily="34" charset="0"/>
                <a:ea typeface="ヒラギノ角ゴ Pro W3" pitchFamily="1" charset="-128"/>
              </a:rPr>
              <a:t>4. Falha em identificar, documentar e acompanhar adequadamente requisitos (escopo);</a:t>
            </a:r>
          </a:p>
          <a:p>
            <a:pPr eaLnBrk="0" hangingPunct="0"/>
            <a:endParaRPr lang="pt-BR" altLang="ja-JP" sz="2000" dirty="0">
              <a:latin typeface="Verdana" pitchFamily="34" charset="0"/>
              <a:ea typeface="ヒラギノ角ゴ Pro W3" pitchFamily="1" charset="-128"/>
            </a:endParaRPr>
          </a:p>
          <a:p>
            <a:pPr eaLnBrk="0" hangingPunct="0"/>
            <a:r>
              <a:rPr lang="pt-BR" altLang="ja-JP" sz="2000" dirty="0">
                <a:latin typeface="Verdana" pitchFamily="34" charset="0"/>
                <a:ea typeface="ヒラギノ角ゴ Pro W3" pitchFamily="1" charset="-128"/>
              </a:rPr>
              <a:t>5. Planos e processos de planejamento pobres;</a:t>
            </a:r>
            <a:endParaRPr lang="pt-BR" sz="2000" dirty="0">
              <a:latin typeface="Arial" charset="0"/>
            </a:endParaRPr>
          </a:p>
        </p:txBody>
      </p:sp>
      <p:sp>
        <p:nvSpPr>
          <p:cNvPr id="29701" name="Retângulo 1"/>
          <p:cNvSpPr>
            <a:spLocks noChangeArrowheads="1"/>
          </p:cNvSpPr>
          <p:nvPr/>
        </p:nvSpPr>
        <p:spPr bwMode="auto">
          <a:xfrm>
            <a:off x="383382" y="1192473"/>
            <a:ext cx="8785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ja-JP" sz="2000" b="1" dirty="0" smtClean="0">
                <a:latin typeface="Arial" charset="0"/>
                <a:ea typeface="ヒラギノ角ゴ Pro W3" pitchFamily="1" charset="-128"/>
              </a:rPr>
              <a:t>Dez </a:t>
            </a:r>
            <a:r>
              <a:rPr lang="pt-BR" altLang="ja-JP" sz="2000" b="1" dirty="0">
                <a:latin typeface="Arial" charset="0"/>
                <a:ea typeface="ヒラギノ角ゴ Pro W3" pitchFamily="1" charset="-128"/>
              </a:rPr>
              <a:t>principais razões para o insucesso de projetos... </a:t>
            </a:r>
            <a:endParaRPr lang="pt-BR" sz="2000" dirty="0"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49" y="3100512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Aula: Introdução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0" y="299300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PROBLEMAS EM PROJETOS</a:t>
            </a:r>
            <a:endParaRPr lang="en-US" sz="32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tângulo de cantos arredondados 3"/>
          <p:cNvSpPr>
            <a:spLocks noChangeArrowheads="1"/>
          </p:cNvSpPr>
          <p:nvPr/>
        </p:nvSpPr>
        <p:spPr bwMode="auto">
          <a:xfrm>
            <a:off x="118268" y="1187786"/>
            <a:ext cx="8891214" cy="5194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6. Estimativas de esforço pobres;</a:t>
            </a:r>
          </a:p>
          <a:p>
            <a:pPr eaLnBrk="0" hangingPunct="0">
              <a:lnSpc>
                <a:spcPct val="150000"/>
              </a:lnSpc>
            </a:pPr>
            <a:endParaRPr lang="pt-BR" altLang="ja-JP" sz="2000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7. Falta de alinhamentos cultural e éticos;</a:t>
            </a:r>
          </a:p>
          <a:p>
            <a:pPr eaLnBrk="0" hangingPunct="0">
              <a:lnSpc>
                <a:spcPct val="150000"/>
              </a:lnSpc>
            </a:pPr>
            <a:endParaRPr lang="pt-BR" altLang="ja-JP" sz="2000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8. Não alinhamento entre a </a:t>
            </a:r>
            <a:r>
              <a:rPr lang="pt-BR" altLang="ja-JP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equipe do projeto </a:t>
            </a: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e o </a:t>
            </a:r>
            <a:r>
              <a:rPr lang="pt-BR" altLang="ja-JP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negócio </a:t>
            </a: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ou outra </a:t>
            </a:r>
            <a:r>
              <a:rPr lang="pt-BR" altLang="ja-JP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organização e </a:t>
            </a: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o cliente</a:t>
            </a:r>
            <a:r>
              <a:rPr lang="pt-BR" altLang="ja-JP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;</a:t>
            </a:r>
          </a:p>
          <a:p>
            <a:pPr eaLnBrk="0" hangingPunct="0">
              <a:lnSpc>
                <a:spcPct val="150000"/>
              </a:lnSpc>
            </a:pPr>
            <a:endParaRPr lang="pt-BR" altLang="ja-JP" sz="2000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9. Métodos inadequados ou mal empregados;</a:t>
            </a:r>
          </a:p>
          <a:p>
            <a:pPr eaLnBrk="0" hangingPunct="0">
              <a:lnSpc>
                <a:spcPct val="150000"/>
              </a:lnSpc>
            </a:pPr>
            <a:endParaRPr lang="pt-BR" altLang="ja-JP" sz="2000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pt-BR" altLang="ja-JP" sz="2000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10. Comunicação inadequada, inclusive acompanhamento e relato de progresso.</a:t>
            </a:r>
            <a:endParaRPr lang="pt-BR" altLang="ja-JP" sz="2000" i="1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30725" name="Retângulo 1"/>
          <p:cNvSpPr>
            <a:spLocks noChangeArrowheads="1"/>
          </p:cNvSpPr>
          <p:nvPr/>
        </p:nvSpPr>
        <p:spPr bwMode="auto">
          <a:xfrm>
            <a:off x="250825" y="735013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ja-JP" b="1" dirty="0">
                <a:latin typeface="Arial" charset="0"/>
                <a:ea typeface="ヒラギノ角ゴ Pro W3" pitchFamily="1" charset="-128"/>
              </a:rPr>
              <a:t>dez principais razões para o insucesso de projetos... </a:t>
            </a:r>
            <a:endParaRPr lang="pt-BR" dirty="0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4263" r="3995" b="4529"/>
          <a:stretch/>
        </p:blipFill>
        <p:spPr bwMode="auto">
          <a:xfrm>
            <a:off x="6741295" y="992245"/>
            <a:ext cx="2427312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18268" y="254774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PROBLEMAS EM PROJETOS</a:t>
            </a:r>
            <a:endParaRPr lang="en-US" sz="32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1900864" y="2096846"/>
            <a:ext cx="69859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dirty="0">
                <a:latin typeface="Arial" charset="0"/>
              </a:rPr>
              <a:t>“</a:t>
            </a:r>
            <a:r>
              <a:rPr lang="pt-BR" dirty="0">
                <a:latin typeface="Arial" charset="0"/>
              </a:rPr>
              <a:t>Nas organizações de hoje, 70% do tempo das pessoas deveria ser dedicado a trabalhar em projetos”.</a:t>
            </a:r>
          </a:p>
          <a:p>
            <a:endParaRPr lang="pt-BR" sz="3600" dirty="0">
              <a:solidFill>
                <a:srgbClr val="002060"/>
              </a:solidFill>
              <a:latin typeface="Arial" charset="0"/>
            </a:endParaRPr>
          </a:p>
          <a:p>
            <a:pPr algn="r"/>
            <a:r>
              <a:rPr lang="pt-BR" sz="1800" b="1" dirty="0" err="1">
                <a:solidFill>
                  <a:srgbClr val="002060"/>
                </a:solidFill>
                <a:latin typeface="Arial" charset="0"/>
              </a:rPr>
              <a:t>Fast</a:t>
            </a:r>
            <a:r>
              <a:rPr lang="pt-BR" sz="1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002060"/>
                </a:solidFill>
                <a:latin typeface="Arial" charset="0"/>
              </a:rPr>
              <a:t>Company</a:t>
            </a:r>
            <a:r>
              <a:rPr lang="pt-BR" sz="1800" b="1" dirty="0">
                <a:solidFill>
                  <a:srgbClr val="002060"/>
                </a:solidFill>
                <a:latin typeface="Arial" charset="0"/>
              </a:rPr>
              <a:t>, 1998 – Tom </a:t>
            </a:r>
            <a:r>
              <a:rPr lang="pt-BR" sz="1800" b="1" dirty="0" err="1">
                <a:solidFill>
                  <a:srgbClr val="002060"/>
                </a:solidFill>
                <a:latin typeface="Arial" charset="0"/>
              </a:rPr>
              <a:t>Peters</a:t>
            </a:r>
            <a:endParaRPr lang="pt-BR" sz="1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7182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24607" y="202794"/>
            <a:ext cx="9144000" cy="5715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cs typeface="Arial" pitchFamily="34" charset="0"/>
              </a:rPr>
              <a:t>PROJETOS</a:t>
            </a:r>
            <a:endParaRPr lang="pt-BR" sz="40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1709"/>
            <a:ext cx="1271384" cy="19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67" y="5061886"/>
            <a:ext cx="3436412" cy="14382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 bwMode="auto">
          <a:xfrm>
            <a:off x="179511" y="1148297"/>
            <a:ext cx="8945767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pt-BR" sz="2000" b="1" kern="0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PMI – Instituto de Gerenciamento de Projetos</a:t>
            </a:r>
          </a:p>
          <a:p>
            <a:pPr eaLnBrk="0" hangingPunct="0">
              <a:lnSpc>
                <a:spcPct val="150000"/>
              </a:lnSpc>
              <a:defRPr/>
            </a:pPr>
            <a:endParaRPr lang="pt-BR" sz="2000" b="1" kern="0" dirty="0">
              <a:solidFill>
                <a:srgbClr val="FF0000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Principal compromisso é “Promover o Profissionalismo e a Ética em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Gerenciamento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Projetos”.</a:t>
            </a:r>
          </a:p>
          <a:p>
            <a:pPr eaLnBrk="0" hangingPunct="0">
              <a:lnSpc>
                <a:spcPct val="150000"/>
              </a:lnSpc>
              <a:defRPr/>
            </a:pPr>
            <a:endParaRPr lang="pt-BR" sz="2000" kern="0" dirty="0">
              <a:solidFill>
                <a:srgbClr val="040523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Trata-se de uma organização sem fins lucrativos que promove a profissão de gerenciamento de projetos por meio de padrões e certificações mundialmente reconhecidos;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Criada nos Estados Unidos (Pensilvânia), em 1969;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~500.000 membros em cerca de 180 países;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 Divide-se em Capitulos (Brasil são 13)</a:t>
            </a:r>
          </a:p>
        </p:txBody>
      </p:sp>
      <p:sp>
        <p:nvSpPr>
          <p:cNvPr id="14341" name="Espaço Reservado para Número de Slide 5"/>
          <p:cNvSpPr txBox="1">
            <a:spLocks/>
          </p:cNvSpPr>
          <p:nvPr/>
        </p:nvSpPr>
        <p:spPr bwMode="auto">
          <a:xfrm>
            <a:off x="7315200" y="653415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fld id="{AC4FEEF0-2CDC-4ED2-8680-23E799644B95}" type="slidenum">
              <a:rPr lang="it-IT" sz="1400" b="1">
                <a:solidFill>
                  <a:srgbClr val="1B2959"/>
                </a:solidFill>
                <a:latin typeface="Arial" charset="0"/>
                <a:ea typeface="ＭＳ Ｐゴシック" pitchFamily="34" charset="-128"/>
              </a:rPr>
              <a:pPr algn="ctr">
                <a:spcBef>
                  <a:spcPct val="50000"/>
                </a:spcBef>
              </a:pPr>
              <a:t>3</a:t>
            </a:fld>
            <a:endParaRPr lang="it-IT" sz="1400" b="1">
              <a:solidFill>
                <a:srgbClr val="1B295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-18721" y="6534150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-17387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14434" y="192066"/>
            <a:ext cx="9144000" cy="5715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cs typeface="Arial" pitchFamily="34" charset="0"/>
              </a:rPr>
              <a:t>CONCEITOS</a:t>
            </a:r>
            <a:endParaRPr lang="pt-BR" sz="36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 bwMode="auto">
          <a:xfrm>
            <a:off x="158750" y="1089025"/>
            <a:ext cx="8826500" cy="44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pt-BR" sz="2400" b="1" kern="0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PMI – Instituto de Gerenciamento de Projetos</a:t>
            </a:r>
          </a:p>
          <a:p>
            <a:pPr eaLnBrk="0" hangingPunct="0">
              <a:lnSpc>
                <a:spcPct val="150000"/>
              </a:lnSpc>
              <a:defRPr/>
            </a:pP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Seus objetivos são:</a:t>
            </a:r>
          </a:p>
          <a:p>
            <a:pPr eaLnBrk="0" hangingPunct="0">
              <a:lnSpc>
                <a:spcPct val="150000"/>
              </a:lnSpc>
              <a:defRPr/>
            </a:pP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Formular padrões profissionais de gestão de projetos;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Gerar conhecimento por intermédio da investigação;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Promover a gestão de projetos como profissão através de seus programas de certificação.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980417"/>
            <a:ext cx="40417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54511" y="227855"/>
            <a:ext cx="9144000" cy="5715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cs typeface="Arial" pitchFamily="34" charset="0"/>
              </a:rPr>
              <a:t>CONCEITOS</a:t>
            </a:r>
            <a:endParaRPr lang="pt-BR" sz="36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87824" y="1007162"/>
            <a:ext cx="64624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ctr">
              <a:lnSpc>
                <a:spcPct val="150000"/>
              </a:lnSpc>
              <a:defRPr/>
            </a:pPr>
            <a:r>
              <a:rPr lang="pt-PT" dirty="0">
                <a:latin typeface="Arial" pitchFamily="34" charset="0"/>
                <a:cs typeface="Arial" pitchFamily="34" charset="0"/>
                <a:hlinkClick r:id="rId6"/>
              </a:rPr>
              <a:t>http://brasil.pmi.org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 bwMode="auto">
          <a:xfrm>
            <a:off x="158750" y="1233488"/>
            <a:ext cx="8826500" cy="322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PMBOK – Guia do Conhecimento em Gerenciamento de Projetos</a:t>
            </a:r>
          </a:p>
          <a:p>
            <a:pPr eaLnBrk="0" hangingPunct="0">
              <a:lnSpc>
                <a:spcPct val="150000"/>
              </a:lnSpc>
              <a:defRPr/>
            </a:pP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É soma dos conhecimentos, técnicas e ferramentas intrínsecas a profissão de gerenciamento de projetos;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Serve para todas as áreas de conhecimento;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PMBOK é a padronização de termos utilizados em gerência de projetos;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Publicado e mantido pelo PMI desde 1983.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-60655" y="153860"/>
            <a:ext cx="9144000" cy="5715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cs typeface="Arial" pitchFamily="34" charset="0"/>
              </a:rPr>
              <a:t>CONCEITOS</a:t>
            </a:r>
            <a:endParaRPr lang="pt-BR" sz="36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94" y="3960317"/>
            <a:ext cx="3477106" cy="24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0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 bwMode="auto">
          <a:xfrm>
            <a:off x="286806" y="1336871"/>
            <a:ext cx="7889825" cy="313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ts val="3000"/>
              </a:lnSpc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b="1" kern="0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PMO – Escritório de Projetos</a:t>
            </a:r>
          </a:p>
          <a:p>
            <a:pPr eaLnBrk="0" hangingPunct="0">
              <a:lnSpc>
                <a:spcPct val="150000"/>
              </a:lnSpc>
              <a:defRPr/>
            </a:pPr>
            <a:endParaRPr lang="pt-BR" sz="2400" b="1" kern="0" dirty="0">
              <a:solidFill>
                <a:srgbClr val="FF0000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“Um escritório de projetos é uma unidade organizacional que centraliza e coordena o gerenciamento de projetos sob seu domínio”.</a:t>
            </a:r>
            <a:endParaRPr lang="pt-BR" sz="2400" kern="0" dirty="0">
              <a:solidFill>
                <a:srgbClr val="FF0000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81" y="4869160"/>
            <a:ext cx="3945920" cy="149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-2907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24607" y="206407"/>
            <a:ext cx="9144000" cy="5715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cs typeface="Arial" pitchFamily="34" charset="0"/>
              </a:rPr>
              <a:t>CONCEITOS</a:t>
            </a:r>
            <a:endParaRPr lang="pt-BR" sz="24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825" y="619125"/>
            <a:ext cx="35623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1148" y="179868"/>
            <a:ext cx="7556500" cy="637754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O QUE É UM PROJETO?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 bwMode="auto">
          <a:xfrm>
            <a:off x="-1" y="1130938"/>
            <a:ext cx="9168607" cy="8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algn="r" eaLnBrk="0" hangingPunct="0">
              <a:lnSpc>
                <a:spcPct val="150000"/>
              </a:lnSpc>
              <a:defRPr/>
            </a:pPr>
            <a:r>
              <a:rPr lang="pt-BR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Esforço temporário </a:t>
            </a:r>
            <a:r>
              <a:rPr lang="pt-BR" dirty="0">
                <a:latin typeface="Arial" pitchFamily="34" charset="0"/>
                <a:cs typeface="Arial" pitchFamily="34" charset="0"/>
              </a:rPr>
              <a:t>empreendido para criar um produto, serviço ou resultado exclusivo (PMBOK).  </a:t>
            </a:r>
            <a:endParaRPr lang="pt-BR" kern="0" dirty="0">
              <a:solidFill>
                <a:srgbClr val="040523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>
            <a:off x="277143" y="2261877"/>
            <a:ext cx="8589714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Sequencia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Lógica de atividades;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Progressivo em Etapas;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Esforço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Temporário - tem início e fim (objetivos atingidos ou não) definidos;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Único (singular), porque o produto, serviço ou resultado é, de algum modo, diferente de todos os produtos, serviços ou resultados, ainda que da mesma área ou semelhantes.</a:t>
            </a:r>
            <a:endParaRPr lang="pt-BR" sz="2400" kern="0" dirty="0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-41817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-8067" y="122105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O QUE É UM PROJETO?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9">
            <a:extLst>
              <a:ext uri="{FF2B5EF4-FFF2-40B4-BE49-F238E27FC236}">
                <a16:creationId xmlns="" xmlns:a16="http://schemas.microsoft.com/office/drawing/2014/main" id="{3BAA0897-CD2D-4175-9747-37D3B594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0" y="0"/>
            <a:ext cx="2636837" cy="63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 bwMode="auto">
          <a:xfrm>
            <a:off x="167019" y="1223210"/>
            <a:ext cx="9001587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pt-BR" sz="2000" kern="0" dirty="0" smtClean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</a:t>
            </a:r>
            <a:r>
              <a:rPr lang="pt-BR" sz="2400" kern="0" dirty="0" smtClean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São </a:t>
            </a: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desenvolvidos em todos os níveis da organização;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Podem envolver poucas pessoas ou </a:t>
            </a:r>
            <a:r>
              <a:rPr lang="pt-BR" sz="2400" kern="0" dirty="0" smtClean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milhares;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Podem durar poucas semanas ou diversos anos; </a:t>
            </a:r>
            <a:endParaRPr lang="pt-BR" sz="2400" kern="0" dirty="0" smtClean="0">
              <a:solidFill>
                <a:srgbClr val="040523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•São meios pelos quais as estratégias são implementadas;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Objetivo específico dentro de determinadas especificações;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Contém atividades bem definidas que ocorrem em determinada sequência;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• Possui limites e consome recursos (dinheiro, pessoas, materiais, </a:t>
            </a:r>
            <a:r>
              <a:rPr lang="pt-BR" sz="2400" kern="0" dirty="0" err="1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etc</a:t>
            </a:r>
            <a:r>
              <a:rPr lang="pt-BR" sz="2400" kern="0" dirty="0">
                <a:solidFill>
                  <a:srgbClr val="040523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453337"/>
            <a:ext cx="914400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Aula: Introdução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0" y="0"/>
            <a:ext cx="9160540" cy="10204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9660A6-B926-4317-8D3E-BF6DC534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2794"/>
            <a:ext cx="1448623" cy="614828"/>
          </a:xfrm>
          <a:prstGeom prst="rect">
            <a:avLst/>
          </a:prstGeom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80528" y="202794"/>
            <a:ext cx="7556500" cy="512763"/>
          </a:xfrm>
          <a:prstGeom prst="rect">
            <a:avLst/>
          </a:prstGeom>
          <a:noFill/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CARACTERISTICAS DE UM PROJETO</a:t>
            </a:r>
            <a:endParaRPr lang="en-US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841</Words>
  <Application>Microsoft Office PowerPoint</Application>
  <PresentationFormat>Apresentação na tela (4:3)</PresentationFormat>
  <Paragraphs>140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Bookman Old Style</vt:lpstr>
      <vt:lpstr>Calibri</vt:lpstr>
      <vt:lpstr>Calibri Light</vt:lpstr>
      <vt:lpstr>Verdana</vt:lpstr>
      <vt:lpstr>Wingdings</vt:lpstr>
      <vt:lpstr>ヒラギノ角ゴ Pro W3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</dc:creator>
  <cp:lastModifiedBy>admin</cp:lastModifiedBy>
  <cp:revision>15</cp:revision>
  <dcterms:created xsi:type="dcterms:W3CDTF">2014-02-17T12:55:51Z</dcterms:created>
  <dcterms:modified xsi:type="dcterms:W3CDTF">2018-04-04T15:08:56Z</dcterms:modified>
</cp:coreProperties>
</file>