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715A6-118D-43CE-A4EE-E5D6208EDF7F}" type="datetimeFigureOut">
              <a:rPr lang="pt-BR" smtClean="0"/>
              <a:t>05/04/2018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C0364-7E9D-4887-9072-51A025E585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612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2C620D-FE90-42E2-A2E0-8EEAD96BE674}" type="slidenum">
              <a:rPr lang="pt-BR"/>
              <a:pPr>
                <a:defRPr/>
              </a:pPr>
              <a:t>4</a:t>
            </a:fld>
            <a:endParaRPr lang="pt-BR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860723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783032-332B-4D14-9E31-C1D75F6F5F75}" type="slidenum">
              <a:rPr lang="pt-BR"/>
              <a:pPr>
                <a:defRPr/>
              </a:pPr>
              <a:t>13</a:t>
            </a:fld>
            <a:endParaRPr lang="pt-BR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1608041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EBEA5B-2A01-4CD7-8294-3856CBABEBB2}" type="slidenum">
              <a:rPr lang="pt-BR"/>
              <a:pPr>
                <a:defRPr/>
              </a:pPr>
              <a:t>14</a:t>
            </a:fld>
            <a:endParaRPr lang="pt-BR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998976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FBDB64-C07B-4AA6-8EBE-3C6BBDC403C3}" type="slidenum">
              <a:rPr lang="pt-BR"/>
              <a:pPr>
                <a:defRPr/>
              </a:pPr>
              <a:t>5</a:t>
            </a:fld>
            <a:endParaRPr lang="pt-BR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186890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A0CFA5-1C23-4A74-938D-FCBEFFABA1C0}" type="slidenum">
              <a:rPr lang="pt-BR"/>
              <a:pPr>
                <a:defRPr/>
              </a:pPr>
              <a:t>6</a:t>
            </a:fld>
            <a:endParaRPr lang="pt-B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737233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201930-E8A8-4A43-8CCE-C69436BFCE05}" type="slidenum">
              <a:rPr lang="pt-BR"/>
              <a:pPr>
                <a:defRPr/>
              </a:pPr>
              <a:t>7</a:t>
            </a:fld>
            <a:endParaRPr lang="pt-BR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889472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AC8A08-2546-4FD5-AFA2-205D5418D7B8}" type="slidenum">
              <a:rPr lang="pt-BR"/>
              <a:pPr>
                <a:defRPr/>
              </a:pPr>
              <a:t>8</a:t>
            </a:fld>
            <a:endParaRPr lang="pt-BR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248340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C34B09-9A17-42DF-9705-EA52CDD26A00}" type="slidenum">
              <a:rPr lang="pt-BR"/>
              <a:pPr>
                <a:defRPr/>
              </a:pPr>
              <a:t>9</a:t>
            </a:fld>
            <a:endParaRPr lang="pt-BR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94659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50D9D5-8F20-4D4C-857E-F75B6197DC7C}" type="slidenum">
              <a:rPr lang="pt-BR"/>
              <a:pPr>
                <a:defRPr/>
              </a:pPr>
              <a:t>10</a:t>
            </a:fld>
            <a:endParaRPr lang="pt-BR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823526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B7E2BE-E3CE-4D9A-BABA-3A3FB627FC5D}" type="slidenum">
              <a:rPr lang="pt-BR"/>
              <a:pPr>
                <a:defRPr/>
              </a:pPr>
              <a:t>11</a:t>
            </a:fld>
            <a:endParaRPr lang="pt-BR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532029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C67210-64C5-4E83-A28D-E49FDF9DF876}" type="slidenum">
              <a:rPr lang="pt-BR"/>
              <a:pPr>
                <a:defRPr/>
              </a:pPr>
              <a:t>12</a:t>
            </a:fld>
            <a:endParaRPr lang="pt-BR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77766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D6D4-22F0-4C1B-B9FD-E2F903AAB5C4}" type="datetimeFigureOut">
              <a:rPr lang="pt-BR" smtClean="0"/>
              <a:t>05/04/2018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D37C-F938-4647-AC53-E7B702403B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505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D6D4-22F0-4C1B-B9FD-E2F903AAB5C4}" type="datetimeFigureOut">
              <a:rPr lang="pt-BR" smtClean="0"/>
              <a:t>05/04/2018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D37C-F938-4647-AC53-E7B702403B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8912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D6D4-22F0-4C1B-B9FD-E2F903AAB5C4}" type="datetimeFigureOut">
              <a:rPr lang="pt-BR" smtClean="0"/>
              <a:t>05/04/2018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D37C-F938-4647-AC53-E7B702403B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838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D6D4-22F0-4C1B-B9FD-E2F903AAB5C4}" type="datetimeFigureOut">
              <a:rPr lang="pt-BR" smtClean="0"/>
              <a:t>05/04/2018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D37C-F938-4647-AC53-E7B702403B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081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D6D4-22F0-4C1B-B9FD-E2F903AAB5C4}" type="datetimeFigureOut">
              <a:rPr lang="pt-BR" smtClean="0"/>
              <a:t>05/04/2018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D37C-F938-4647-AC53-E7B702403B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045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D6D4-22F0-4C1B-B9FD-E2F903AAB5C4}" type="datetimeFigureOut">
              <a:rPr lang="pt-BR" smtClean="0"/>
              <a:t>05/04/2018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D37C-F938-4647-AC53-E7B702403B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84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D6D4-22F0-4C1B-B9FD-E2F903AAB5C4}" type="datetimeFigureOut">
              <a:rPr lang="pt-BR" smtClean="0"/>
              <a:t>05/04/2018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D37C-F938-4647-AC53-E7B702403B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648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D6D4-22F0-4C1B-B9FD-E2F903AAB5C4}" type="datetimeFigureOut">
              <a:rPr lang="pt-BR" smtClean="0"/>
              <a:t>05/04/2018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D37C-F938-4647-AC53-E7B702403B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1288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D6D4-22F0-4C1B-B9FD-E2F903AAB5C4}" type="datetimeFigureOut">
              <a:rPr lang="pt-BR" smtClean="0"/>
              <a:t>05/04/2018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D37C-F938-4647-AC53-E7B702403B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003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D6D4-22F0-4C1B-B9FD-E2F903AAB5C4}" type="datetimeFigureOut">
              <a:rPr lang="pt-BR" smtClean="0"/>
              <a:t>05/04/2018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D37C-F938-4647-AC53-E7B702403B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706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D6D4-22F0-4C1B-B9FD-E2F903AAB5C4}" type="datetimeFigureOut">
              <a:rPr lang="pt-BR" smtClean="0"/>
              <a:t>05/04/2018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AD37C-F938-4647-AC53-E7B702403B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889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DD6D4-22F0-4C1B-B9FD-E2F903AAB5C4}" type="datetimeFigureOut">
              <a:rPr lang="pt-BR" smtClean="0"/>
              <a:t>05/04/2018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AD37C-F938-4647-AC53-E7B702403B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60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636837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/>
            </a:extLst>
          </p:cNvPr>
          <p:cNvSpPr/>
          <p:nvPr/>
        </p:nvSpPr>
        <p:spPr>
          <a:xfrm>
            <a:off x="-22225" y="6434138"/>
            <a:ext cx="9166225" cy="2349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1600" dirty="0" smtClean="0">
                <a:solidFill>
                  <a:schemeClr val="tx1"/>
                </a:solidFill>
              </a:rPr>
              <a:t>Aula: Termo de Abertura</a:t>
            </a:r>
            <a:endParaRPr lang="pt-BR" sz="1600" dirty="0"/>
          </a:p>
        </p:txBody>
      </p:sp>
      <p:sp>
        <p:nvSpPr>
          <p:cNvPr id="8" name="Retângulo 7">
            <a:extLst>
              <a:ext uri="{FF2B5EF4-FFF2-40B4-BE49-F238E27FC236}"/>
            </a:extLst>
          </p:cNvPr>
          <p:cNvSpPr/>
          <p:nvPr/>
        </p:nvSpPr>
        <p:spPr>
          <a:xfrm>
            <a:off x="19050" y="0"/>
            <a:ext cx="91344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9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88" y="98425"/>
            <a:ext cx="1449387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943" y="1435969"/>
            <a:ext cx="6192688" cy="4582962"/>
          </a:xfrm>
          <a:prstGeom prst="rect">
            <a:avLst/>
          </a:prstGeom>
        </p:spPr>
      </p:pic>
      <p:sp>
        <p:nvSpPr>
          <p:cNvPr id="11269" name="CaixaDeTexto 3"/>
          <p:cNvSpPr txBox="1">
            <a:spLocks noChangeArrowheads="1"/>
          </p:cNvSpPr>
          <p:nvPr/>
        </p:nvSpPr>
        <p:spPr bwMode="auto">
          <a:xfrm>
            <a:off x="5796136" y="5013176"/>
            <a:ext cx="24545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it-IT" sz="1800" b="1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Prof.: Fábio Pinheiro</a:t>
            </a:r>
            <a:endParaRPr lang="it-IT" sz="18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493713" y="5382508"/>
            <a:ext cx="2174631" cy="5667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" name="Rectangle 21"/>
          <p:cNvSpPr>
            <a:spLocks noChangeArrowheads="1"/>
          </p:cNvSpPr>
          <p:nvPr/>
        </p:nvSpPr>
        <p:spPr bwMode="auto">
          <a:xfrm>
            <a:off x="114884" y="78581"/>
            <a:ext cx="7776864" cy="863600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709613" eaLnBrk="0" hangingPunct="0">
              <a:lnSpc>
                <a:spcPct val="150000"/>
              </a:lnSpc>
              <a:defRPr/>
            </a:pPr>
            <a:r>
              <a:rPr lang="it-IT" sz="5400" b="1" dirty="0" smtClean="0">
                <a:solidFill>
                  <a:srgbClr val="292A7E"/>
                </a:solidFill>
                <a:latin typeface="Bookman Old Style" panose="02050604050505020204" pitchFamily="18" charset="0"/>
              </a:rPr>
              <a:t>Termo de Abertura</a:t>
            </a:r>
            <a:endParaRPr lang="it-IT" sz="5400" b="1" dirty="0">
              <a:solidFill>
                <a:srgbClr val="292A7E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65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636837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Text Box 6"/>
          <p:cNvSpPr txBox="1">
            <a:spLocks noChangeArrowheads="1"/>
          </p:cNvSpPr>
          <p:nvPr/>
        </p:nvSpPr>
        <p:spPr bwMode="auto">
          <a:xfrm>
            <a:off x="122945" y="1340768"/>
            <a:ext cx="8875883" cy="4385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2573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pt-BR" altLang="ja-JP" sz="2000" b="1" dirty="0">
                <a:latin typeface="Arial" pitchFamily="34" charset="0"/>
                <a:ea typeface="ヒラギノ角ゴ Pro W3" pitchFamily="1" charset="-128"/>
              </a:rPr>
              <a:t>J</a:t>
            </a:r>
            <a:r>
              <a:rPr lang="pt-BR" altLang="ja-JP" sz="2000" b="1" dirty="0" smtClean="0">
                <a:latin typeface="Arial" pitchFamily="34" charset="0"/>
                <a:ea typeface="ヒラギノ角ゴ Pro W3" pitchFamily="1" charset="-128"/>
              </a:rPr>
              <a:t>. Restrições</a:t>
            </a:r>
          </a:p>
          <a:p>
            <a:pPr marL="0" indent="0">
              <a:lnSpc>
                <a:spcPct val="150000"/>
              </a:lnSpc>
              <a:defRPr/>
            </a:pPr>
            <a:endParaRPr lang="pt-BR" altLang="ja-JP" sz="2200" b="1" dirty="0" smtClean="0">
              <a:latin typeface="Arial" pitchFamily="34" charset="0"/>
              <a:ea typeface="ヒラギノ角ゴ Pro W3" pitchFamily="1" charset="-128"/>
            </a:endParaRPr>
          </a:p>
          <a:p>
            <a:pPr>
              <a:lnSpc>
                <a:spcPct val="150000"/>
              </a:lnSpc>
              <a:buFontTx/>
              <a:buChar char="•"/>
              <a:defRPr/>
            </a:pP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Alguns exemplos de restrições são:</a:t>
            </a:r>
          </a:p>
          <a:p>
            <a:pPr marL="0" indent="0">
              <a:lnSpc>
                <a:spcPct val="150000"/>
              </a:lnSpc>
              <a:defRPr/>
            </a:pPr>
            <a:endParaRPr lang="pt-BR" altLang="ja-JP" sz="1800" dirty="0">
              <a:latin typeface="Arial" pitchFamily="34" charset="0"/>
              <a:ea typeface="ヒラギノ角ゴ Pro W3" pitchFamily="1" charset="-128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O projeto de reforma deve ser conduzido como um laboratório em funcionamento, sem afetar o processo de análise de controle de qualidade, que não será interrompido;</a:t>
            </a:r>
          </a:p>
          <a:p>
            <a:pPr marL="0" indent="0">
              <a:lnSpc>
                <a:spcPct val="150000"/>
              </a:lnSpc>
              <a:defRPr/>
            </a:pPr>
            <a:endParaRPr lang="pt-BR" altLang="ja-JP" sz="1800" dirty="0">
              <a:latin typeface="Arial" pitchFamily="34" charset="0"/>
              <a:ea typeface="ヒラギノ角ゴ Pro W3" pitchFamily="1" charset="-128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Prazo de 90 dias, a partir da aprovação do projeto básico, para elaboração do projeto executivo da nova pista de pouso e decolagem.</a:t>
            </a:r>
          </a:p>
        </p:txBody>
      </p:sp>
      <p:sp>
        <p:nvSpPr>
          <p:cNvPr id="5" name="Retângulo 4">
            <a:extLst>
              <a:ext uri="{FF2B5EF4-FFF2-40B4-BE49-F238E27FC236}"/>
            </a:extLst>
          </p:cNvPr>
          <p:cNvSpPr/>
          <p:nvPr/>
        </p:nvSpPr>
        <p:spPr>
          <a:xfrm>
            <a:off x="-22225" y="6434138"/>
            <a:ext cx="9166225" cy="2349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1600" dirty="0" smtClean="0">
                <a:solidFill>
                  <a:schemeClr val="tx1"/>
                </a:solidFill>
              </a:rPr>
              <a:t>Aula: Termo de Abertura</a:t>
            </a:r>
            <a:endParaRPr lang="pt-BR" sz="1600" dirty="0"/>
          </a:p>
        </p:txBody>
      </p:sp>
      <p:sp>
        <p:nvSpPr>
          <p:cNvPr id="6" name="Retângulo 5">
            <a:extLst>
              <a:ext uri="{FF2B5EF4-FFF2-40B4-BE49-F238E27FC236}"/>
            </a:extLst>
          </p:cNvPr>
          <p:cNvSpPr/>
          <p:nvPr/>
        </p:nvSpPr>
        <p:spPr>
          <a:xfrm>
            <a:off x="-22224" y="0"/>
            <a:ext cx="9175750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7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88" y="98425"/>
            <a:ext cx="1449387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865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636837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Text Box 6"/>
          <p:cNvSpPr txBox="1">
            <a:spLocks noChangeArrowheads="1"/>
          </p:cNvSpPr>
          <p:nvPr/>
        </p:nvSpPr>
        <p:spPr bwMode="auto">
          <a:xfrm>
            <a:off x="-274758" y="1340768"/>
            <a:ext cx="9145711" cy="4293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2573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2000" b="1" dirty="0">
                <a:latin typeface="Arial" pitchFamily="34" charset="0"/>
                <a:ea typeface="ヒラギノ角ゴ Pro W3" pitchFamily="1" charset="-128"/>
              </a:rPr>
              <a:t>K</a:t>
            </a:r>
            <a:r>
              <a:rPr lang="pt-BR" altLang="ja-JP" sz="2000" b="1" dirty="0" smtClean="0">
                <a:latin typeface="Arial" pitchFamily="34" charset="0"/>
                <a:ea typeface="ヒラギノ角ゴ Pro W3" pitchFamily="1" charset="-128"/>
              </a:rPr>
              <a:t>. Premissas (Hipóteses, suposições) — (</a:t>
            </a:r>
            <a:r>
              <a:rPr lang="pt-BR" altLang="ja-JP" sz="2000" b="1" dirty="0" err="1" smtClean="0">
                <a:latin typeface="Arial" pitchFamily="34" charset="0"/>
                <a:ea typeface="ヒラギノ角ゴ Pro W3" pitchFamily="1" charset="-128"/>
              </a:rPr>
              <a:t>Assumption</a:t>
            </a:r>
            <a:r>
              <a:rPr lang="pt-BR" altLang="ja-JP" sz="2000" b="1" dirty="0" smtClean="0">
                <a:latin typeface="Arial" pitchFamily="34" charset="0"/>
                <a:ea typeface="ヒラギノ角ゴ Pro W3" pitchFamily="1" charset="-128"/>
              </a:rPr>
              <a:t>)</a:t>
            </a:r>
          </a:p>
          <a:p>
            <a:pPr lvl="1">
              <a:lnSpc>
                <a:spcPct val="150000"/>
              </a:lnSpc>
              <a:buFontTx/>
              <a:buChar char="•"/>
              <a:defRPr/>
            </a:pP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Na maioria das vezes, as premissas redundam em certo grau de risco (ameaças ou oportunidades)para o projeto, sendo levadas em consideração quando do gerenciamento de risco do projeto;</a:t>
            </a:r>
          </a:p>
          <a:p>
            <a:pPr lvl="1">
              <a:lnSpc>
                <a:spcPct val="150000"/>
              </a:lnSpc>
              <a:buFontTx/>
              <a:buChar char="•"/>
              <a:defRPr/>
            </a:pPr>
            <a:endParaRPr lang="pt-BR" altLang="ja-JP" sz="1800" dirty="0" smtClean="0">
              <a:latin typeface="Arial" pitchFamily="34" charset="0"/>
              <a:ea typeface="ヒラギノ角ゴ Pro W3" pitchFamily="1" charset="-128"/>
            </a:endParaRPr>
          </a:p>
          <a:p>
            <a:pPr lvl="1">
              <a:lnSpc>
                <a:spcPct val="150000"/>
              </a:lnSpc>
              <a:buFontTx/>
              <a:buChar char="•"/>
              <a:defRPr/>
            </a:pP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Para iniciar o planejamento, deve-se fazer suposições e usá-las para criar a agenda. É importante levantar as hipóteses para que:</a:t>
            </a:r>
          </a:p>
          <a:p>
            <a:pPr lvl="1">
              <a:lnSpc>
                <a:spcPct val="150000"/>
              </a:lnSpc>
              <a:buFontTx/>
              <a:buChar char="•"/>
              <a:defRPr/>
            </a:pPr>
            <a:endParaRPr lang="pt-BR" altLang="ja-JP" sz="1800" dirty="0" smtClean="0">
              <a:latin typeface="Arial" pitchFamily="34" charset="0"/>
              <a:ea typeface="ヒラギノ角ゴ Pro W3" pitchFamily="1" charset="-128"/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possa atualizar o planejamento quando tiver informações adicionais sobre esses fatores;</a:t>
            </a:r>
          </a:p>
        </p:txBody>
      </p:sp>
      <p:sp>
        <p:nvSpPr>
          <p:cNvPr id="5" name="Retângulo 4">
            <a:extLst>
              <a:ext uri="{FF2B5EF4-FFF2-40B4-BE49-F238E27FC236}"/>
            </a:extLst>
          </p:cNvPr>
          <p:cNvSpPr/>
          <p:nvPr/>
        </p:nvSpPr>
        <p:spPr>
          <a:xfrm>
            <a:off x="-22225" y="6434138"/>
            <a:ext cx="9166225" cy="2349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1600" dirty="0" smtClean="0">
                <a:solidFill>
                  <a:schemeClr val="tx1"/>
                </a:solidFill>
              </a:rPr>
              <a:t>Aula: Termo de Abertura</a:t>
            </a:r>
            <a:endParaRPr lang="pt-BR" sz="1600" dirty="0"/>
          </a:p>
        </p:txBody>
      </p:sp>
      <p:sp>
        <p:nvSpPr>
          <p:cNvPr id="6" name="Retângulo 5">
            <a:extLst>
              <a:ext uri="{FF2B5EF4-FFF2-40B4-BE49-F238E27FC236}"/>
            </a:extLst>
          </p:cNvPr>
          <p:cNvSpPr/>
          <p:nvPr/>
        </p:nvSpPr>
        <p:spPr>
          <a:xfrm>
            <a:off x="9525" y="-8613"/>
            <a:ext cx="91344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7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88" y="98425"/>
            <a:ext cx="1449387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49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636837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0" name="Text Box 6"/>
          <p:cNvSpPr txBox="1">
            <a:spLocks noChangeArrowheads="1"/>
          </p:cNvSpPr>
          <p:nvPr/>
        </p:nvSpPr>
        <p:spPr bwMode="auto">
          <a:xfrm>
            <a:off x="-246650" y="1124816"/>
            <a:ext cx="9383898" cy="4755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2573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2000" b="1" dirty="0" smtClean="0">
                <a:latin typeface="Arial" pitchFamily="34" charset="0"/>
                <a:ea typeface="ヒラギノ角ゴ Pro W3" pitchFamily="1" charset="-128"/>
              </a:rPr>
              <a:t>K Premissas (Hipóteses, suposições) — (</a:t>
            </a:r>
            <a:r>
              <a:rPr lang="pt-BR" altLang="ja-JP" sz="2000" b="1" dirty="0" err="1" smtClean="0">
                <a:latin typeface="Arial" pitchFamily="34" charset="0"/>
                <a:ea typeface="ヒラギノ角ゴ Pro W3" pitchFamily="1" charset="-128"/>
              </a:rPr>
              <a:t>Assumption</a:t>
            </a:r>
            <a:r>
              <a:rPr lang="pt-BR" altLang="ja-JP" sz="2000" b="1" dirty="0" smtClean="0">
                <a:latin typeface="Arial" pitchFamily="34" charset="0"/>
                <a:ea typeface="ヒラギノ角ゴ Pro W3" pitchFamily="1" charset="-128"/>
              </a:rPr>
              <a:t>)</a:t>
            </a:r>
          </a:p>
          <a:p>
            <a:pPr marL="457200" lvl="1" indent="0">
              <a:lnSpc>
                <a:spcPct val="150000"/>
              </a:lnSpc>
              <a:defRPr/>
            </a:pPr>
            <a:endParaRPr lang="pt-BR" altLang="ja-JP" sz="2000" b="1" dirty="0" smtClean="0">
              <a:latin typeface="Arial" pitchFamily="34" charset="0"/>
              <a:ea typeface="ヒラギノ角ゴ Pro W3" pitchFamily="1" charset="-128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caso o projeto dependa do trabalho de terceiros, eles compreendam essa dependência e concordem com as datas de entregas previstas;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pt-BR" altLang="ja-JP" sz="1800" dirty="0" smtClean="0">
              <a:latin typeface="Arial" pitchFamily="34" charset="0"/>
              <a:ea typeface="ヒラギノ角ゴ Pro W3" pitchFamily="1" charset="-128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possa levar em conta as disponibilidades de recursos: incluindo pessoas, materiais e equipamentos.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pt-BR" altLang="ja-JP" sz="1800" dirty="0" smtClean="0">
              <a:latin typeface="Arial" pitchFamily="34" charset="0"/>
              <a:ea typeface="ヒラギノ角ゴ Pro W3" pitchFamily="1" charset="-128"/>
            </a:endParaRPr>
          </a:p>
          <a:p>
            <a:pPr lvl="1">
              <a:lnSpc>
                <a:spcPct val="150000"/>
              </a:lnSpc>
              <a:buFontTx/>
              <a:buChar char="•"/>
              <a:defRPr/>
            </a:pP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Exemplo de premissa: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o cliente disponibilizará até o dia 1/10/200X toda a infraestrutura de hardware e software necessária para o desenvolvimento e a instalação do sistema.</a:t>
            </a:r>
          </a:p>
        </p:txBody>
      </p:sp>
      <p:sp>
        <p:nvSpPr>
          <p:cNvPr id="5" name="Retângulo 4">
            <a:extLst>
              <a:ext uri="{FF2B5EF4-FFF2-40B4-BE49-F238E27FC236}"/>
            </a:extLst>
          </p:cNvPr>
          <p:cNvSpPr/>
          <p:nvPr/>
        </p:nvSpPr>
        <p:spPr>
          <a:xfrm>
            <a:off x="-22225" y="6434138"/>
            <a:ext cx="9166225" cy="2349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1600" dirty="0" smtClean="0">
                <a:solidFill>
                  <a:schemeClr val="tx1"/>
                </a:solidFill>
              </a:rPr>
              <a:t>Aula: Termo de Abertura</a:t>
            </a:r>
            <a:endParaRPr lang="pt-BR" sz="1600" dirty="0"/>
          </a:p>
        </p:txBody>
      </p:sp>
      <p:sp>
        <p:nvSpPr>
          <p:cNvPr id="6" name="Retângulo 5">
            <a:extLst>
              <a:ext uri="{FF2B5EF4-FFF2-40B4-BE49-F238E27FC236}"/>
            </a:extLst>
          </p:cNvPr>
          <p:cNvSpPr/>
          <p:nvPr/>
        </p:nvSpPr>
        <p:spPr>
          <a:xfrm>
            <a:off x="19050" y="0"/>
            <a:ext cx="91344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7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88" y="98425"/>
            <a:ext cx="1449387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057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636837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ext Box 6"/>
          <p:cNvSpPr txBox="1">
            <a:spLocks noChangeArrowheads="1"/>
          </p:cNvSpPr>
          <p:nvPr/>
        </p:nvSpPr>
        <p:spPr bwMode="auto">
          <a:xfrm>
            <a:off x="-396552" y="922280"/>
            <a:ext cx="8777660" cy="5475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2573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2000" b="1" dirty="0" smtClean="0">
                <a:latin typeface="Arial" charset="0"/>
                <a:ea typeface="ヒラギノ角ゴ Pro W3" pitchFamily="1" charset="-128"/>
              </a:rPr>
              <a:t>K. Premissas (Hipóteses, suposições) — (</a:t>
            </a:r>
            <a:r>
              <a:rPr lang="pt-BR" altLang="ja-JP" sz="2000" b="1" dirty="0" err="1" smtClean="0">
                <a:latin typeface="Arial" charset="0"/>
                <a:ea typeface="ヒラギノ角ゴ Pro W3" pitchFamily="1" charset="-128"/>
              </a:rPr>
              <a:t>Assumption</a:t>
            </a:r>
            <a:r>
              <a:rPr lang="pt-BR" altLang="ja-JP" sz="2000" b="1" dirty="0" smtClean="0">
                <a:latin typeface="Arial" charset="0"/>
                <a:ea typeface="ヒラギノ角ゴ Pro W3" pitchFamily="1" charset="-128"/>
              </a:rPr>
              <a:t>)</a:t>
            </a:r>
          </a:p>
          <a:p>
            <a:pPr marL="457200" lvl="1" indent="0">
              <a:lnSpc>
                <a:spcPct val="150000"/>
              </a:lnSpc>
              <a:defRPr/>
            </a:pPr>
            <a:endParaRPr lang="pt-BR" altLang="ja-JP" sz="2000" b="1" dirty="0" smtClean="0">
              <a:latin typeface="Arial" charset="0"/>
              <a:ea typeface="ヒラギノ角ゴ Pro W3" pitchFamily="1" charset="-128"/>
            </a:endParaRPr>
          </a:p>
          <a:p>
            <a:pPr lvl="1">
              <a:lnSpc>
                <a:spcPct val="150000"/>
              </a:lnSpc>
              <a:buFontTx/>
              <a:buChar char="•"/>
              <a:defRPr/>
            </a:pP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Dependendo do projeto e das informações disponíveis, pode conter:</a:t>
            </a:r>
          </a:p>
          <a:p>
            <a:pPr lvl="2">
              <a:lnSpc>
                <a:spcPct val="150000"/>
              </a:lnSpc>
              <a:spcBef>
                <a:spcPct val="30000"/>
              </a:spcBef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Ligações com outros projetos;</a:t>
            </a:r>
          </a:p>
          <a:p>
            <a:pPr lvl="2">
              <a:lnSpc>
                <a:spcPct val="150000"/>
              </a:lnSpc>
              <a:spcBef>
                <a:spcPct val="30000"/>
              </a:spcBef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principais </a:t>
            </a:r>
            <a:r>
              <a:rPr lang="pt-BR" altLang="ja-JP" sz="1800" dirty="0" err="1" smtClean="0">
                <a:latin typeface="Arial" charset="0"/>
                <a:ea typeface="ヒラギノ角ゴ Pro W3" pitchFamily="1" charset="-128"/>
              </a:rPr>
              <a:t>stakeholders</a:t>
            </a: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 e suas influências;</a:t>
            </a:r>
          </a:p>
          <a:p>
            <a:pPr lvl="2">
              <a:lnSpc>
                <a:spcPct val="150000"/>
              </a:lnSpc>
              <a:spcBef>
                <a:spcPct val="30000"/>
              </a:spcBef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expectativas ou necessidades dos </a:t>
            </a:r>
            <a:r>
              <a:rPr lang="pt-BR" altLang="ja-JP" sz="1800" dirty="0" err="1" smtClean="0">
                <a:latin typeface="Arial" charset="0"/>
                <a:ea typeface="ヒラギノ角ゴ Pro W3" pitchFamily="1" charset="-128"/>
              </a:rPr>
              <a:t>stakeholders</a:t>
            </a: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;</a:t>
            </a:r>
          </a:p>
          <a:p>
            <a:pPr lvl="2">
              <a:lnSpc>
                <a:spcPct val="150000"/>
              </a:lnSpc>
              <a:spcBef>
                <a:spcPct val="30000"/>
              </a:spcBef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riscos iniciais identificados;</a:t>
            </a:r>
          </a:p>
          <a:p>
            <a:pPr lvl="2">
              <a:lnSpc>
                <a:spcPct val="150000"/>
              </a:lnSpc>
              <a:spcBef>
                <a:spcPct val="30000"/>
              </a:spcBef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cronograma sumário de marcos (pontos de controle);</a:t>
            </a:r>
          </a:p>
          <a:p>
            <a:pPr lvl="2">
              <a:lnSpc>
                <a:spcPct val="150000"/>
              </a:lnSpc>
              <a:spcBef>
                <a:spcPct val="30000"/>
              </a:spcBef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estimativas iniciais de custo para as fases do projeto;</a:t>
            </a:r>
          </a:p>
          <a:p>
            <a:pPr lvl="2">
              <a:lnSpc>
                <a:spcPct val="150000"/>
              </a:lnSpc>
              <a:spcBef>
                <a:spcPct val="30000"/>
              </a:spcBef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necessidade inicial de recursos físicos;</a:t>
            </a:r>
          </a:p>
          <a:p>
            <a:pPr lvl="2">
              <a:lnSpc>
                <a:spcPct val="150000"/>
              </a:lnSpc>
              <a:spcBef>
                <a:spcPct val="30000"/>
              </a:spcBef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estrutura da equipe;</a:t>
            </a:r>
          </a:p>
        </p:txBody>
      </p:sp>
      <p:sp>
        <p:nvSpPr>
          <p:cNvPr id="5" name="Retângulo 4">
            <a:extLst>
              <a:ext uri="{FF2B5EF4-FFF2-40B4-BE49-F238E27FC236}"/>
            </a:extLst>
          </p:cNvPr>
          <p:cNvSpPr/>
          <p:nvPr/>
        </p:nvSpPr>
        <p:spPr>
          <a:xfrm>
            <a:off x="-22225" y="6434138"/>
            <a:ext cx="9166225" cy="2349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1600" dirty="0" smtClean="0">
                <a:solidFill>
                  <a:schemeClr val="tx1"/>
                </a:solidFill>
              </a:rPr>
              <a:t>Aula: Termo de Abertura</a:t>
            </a:r>
            <a:endParaRPr lang="pt-BR" sz="1600" dirty="0"/>
          </a:p>
        </p:txBody>
      </p:sp>
      <p:sp>
        <p:nvSpPr>
          <p:cNvPr id="6" name="Retângulo 5">
            <a:extLst>
              <a:ext uri="{FF2B5EF4-FFF2-40B4-BE49-F238E27FC236}"/>
            </a:extLst>
          </p:cNvPr>
          <p:cNvSpPr/>
          <p:nvPr/>
        </p:nvSpPr>
        <p:spPr>
          <a:xfrm>
            <a:off x="19050" y="0"/>
            <a:ext cx="91344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7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88" y="98425"/>
            <a:ext cx="1449387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304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636837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" name="Text Box 6"/>
          <p:cNvSpPr txBox="1">
            <a:spLocks noChangeArrowheads="1"/>
          </p:cNvSpPr>
          <p:nvPr/>
        </p:nvSpPr>
        <p:spPr bwMode="auto">
          <a:xfrm>
            <a:off x="-52323" y="1020763"/>
            <a:ext cx="9277220" cy="5290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2573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2000" b="1" dirty="0" smtClean="0">
                <a:latin typeface="Arial" charset="0"/>
                <a:ea typeface="ヒラギノ角ゴ Pro W3" pitchFamily="1" charset="-128"/>
              </a:rPr>
              <a:t>K. Premissas (Hipóteses, suposições) — (</a:t>
            </a:r>
            <a:r>
              <a:rPr lang="pt-BR" altLang="ja-JP" sz="2000" b="1" dirty="0" err="1" smtClean="0">
                <a:latin typeface="Arial" charset="0"/>
                <a:ea typeface="ヒラギノ角ゴ Pro W3" pitchFamily="1" charset="-128"/>
              </a:rPr>
              <a:t>Assumption</a:t>
            </a:r>
            <a:r>
              <a:rPr lang="pt-BR" altLang="ja-JP" sz="2000" b="1" dirty="0" smtClean="0">
                <a:latin typeface="Arial" charset="0"/>
                <a:ea typeface="ヒラギノ角ゴ Pro W3" pitchFamily="1" charset="-128"/>
              </a:rPr>
              <a:t>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relatórios de acompanhamento que devem ser enviados ao patrocinador;</a:t>
            </a:r>
          </a:p>
          <a:p>
            <a:pPr lvl="1">
              <a:lnSpc>
                <a:spcPct val="150000"/>
              </a:lnSpc>
              <a:spcBef>
                <a:spcPct val="30000"/>
              </a:spcBef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responsabilidades do cliente;</a:t>
            </a:r>
          </a:p>
          <a:p>
            <a:pPr lvl="1">
              <a:lnSpc>
                <a:spcPct val="150000"/>
              </a:lnSpc>
              <a:spcBef>
                <a:spcPct val="30000"/>
              </a:spcBef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obrigações dos gerentes funcionais.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pt-BR" altLang="ja-JP" sz="1800" dirty="0" smtClean="0">
              <a:latin typeface="Arial" charset="0"/>
              <a:ea typeface="ヒラギノ角ゴ Pro W3" pitchFamily="1" charset="-128"/>
            </a:endParaRPr>
          </a:p>
          <a:p>
            <a:pPr>
              <a:lnSpc>
                <a:spcPct val="150000"/>
              </a:lnSpc>
              <a:buFontTx/>
              <a:buChar char="•"/>
              <a:defRPr/>
            </a:pP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O Project Charter deve ser emitido (assinado) por um gerente externo ao projeto e com um nível na hierarquia da organização adequado as necessidades dessa demanda;</a:t>
            </a:r>
          </a:p>
          <a:p>
            <a:pPr>
              <a:lnSpc>
                <a:spcPct val="150000"/>
              </a:lnSpc>
              <a:buFontTx/>
              <a:buChar char="•"/>
              <a:defRPr/>
            </a:pPr>
            <a:endParaRPr lang="pt-BR" altLang="ja-JP" sz="1800" dirty="0" smtClean="0">
              <a:latin typeface="Arial" charset="0"/>
              <a:ea typeface="ヒラギノ角ゴ Pro W3" pitchFamily="1" charset="-128"/>
            </a:endParaRPr>
          </a:p>
          <a:p>
            <a:pPr>
              <a:lnSpc>
                <a:spcPct val="150000"/>
              </a:lnSpc>
              <a:buFontTx/>
              <a:buChar char="•"/>
              <a:defRPr/>
            </a:pP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Mesmo que a empresa não tenha um documento com esse nome e formato para formalizar o início do projeto, o importante é que exista a divulgação</a:t>
            </a:r>
            <a:r>
              <a:rPr lang="pt-BR" altLang="ja-JP" sz="1600" dirty="0" smtClean="0">
                <a:latin typeface="Arial" charset="0"/>
                <a:ea typeface="ヒラギノ角ゴ Pro W3" pitchFamily="1" charset="-128"/>
              </a:rPr>
              <a:t> </a:t>
            </a: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formal da autorização de início do empreendimento.</a:t>
            </a:r>
          </a:p>
        </p:txBody>
      </p:sp>
      <p:sp>
        <p:nvSpPr>
          <p:cNvPr id="6" name="Retângulo 5">
            <a:extLst>
              <a:ext uri="{FF2B5EF4-FFF2-40B4-BE49-F238E27FC236}"/>
            </a:extLst>
          </p:cNvPr>
          <p:cNvSpPr/>
          <p:nvPr/>
        </p:nvSpPr>
        <p:spPr>
          <a:xfrm>
            <a:off x="-22225" y="6434138"/>
            <a:ext cx="9166225" cy="2349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1600" dirty="0" smtClean="0">
                <a:solidFill>
                  <a:schemeClr val="tx1"/>
                </a:solidFill>
              </a:rPr>
              <a:t>Aula: Termo de Abertura</a:t>
            </a:r>
            <a:endParaRPr lang="pt-BR" sz="1600" dirty="0"/>
          </a:p>
        </p:txBody>
      </p:sp>
      <p:sp>
        <p:nvSpPr>
          <p:cNvPr id="7" name="Retângulo 6">
            <a:extLst>
              <a:ext uri="{FF2B5EF4-FFF2-40B4-BE49-F238E27FC236}"/>
            </a:extLst>
          </p:cNvPr>
          <p:cNvSpPr/>
          <p:nvPr/>
        </p:nvSpPr>
        <p:spPr>
          <a:xfrm>
            <a:off x="-27296" y="0"/>
            <a:ext cx="9180821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8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88" y="98425"/>
            <a:ext cx="1449387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63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636837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0" y="196850"/>
            <a:ext cx="61420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ts val="2600"/>
              </a:lnSpc>
            </a:pPr>
            <a:r>
              <a:rPr lang="it-IT" sz="2000">
                <a:solidFill>
                  <a:schemeClr val="bg1"/>
                </a:solidFill>
                <a:latin typeface="Verdana" pitchFamily="34" charset="0"/>
              </a:rPr>
              <a:t>7 STEPS APLICATION</a:t>
            </a:r>
          </a:p>
        </p:txBody>
      </p:sp>
      <p:sp>
        <p:nvSpPr>
          <p:cNvPr id="2" name="Fluxograma: Vários documentos 1"/>
          <p:cNvSpPr/>
          <p:nvPr/>
        </p:nvSpPr>
        <p:spPr>
          <a:xfrm>
            <a:off x="381794" y="4462607"/>
            <a:ext cx="3311525" cy="1655763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Plano de Gestão do Projeto</a:t>
            </a:r>
          </a:p>
        </p:txBody>
      </p:sp>
      <p:sp>
        <p:nvSpPr>
          <p:cNvPr id="3" name="Fluxograma: Documento 2"/>
          <p:cNvSpPr/>
          <p:nvPr/>
        </p:nvSpPr>
        <p:spPr>
          <a:xfrm>
            <a:off x="381794" y="1149495"/>
            <a:ext cx="3240087" cy="1223962"/>
          </a:xfrm>
          <a:prstGeom prst="flowChartDocument">
            <a:avLst/>
          </a:prstGeom>
          <a:solidFill>
            <a:srgbClr val="BC8E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Termo de Abertura do Projeto (TAP)</a:t>
            </a:r>
          </a:p>
        </p:txBody>
      </p:sp>
      <p:sp>
        <p:nvSpPr>
          <p:cNvPr id="26" name="Fluxograma: Documento 25"/>
          <p:cNvSpPr/>
          <p:nvPr/>
        </p:nvSpPr>
        <p:spPr>
          <a:xfrm>
            <a:off x="381794" y="2805257"/>
            <a:ext cx="3240087" cy="1225550"/>
          </a:xfrm>
          <a:prstGeom prst="flowChartDocument">
            <a:avLst/>
          </a:prstGeom>
          <a:solidFill>
            <a:srgbClr val="EAEA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Fluxograma: Documento 26"/>
          <p:cNvSpPr/>
          <p:nvPr/>
        </p:nvSpPr>
        <p:spPr>
          <a:xfrm>
            <a:off x="237331" y="2949720"/>
            <a:ext cx="3240088" cy="1223962"/>
          </a:xfrm>
          <a:prstGeom prst="flowChartDocument">
            <a:avLst/>
          </a:prstGeom>
          <a:solidFill>
            <a:srgbClr val="EAEA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Declaração do Escopo do Projeto</a:t>
            </a:r>
          </a:p>
        </p:txBody>
      </p:sp>
      <p:sp>
        <p:nvSpPr>
          <p:cNvPr id="12296" name="CaixaDeTexto 3"/>
          <p:cNvSpPr txBox="1">
            <a:spLocks noChangeArrowheads="1"/>
          </p:cNvSpPr>
          <p:nvPr/>
        </p:nvSpPr>
        <p:spPr bwMode="auto">
          <a:xfrm>
            <a:off x="3851921" y="1222520"/>
            <a:ext cx="489654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pt-BR" sz="2000" dirty="0">
                <a:latin typeface="Arial" charset="0"/>
              </a:rPr>
              <a:t>Também chamado de Project Charter, documento que autoriza formalmente o projeto</a:t>
            </a:r>
          </a:p>
        </p:txBody>
      </p:sp>
      <p:sp>
        <p:nvSpPr>
          <p:cNvPr id="12297" name="CaixaDeTexto 28"/>
          <p:cNvSpPr txBox="1">
            <a:spLocks noChangeArrowheads="1"/>
          </p:cNvSpPr>
          <p:nvPr/>
        </p:nvSpPr>
        <p:spPr bwMode="auto">
          <a:xfrm>
            <a:off x="3908971" y="2718678"/>
            <a:ext cx="483949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pt-BR" sz="2000" dirty="0">
                <a:latin typeface="Arial" charset="0"/>
              </a:rPr>
              <a:t>Determina </a:t>
            </a:r>
            <a:r>
              <a:rPr lang="pt-BR" sz="2000" b="1" dirty="0">
                <a:latin typeface="Arial" charset="0"/>
              </a:rPr>
              <a:t>QUAL</a:t>
            </a:r>
            <a:r>
              <a:rPr lang="pt-BR" sz="2000" dirty="0">
                <a:latin typeface="Arial" charset="0"/>
              </a:rPr>
              <a:t> trabalho será realizado e </a:t>
            </a:r>
            <a:r>
              <a:rPr lang="pt-BR" sz="2000" b="1" dirty="0">
                <a:latin typeface="Arial" charset="0"/>
              </a:rPr>
              <a:t>QUAIS</a:t>
            </a:r>
            <a:r>
              <a:rPr lang="pt-BR" sz="2000" dirty="0">
                <a:latin typeface="Arial" charset="0"/>
              </a:rPr>
              <a:t> entregas deverão ser produzidas</a:t>
            </a:r>
          </a:p>
        </p:txBody>
      </p:sp>
      <p:sp>
        <p:nvSpPr>
          <p:cNvPr id="12298" name="CaixaDeTexto 29"/>
          <p:cNvSpPr txBox="1">
            <a:spLocks noChangeArrowheads="1"/>
          </p:cNvSpPr>
          <p:nvPr/>
        </p:nvSpPr>
        <p:spPr bwMode="auto">
          <a:xfrm>
            <a:off x="3938339" y="4386007"/>
            <a:ext cx="495483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pt-BR" sz="2000" dirty="0">
                <a:latin typeface="Arial" charset="0"/>
              </a:rPr>
              <a:t>Determina </a:t>
            </a:r>
            <a:r>
              <a:rPr lang="pt-BR" sz="2000" b="1" dirty="0">
                <a:latin typeface="Arial" charset="0"/>
              </a:rPr>
              <a:t>COMO</a:t>
            </a:r>
            <a:r>
              <a:rPr lang="pt-BR" sz="2000" dirty="0">
                <a:latin typeface="Arial" charset="0"/>
              </a:rPr>
              <a:t> o trabalho será realizado e é composto por planos e </a:t>
            </a:r>
            <a:r>
              <a:rPr lang="pt-BR" sz="2000" dirty="0" smtClean="0">
                <a:latin typeface="Arial" charset="0"/>
              </a:rPr>
              <a:t>gerados </a:t>
            </a:r>
            <a:r>
              <a:rPr lang="pt-BR" sz="2000" dirty="0">
                <a:latin typeface="Arial" charset="0"/>
              </a:rPr>
              <a:t>pelos </a:t>
            </a:r>
            <a:r>
              <a:rPr lang="pt-BR" sz="2000" dirty="0" smtClean="0">
                <a:latin typeface="Arial" charset="0"/>
              </a:rPr>
              <a:t>diversos documentos  e processos</a:t>
            </a:r>
            <a:r>
              <a:rPr lang="pt-BR" sz="2000" dirty="0">
                <a:latin typeface="Arial" charset="0"/>
              </a:rPr>
              <a:t>.</a:t>
            </a:r>
          </a:p>
        </p:txBody>
      </p:sp>
      <p:sp>
        <p:nvSpPr>
          <p:cNvPr id="12" name="Retângulo 11">
            <a:extLst>
              <a:ext uri="{FF2B5EF4-FFF2-40B4-BE49-F238E27FC236}"/>
            </a:extLst>
          </p:cNvPr>
          <p:cNvSpPr/>
          <p:nvPr/>
        </p:nvSpPr>
        <p:spPr>
          <a:xfrm>
            <a:off x="-22225" y="6434138"/>
            <a:ext cx="9166225" cy="2349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1600" dirty="0" smtClean="0">
                <a:solidFill>
                  <a:schemeClr val="tx1"/>
                </a:solidFill>
              </a:rPr>
              <a:t>Aula: Termo de Abertura</a:t>
            </a:r>
            <a:endParaRPr lang="pt-BR" sz="1600" dirty="0"/>
          </a:p>
        </p:txBody>
      </p:sp>
      <p:sp>
        <p:nvSpPr>
          <p:cNvPr id="13" name="Retângulo 12">
            <a:extLst>
              <a:ext uri="{FF2B5EF4-FFF2-40B4-BE49-F238E27FC236}"/>
            </a:extLst>
          </p:cNvPr>
          <p:cNvSpPr/>
          <p:nvPr/>
        </p:nvSpPr>
        <p:spPr>
          <a:xfrm>
            <a:off x="9525" y="0"/>
            <a:ext cx="91344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14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88" y="98425"/>
            <a:ext cx="1449387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/>
          <p:cNvSpPr txBox="1">
            <a:spLocks noChangeArrowheads="1"/>
          </p:cNvSpPr>
          <p:nvPr/>
        </p:nvSpPr>
        <p:spPr>
          <a:xfrm>
            <a:off x="9525" y="262652"/>
            <a:ext cx="9144000" cy="5715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eaLnBrk="1" hangingPunct="1">
              <a:defRPr/>
            </a:pPr>
            <a:r>
              <a:rPr lang="en-US" sz="2800" dirty="0" smtClean="0">
                <a:solidFill>
                  <a:schemeClr val="bg1"/>
                </a:solidFill>
                <a:effectLst/>
                <a:latin typeface="Bookman Old Style" panose="02050604050505020204" pitchFamily="18" charset="0"/>
                <a:cs typeface="Arial" pitchFamily="34" charset="0"/>
              </a:rPr>
              <a:t>ELABORAÇÃO DE PROJETOS</a:t>
            </a:r>
            <a:endParaRPr lang="pt-BR" sz="2800" dirty="0" smtClean="0">
              <a:solidFill>
                <a:schemeClr val="bg1"/>
              </a:solidFill>
              <a:effectLst/>
              <a:latin typeface="Bookman Old Style" panose="0205060405050502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116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636837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0" y="196850"/>
            <a:ext cx="61420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ts val="2600"/>
              </a:lnSpc>
            </a:pPr>
            <a:r>
              <a:rPr lang="it-IT" sz="2000">
                <a:solidFill>
                  <a:schemeClr val="bg1"/>
                </a:solidFill>
                <a:latin typeface="Verdana" pitchFamily="34" charset="0"/>
              </a:rPr>
              <a:t>7 STEPS APLICATION</a:t>
            </a:r>
          </a:p>
        </p:txBody>
      </p:sp>
      <p:sp>
        <p:nvSpPr>
          <p:cNvPr id="3" name="Fluxograma: Documento 2"/>
          <p:cNvSpPr/>
          <p:nvPr/>
        </p:nvSpPr>
        <p:spPr>
          <a:xfrm>
            <a:off x="395536" y="1184384"/>
            <a:ext cx="3240087" cy="1223962"/>
          </a:xfrm>
          <a:prstGeom prst="flowChartDocument">
            <a:avLst/>
          </a:prstGeom>
          <a:solidFill>
            <a:srgbClr val="BC8E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Termo de Abertura do Projeto (TAP)</a:t>
            </a:r>
          </a:p>
        </p:txBody>
      </p:sp>
      <p:sp>
        <p:nvSpPr>
          <p:cNvPr id="13317" name="CaixaDeTexto 28"/>
          <p:cNvSpPr txBox="1">
            <a:spLocks noChangeArrowheads="1"/>
          </p:cNvSpPr>
          <p:nvPr/>
        </p:nvSpPr>
        <p:spPr bwMode="auto">
          <a:xfrm>
            <a:off x="59910" y="2408346"/>
            <a:ext cx="883326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pt-BR" dirty="0">
                <a:latin typeface="Arial" charset="0"/>
              </a:rPr>
              <a:t>Documento que confirma e reconhece oficialmente a existência do projeto, descrevendo METAS e ENTREGAS, nomeando e autorizando o Gerente do Projeto a aplicar recursos da organização.</a:t>
            </a:r>
          </a:p>
          <a:p>
            <a:pPr eaLnBrk="1" hangingPunct="1">
              <a:lnSpc>
                <a:spcPct val="150000"/>
              </a:lnSpc>
            </a:pPr>
            <a:endParaRPr lang="pt-BR" dirty="0">
              <a:latin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pt-BR" dirty="0">
                <a:latin typeface="Arial" charset="0"/>
              </a:rPr>
              <a:t>Esse documento deve ser assinado, divulgado e distribuído a todos os interessados.  </a:t>
            </a:r>
          </a:p>
        </p:txBody>
      </p:sp>
      <p:sp>
        <p:nvSpPr>
          <p:cNvPr id="7" name="Retângulo 6">
            <a:extLst>
              <a:ext uri="{FF2B5EF4-FFF2-40B4-BE49-F238E27FC236}"/>
            </a:extLst>
          </p:cNvPr>
          <p:cNvSpPr/>
          <p:nvPr/>
        </p:nvSpPr>
        <p:spPr>
          <a:xfrm>
            <a:off x="-22225" y="6434138"/>
            <a:ext cx="9166225" cy="2349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1600" dirty="0" smtClean="0">
                <a:solidFill>
                  <a:schemeClr val="tx1"/>
                </a:solidFill>
              </a:rPr>
              <a:t>Aula: Termo de Abertura</a:t>
            </a:r>
            <a:endParaRPr lang="pt-BR" sz="1600" dirty="0"/>
          </a:p>
        </p:txBody>
      </p:sp>
      <p:sp>
        <p:nvSpPr>
          <p:cNvPr id="8" name="Retângulo 7">
            <a:extLst>
              <a:ext uri="{FF2B5EF4-FFF2-40B4-BE49-F238E27FC236}"/>
            </a:extLst>
          </p:cNvPr>
          <p:cNvSpPr/>
          <p:nvPr/>
        </p:nvSpPr>
        <p:spPr>
          <a:xfrm>
            <a:off x="-22224" y="0"/>
            <a:ext cx="9175750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9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88" y="98425"/>
            <a:ext cx="1449387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/>
          <p:cNvSpPr txBox="1">
            <a:spLocks noChangeArrowheads="1"/>
          </p:cNvSpPr>
          <p:nvPr/>
        </p:nvSpPr>
        <p:spPr>
          <a:xfrm>
            <a:off x="-22740" y="248385"/>
            <a:ext cx="9144000" cy="5715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eaLnBrk="1" hangingPunct="1">
              <a:defRPr/>
            </a:pPr>
            <a:r>
              <a:rPr lang="en-US" sz="2800" dirty="0" smtClean="0">
                <a:solidFill>
                  <a:schemeClr val="bg1"/>
                </a:solidFill>
                <a:effectLst/>
                <a:latin typeface="Bookman Old Style" panose="02050604050505020204" pitchFamily="18" charset="0"/>
                <a:cs typeface="Arial" pitchFamily="34" charset="0"/>
              </a:rPr>
              <a:t>ELABORAÇÃO DE PROJETOS</a:t>
            </a:r>
            <a:endParaRPr lang="pt-BR" sz="2800" dirty="0" smtClean="0">
              <a:solidFill>
                <a:schemeClr val="bg1"/>
              </a:solidFill>
              <a:effectLst/>
              <a:latin typeface="Bookman Old Style" panose="0205060405050502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832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636837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8026400" y="615950"/>
            <a:ext cx="765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sz="1000" b="1">
                <a:solidFill>
                  <a:schemeClr val="bg1"/>
                </a:solidFill>
                <a:latin typeface="Verdana" pitchFamily="34" charset="0"/>
                <a:ea typeface="ヒラギノ角ゴ Pro W3" pitchFamily="1" charset="-128"/>
              </a:rPr>
              <a:t>Capa</a:t>
            </a:r>
          </a:p>
          <a:p>
            <a:pPr algn="ctr"/>
            <a:r>
              <a:rPr lang="en-US" sz="1000" b="1">
                <a:solidFill>
                  <a:schemeClr val="bg1"/>
                </a:solidFill>
                <a:latin typeface="Verdana" pitchFamily="34" charset="0"/>
                <a:ea typeface="ヒラギノ角ゴ Pro W3" pitchFamily="1" charset="-128"/>
              </a:rPr>
              <a:t>da Obra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107504" y="1044370"/>
            <a:ext cx="9031792" cy="544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buFontTx/>
              <a:buChar char="•"/>
            </a:pPr>
            <a:r>
              <a:rPr lang="pt-BR" altLang="ja-JP" sz="2200" b="1" dirty="0">
                <a:latin typeface="Arial" charset="0"/>
                <a:ea typeface="ヒラギノ角ゴ Pro W3" pitchFamily="1" charset="-128"/>
              </a:rPr>
              <a:t>Termo de Abertura do Projeto (TAP) — (Project Charter)</a:t>
            </a:r>
          </a:p>
          <a:p>
            <a:pPr>
              <a:buFontTx/>
              <a:buChar char="•"/>
            </a:pPr>
            <a:endParaRPr lang="pt-BR" altLang="ja-JP" sz="2200" dirty="0">
              <a:latin typeface="Arial" charset="0"/>
              <a:ea typeface="ヒラギノ角ゴ Pro W3" pitchFamily="1" charset="-128"/>
            </a:endParaRPr>
          </a:p>
          <a:p>
            <a:pPr>
              <a:buFontTx/>
              <a:buChar char="•"/>
            </a:pPr>
            <a:r>
              <a:rPr lang="pt-BR" altLang="ja-JP" sz="2200" dirty="0">
                <a:latin typeface="Arial" charset="0"/>
                <a:ea typeface="ヒラギノ角ゴ Pro W3" pitchFamily="1" charset="-128"/>
              </a:rPr>
              <a:t>Project Charter é o documento que autoriza formalmente o início de um projeto;</a:t>
            </a:r>
          </a:p>
          <a:p>
            <a:pPr>
              <a:buFontTx/>
              <a:buChar char="•"/>
            </a:pPr>
            <a:endParaRPr lang="pt-BR" altLang="ja-JP" sz="2200" dirty="0">
              <a:latin typeface="Arial" charset="0"/>
              <a:ea typeface="ヒラギノ角ゴ Pro W3" pitchFamily="1" charset="-128"/>
            </a:endParaRPr>
          </a:p>
          <a:p>
            <a:pPr>
              <a:buFontTx/>
              <a:buChar char="•"/>
            </a:pPr>
            <a:r>
              <a:rPr lang="pt-BR" altLang="ja-JP" sz="2200" dirty="0">
                <a:latin typeface="Arial" charset="0"/>
                <a:ea typeface="ヒラギノ角ゴ Pro W3" pitchFamily="1" charset="-128"/>
              </a:rPr>
              <a:t>Outros nomes para o Project Charter:</a:t>
            </a:r>
          </a:p>
          <a:p>
            <a:pPr>
              <a:buFontTx/>
              <a:buChar char="•"/>
            </a:pPr>
            <a:endParaRPr lang="pt-BR" altLang="ja-JP" sz="2200" dirty="0">
              <a:latin typeface="Arial" charset="0"/>
              <a:ea typeface="ヒラギノ角ゴ Pro W3" pitchFamily="1" charset="-128"/>
            </a:endParaRPr>
          </a:p>
          <a:p>
            <a:pPr lvl="1">
              <a:buFont typeface="Wingdings" pitchFamily="2" charset="2"/>
              <a:buChar char="ü"/>
            </a:pPr>
            <a:r>
              <a:rPr lang="pt-BR" altLang="ja-JP" sz="2200" dirty="0">
                <a:latin typeface="Arial" charset="0"/>
                <a:ea typeface="ヒラギノ角ゴ Pro W3" pitchFamily="1" charset="-128"/>
              </a:rPr>
              <a:t>Termo de referência do projeto;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ü"/>
            </a:pPr>
            <a:r>
              <a:rPr lang="pt-BR" altLang="ja-JP" sz="2200" dirty="0">
                <a:latin typeface="Arial" charset="0"/>
                <a:ea typeface="ヒラギノ角ゴ Pro W3" pitchFamily="1" charset="-128"/>
              </a:rPr>
              <a:t>documento de autorização do projeto;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ü"/>
            </a:pPr>
            <a:r>
              <a:rPr lang="pt-BR" altLang="ja-JP" sz="2200" dirty="0">
                <a:latin typeface="Arial" charset="0"/>
                <a:ea typeface="ヒラギノ角ゴ Pro W3" pitchFamily="1" charset="-128"/>
              </a:rPr>
              <a:t>documento oficial do projeto;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ü"/>
            </a:pPr>
            <a:r>
              <a:rPr lang="pt-BR" altLang="ja-JP" sz="2200" dirty="0">
                <a:latin typeface="Arial" charset="0"/>
                <a:ea typeface="ヒラギノ角ゴ Pro W3" pitchFamily="1" charset="-128"/>
              </a:rPr>
              <a:t>documento de abertura do projeto;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ü"/>
            </a:pPr>
            <a:r>
              <a:rPr lang="pt-BR" altLang="ja-JP" sz="2200" dirty="0">
                <a:latin typeface="Arial" charset="0"/>
                <a:ea typeface="ヒラギノ角ゴ Pro W3" pitchFamily="1" charset="-128"/>
              </a:rPr>
              <a:t>autorização de abertura do projeto;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ü"/>
            </a:pPr>
            <a:r>
              <a:rPr lang="pt-BR" altLang="ja-JP" sz="2200" dirty="0">
                <a:latin typeface="Arial" charset="0"/>
                <a:ea typeface="ヒラギノ角ゴ Pro W3" pitchFamily="1" charset="-128"/>
              </a:rPr>
              <a:t>proposta de projeto aprovada;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ü"/>
            </a:pPr>
            <a:r>
              <a:rPr lang="pt-BR" altLang="ja-JP" sz="2200" dirty="0">
                <a:latin typeface="Arial" charset="0"/>
                <a:ea typeface="ヒラギノ角ゴ Pro W3" pitchFamily="1" charset="-128"/>
              </a:rPr>
              <a:t>carta do projeto.</a:t>
            </a:r>
          </a:p>
        </p:txBody>
      </p:sp>
      <p:sp>
        <p:nvSpPr>
          <p:cNvPr id="6" name="Retângulo 5">
            <a:extLst>
              <a:ext uri="{FF2B5EF4-FFF2-40B4-BE49-F238E27FC236}"/>
            </a:extLst>
          </p:cNvPr>
          <p:cNvSpPr/>
          <p:nvPr/>
        </p:nvSpPr>
        <p:spPr>
          <a:xfrm>
            <a:off x="-22225" y="6434138"/>
            <a:ext cx="9166225" cy="2349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1600" dirty="0" smtClean="0">
                <a:solidFill>
                  <a:schemeClr val="tx1"/>
                </a:solidFill>
              </a:rPr>
              <a:t>Aula: Termo de Abertura</a:t>
            </a:r>
            <a:endParaRPr lang="pt-BR" sz="1600" dirty="0"/>
          </a:p>
        </p:txBody>
      </p:sp>
      <p:sp>
        <p:nvSpPr>
          <p:cNvPr id="7" name="Retângulo 6">
            <a:extLst>
              <a:ext uri="{FF2B5EF4-FFF2-40B4-BE49-F238E27FC236}"/>
            </a:extLst>
          </p:cNvPr>
          <p:cNvSpPr/>
          <p:nvPr/>
        </p:nvSpPr>
        <p:spPr>
          <a:xfrm>
            <a:off x="4821" y="-13909"/>
            <a:ext cx="91344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8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88" y="98425"/>
            <a:ext cx="1449387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4821" y="197649"/>
            <a:ext cx="6834187" cy="639762"/>
          </a:xfrm>
          <a:prstGeom prst="rect">
            <a:avLst/>
          </a:prstGeom>
          <a:noFill/>
        </p:spPr>
        <p:txBody>
          <a:bodyPr>
            <a:noAutofit/>
          </a:bodyPr>
          <a:lstStyle>
            <a:defPPr>
              <a:defRPr lang="pt-BR"/>
            </a:defPPr>
            <a:lvl1pPr eaLnBrk="1" hangingPunct="1">
              <a:defRPr sz="32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</a:defRPr>
            </a:lvl1pPr>
            <a:lvl2pPr eaLnBrk="0" hangingPunct="0"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eaLnBrk="0" hangingPunct="0"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eaLnBrk="0" hangingPunct="0"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eaLnBrk="0" hangingPunct="0"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</a:lstStyle>
          <a:p>
            <a:pPr>
              <a:defRPr/>
            </a:pPr>
            <a:r>
              <a:rPr lang="pt-BR" altLang="ja-JP" dirty="0" smtClean="0">
                <a:solidFill>
                  <a:schemeClr val="bg1"/>
                </a:solidFill>
                <a:effectLst/>
                <a:latin typeface="Bookman Old Style" panose="02050604050505020204" pitchFamily="18" charset="0"/>
                <a:cs typeface="Arial" pitchFamily="34" charset="0"/>
              </a:rPr>
              <a:t>A autorização do projeto</a:t>
            </a:r>
            <a:endParaRPr lang="pt-BR" dirty="0" smtClean="0">
              <a:solidFill>
                <a:schemeClr val="bg1"/>
              </a:solidFill>
              <a:effectLst/>
              <a:latin typeface="Bookman Old Style" panose="02050604050505020204" pitchFamily="18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346" y="3281487"/>
            <a:ext cx="3408950" cy="3079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14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163" y="73025"/>
            <a:ext cx="2636837" cy="622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ext Box 6"/>
          <p:cNvSpPr txBox="1">
            <a:spLocks noChangeArrowheads="1"/>
          </p:cNvSpPr>
          <p:nvPr/>
        </p:nvSpPr>
        <p:spPr bwMode="auto">
          <a:xfrm>
            <a:off x="-31710" y="1402122"/>
            <a:ext cx="9154238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buFontTx/>
              <a:buChar char="•"/>
            </a:pPr>
            <a:r>
              <a:rPr lang="pt-BR" altLang="ja-JP" sz="2000" dirty="0" smtClean="0">
                <a:latin typeface="Arial" charset="0"/>
                <a:ea typeface="ヒラギノ角ゴ Pro W3" pitchFamily="1" charset="-128"/>
              </a:rPr>
              <a:t>O </a:t>
            </a:r>
            <a:r>
              <a:rPr lang="pt-BR" altLang="ja-JP" sz="2000" dirty="0">
                <a:latin typeface="Arial" charset="0"/>
                <a:ea typeface="ヒラギノ角ゴ Pro W3" pitchFamily="1" charset="-128"/>
              </a:rPr>
              <a:t>conceito de Project Charter evoluiu e transformou-se, em algumas organizações, em um documento interno pelo qual a empresa reconhece e comunica o escopo aprovado do projeto ao gerentes funcionais, ou de linha, e seu pessoal;</a:t>
            </a:r>
          </a:p>
          <a:p>
            <a:pPr>
              <a:buFontTx/>
              <a:buChar char="•"/>
            </a:pPr>
            <a:endParaRPr lang="pt-BR" altLang="ja-JP" sz="2000" dirty="0" smtClean="0">
              <a:latin typeface="Arial" charset="0"/>
              <a:ea typeface="ヒラギノ角ゴ Pro W3" pitchFamily="1" charset="-128"/>
            </a:endParaRPr>
          </a:p>
          <a:p>
            <a:pPr>
              <a:buFontTx/>
              <a:buChar char="•"/>
            </a:pPr>
            <a:r>
              <a:rPr lang="pt-BR" altLang="ja-JP" sz="2000" dirty="0" smtClean="0">
                <a:latin typeface="Arial" charset="0"/>
                <a:ea typeface="ヒラギノ角ゴ Pro W3" pitchFamily="1" charset="-128"/>
              </a:rPr>
              <a:t>O </a:t>
            </a:r>
            <a:r>
              <a:rPr lang="pt-BR" altLang="ja-JP" sz="2000" dirty="0">
                <a:latin typeface="Arial" charset="0"/>
                <a:ea typeface="ヒラギノ角ゴ Pro W3" pitchFamily="1" charset="-128"/>
              </a:rPr>
              <a:t>Project Charter deve conter diretamente ou por meio de referência a outros documentos:</a:t>
            </a:r>
          </a:p>
          <a:p>
            <a:pPr>
              <a:buFontTx/>
              <a:buChar char="•"/>
            </a:pPr>
            <a:endParaRPr lang="pt-BR" altLang="ja-JP" sz="2000" dirty="0">
              <a:latin typeface="Arial" charset="0"/>
              <a:ea typeface="ヒラギノ角ゴ Pro W3" pitchFamily="1" charset="-128"/>
            </a:endParaRPr>
          </a:p>
          <a:p>
            <a:pPr lvl="1">
              <a:buFontTx/>
              <a:buAutoNum type="alphaUcPeriod"/>
            </a:pPr>
            <a:r>
              <a:rPr lang="pt-BR" altLang="ja-JP" sz="2000" b="1" dirty="0">
                <a:latin typeface="Arial" charset="0"/>
                <a:ea typeface="ヒラギノ角ゴ Pro W3" pitchFamily="1" charset="-128"/>
              </a:rPr>
              <a:t>Justificativa do projeto: </a:t>
            </a:r>
          </a:p>
          <a:p>
            <a:pPr lvl="1">
              <a:buFont typeface="Arial" charset="0"/>
              <a:buChar char="•"/>
            </a:pPr>
            <a:r>
              <a:rPr lang="pt-BR" altLang="ja-JP" sz="1800" dirty="0">
                <a:latin typeface="Arial" charset="0"/>
                <a:ea typeface="ヒラギノ角ゴ Pro W3" pitchFamily="1" charset="-128"/>
              </a:rPr>
              <a:t>A</a:t>
            </a:r>
            <a:r>
              <a:rPr lang="pt-BR" altLang="ja-JP" sz="1800" dirty="0" smtClean="0">
                <a:latin typeface="Arial" charset="0"/>
                <a:ea typeface="ヒラギノ角ゴ Pro W3" pitchFamily="1" charset="-128"/>
              </a:rPr>
              <a:t>s </a:t>
            </a:r>
            <a:r>
              <a:rPr lang="pt-BR" altLang="ja-JP" sz="1800" dirty="0">
                <a:latin typeface="Arial" charset="0"/>
                <a:ea typeface="ヒラギノ角ゴ Pro W3" pitchFamily="1" charset="-128"/>
              </a:rPr>
              <a:t>necessidades do negócio, a que o projeto está incumbido de atender, que justifiquem a sua autorização</a:t>
            </a:r>
          </a:p>
          <a:p>
            <a:pPr lvl="1">
              <a:buFont typeface="Arial" charset="0"/>
              <a:buChar char="•"/>
            </a:pPr>
            <a:endParaRPr lang="pt-BR" altLang="ja-JP" sz="1800" b="1" dirty="0">
              <a:latin typeface="Arial" charset="0"/>
              <a:ea typeface="ヒラギノ角ゴ Pro W3" pitchFamily="1" charset="-128"/>
            </a:endParaRPr>
          </a:p>
          <a:p>
            <a:pPr lvl="1">
              <a:buFont typeface="Arial" charset="0"/>
              <a:buChar char="•"/>
            </a:pPr>
            <a:r>
              <a:rPr lang="pt-BR" altLang="ja-JP" sz="1800" dirty="0">
                <a:latin typeface="Arial" charset="0"/>
                <a:ea typeface="ヒラギノ角ゴ Pro W3" pitchFamily="1" charset="-128"/>
              </a:rPr>
              <a:t>É necessário fazer o </a:t>
            </a:r>
            <a:r>
              <a:rPr lang="pt-BR" altLang="ja-JP" sz="1800" b="1" dirty="0">
                <a:latin typeface="Arial" charset="0"/>
                <a:ea typeface="ヒラギノ角ゴ Pro W3" pitchFamily="1" charset="-128"/>
              </a:rPr>
              <a:t>alinhamento do projeto </a:t>
            </a:r>
            <a:r>
              <a:rPr lang="pt-BR" altLang="ja-JP" sz="1800" dirty="0">
                <a:latin typeface="Arial" charset="0"/>
                <a:ea typeface="ヒラギノ角ゴ Pro W3" pitchFamily="1" charset="-128"/>
              </a:rPr>
              <a:t>com os objetivos estratégicos da empresa</a:t>
            </a:r>
            <a:r>
              <a:rPr lang="pt-BR" altLang="ja-JP" sz="2000" dirty="0">
                <a:solidFill>
                  <a:srgbClr val="1C3974"/>
                </a:solidFill>
                <a:latin typeface="Arial" charset="0"/>
                <a:ea typeface="ヒラギノ角ゴ Pro W3" pitchFamily="1" charset="-128"/>
              </a:rPr>
              <a:t>.</a:t>
            </a:r>
          </a:p>
        </p:txBody>
      </p:sp>
      <p:sp>
        <p:nvSpPr>
          <p:cNvPr id="6" name="Retângulo 5">
            <a:extLst>
              <a:ext uri="{FF2B5EF4-FFF2-40B4-BE49-F238E27FC236}"/>
            </a:extLst>
          </p:cNvPr>
          <p:cNvSpPr/>
          <p:nvPr/>
        </p:nvSpPr>
        <p:spPr>
          <a:xfrm>
            <a:off x="-22225" y="6434138"/>
            <a:ext cx="9166225" cy="2349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1600" dirty="0" smtClean="0">
                <a:solidFill>
                  <a:schemeClr val="tx1"/>
                </a:solidFill>
              </a:rPr>
              <a:t>Aula: Termo de Abertura</a:t>
            </a:r>
            <a:endParaRPr lang="pt-BR" sz="1600" dirty="0"/>
          </a:p>
        </p:txBody>
      </p:sp>
      <p:sp>
        <p:nvSpPr>
          <p:cNvPr id="7" name="Retângulo 6">
            <a:extLst>
              <a:ext uri="{FF2B5EF4-FFF2-40B4-BE49-F238E27FC236}"/>
            </a:extLst>
          </p:cNvPr>
          <p:cNvSpPr/>
          <p:nvPr/>
        </p:nvSpPr>
        <p:spPr>
          <a:xfrm>
            <a:off x="3684" y="0"/>
            <a:ext cx="91344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8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478" y="284320"/>
            <a:ext cx="1156740" cy="490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9723" y="301887"/>
            <a:ext cx="8348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ja-JP" sz="2800" b="1" dirty="0">
                <a:solidFill>
                  <a:schemeClr val="bg1"/>
                </a:solidFill>
                <a:latin typeface="Bookman Old Style" panose="02050604050505020204" pitchFamily="18" charset="0"/>
                <a:cs typeface="Arial" pitchFamily="34" charset="0"/>
              </a:rPr>
              <a:t>Termo de Abertura do Projeto (TAP</a:t>
            </a:r>
            <a:r>
              <a:rPr lang="pt-BR" altLang="ja-JP" sz="2800" b="1" dirty="0" smtClean="0">
                <a:solidFill>
                  <a:schemeClr val="bg1"/>
                </a:solidFill>
                <a:latin typeface="Bookman Old Style" panose="02050604050505020204" pitchFamily="18" charset="0"/>
                <a:cs typeface="Arial" pitchFamily="34" charset="0"/>
              </a:rPr>
              <a:t>)</a:t>
            </a:r>
            <a:endParaRPr lang="pt-BR" sz="2800" b="1" dirty="0">
              <a:solidFill>
                <a:schemeClr val="bg1"/>
              </a:solidFill>
              <a:latin typeface="Bookman Old Style" panose="020506040505050202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23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636837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Text Box 6"/>
          <p:cNvSpPr txBox="1">
            <a:spLocks noChangeArrowheads="1"/>
          </p:cNvSpPr>
          <p:nvPr/>
        </p:nvSpPr>
        <p:spPr bwMode="auto">
          <a:xfrm>
            <a:off x="-232916" y="1032729"/>
            <a:ext cx="936104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lvl="1">
              <a:lnSpc>
                <a:spcPct val="150000"/>
              </a:lnSpc>
              <a:buFontTx/>
              <a:buAutoNum type="alphaUcPeriod" startAt="2"/>
              <a:defRPr/>
            </a:pPr>
            <a:r>
              <a:rPr lang="pt-BR" altLang="ja-JP" sz="2200" b="1" dirty="0" smtClean="0">
                <a:latin typeface="Arial" pitchFamily="34" charset="0"/>
                <a:ea typeface="ヒラギノ角ゴ Pro W3" pitchFamily="1" charset="-128"/>
              </a:rPr>
              <a:t> </a:t>
            </a:r>
            <a:r>
              <a:rPr lang="pt-BR" altLang="ja-JP" sz="2000" b="1" dirty="0" smtClean="0">
                <a:latin typeface="Arial" pitchFamily="34" charset="0"/>
                <a:ea typeface="ヒラギノ角ゴ Pro W3" pitchFamily="1" charset="-128"/>
              </a:rPr>
              <a:t>Objetivos mensuráveis do projeto e respectivos critérios de sucesso</a:t>
            </a:r>
          </a:p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1800" dirty="0">
                <a:solidFill>
                  <a:srgbClr val="1C3974"/>
                </a:solidFill>
                <a:latin typeface="Arial" pitchFamily="34" charset="0"/>
                <a:ea typeface="ヒラギノ角ゴ Pro W3" pitchFamily="1" charset="-128"/>
              </a:rPr>
              <a:t>• </a:t>
            </a: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Devem ser relacionados </a:t>
            </a:r>
            <a:r>
              <a:rPr lang="pt-BR" altLang="ja-JP" sz="1800" b="1" dirty="0" smtClean="0">
                <a:latin typeface="Arial" pitchFamily="34" charset="0"/>
                <a:ea typeface="ヒラギノ角ゴ Pro W3" pitchFamily="1" charset="-128"/>
              </a:rPr>
              <a:t>todos os objetivos </a:t>
            </a: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quantitativos e qualitativos do projeto;</a:t>
            </a:r>
          </a:p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1800" dirty="0">
                <a:solidFill>
                  <a:srgbClr val="1C3974"/>
                </a:solidFill>
                <a:latin typeface="Arial" pitchFamily="34" charset="0"/>
                <a:ea typeface="ヒラギノ角ゴ Pro W3" pitchFamily="1" charset="-128"/>
              </a:rPr>
              <a:t>• </a:t>
            </a: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Os projetos podem possuir uma ampla variedade de objetivos técnicos, de negócios, custo, cronograma e qualidade. Os objetivos do projeto também podem incluir metas de custo, cronograma e qualidade.</a:t>
            </a:r>
          </a:p>
          <a:p>
            <a:pPr lvl="1">
              <a:lnSpc>
                <a:spcPct val="150000"/>
              </a:lnSpc>
              <a:buFontTx/>
              <a:buChar char="•"/>
              <a:defRPr/>
            </a:pPr>
            <a:endParaRPr lang="pt-BR" altLang="ja-JP" sz="2000" dirty="0" smtClean="0">
              <a:latin typeface="Arial" pitchFamily="34" charset="0"/>
              <a:ea typeface="ヒラギノ角ゴ Pro W3" pitchFamily="1" charset="-128"/>
            </a:endParaRPr>
          </a:p>
          <a:p>
            <a:pPr lvl="1">
              <a:lnSpc>
                <a:spcPct val="150000"/>
              </a:lnSpc>
              <a:buFont typeface="Wingdings" pitchFamily="2" charset="2"/>
              <a:buAutoNum type="alphaUcPeriod" startAt="3"/>
              <a:defRPr/>
            </a:pPr>
            <a:r>
              <a:rPr lang="pt-BR" altLang="ja-JP" sz="2000" b="1" dirty="0" smtClean="0">
                <a:latin typeface="Arial" pitchFamily="34" charset="0"/>
                <a:ea typeface="ヒラギノ角ゴ Pro W3" pitchFamily="1" charset="-128"/>
              </a:rPr>
              <a:t> Requisitos de alto nível</a:t>
            </a:r>
          </a:p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1800" dirty="0">
                <a:solidFill>
                  <a:srgbClr val="1C3974"/>
                </a:solidFill>
                <a:latin typeface="Arial" pitchFamily="34" charset="0"/>
                <a:ea typeface="ヒラギノ角ゴ Pro W3" pitchFamily="1" charset="-128"/>
              </a:rPr>
              <a:t>• </a:t>
            </a: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Os requisitos refletem as </a:t>
            </a:r>
            <a:r>
              <a:rPr lang="pt-BR" altLang="ja-JP" sz="1800" b="1" dirty="0" smtClean="0">
                <a:latin typeface="Arial" pitchFamily="34" charset="0"/>
                <a:ea typeface="ヒラギノ角ゴ Pro W3" pitchFamily="1" charset="-128"/>
              </a:rPr>
              <a:t>necessidades e expectativas </a:t>
            </a: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das partes interessadas no projeto, principalmente do Cliente, incluindo as condições que estes desejam que sejam cumpridas pelo projeto ou estejam presente no produto.</a:t>
            </a:r>
          </a:p>
        </p:txBody>
      </p:sp>
      <p:sp>
        <p:nvSpPr>
          <p:cNvPr id="5" name="Retângulo 4">
            <a:extLst>
              <a:ext uri="{FF2B5EF4-FFF2-40B4-BE49-F238E27FC236}"/>
            </a:extLst>
          </p:cNvPr>
          <p:cNvSpPr/>
          <p:nvPr/>
        </p:nvSpPr>
        <p:spPr>
          <a:xfrm>
            <a:off x="-22225" y="6434138"/>
            <a:ext cx="9166225" cy="2349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1600" dirty="0" smtClean="0">
                <a:solidFill>
                  <a:schemeClr val="tx1"/>
                </a:solidFill>
              </a:rPr>
              <a:t>Aula: Termo de Abertura</a:t>
            </a:r>
            <a:endParaRPr lang="pt-BR" sz="1600" dirty="0"/>
          </a:p>
        </p:txBody>
      </p:sp>
      <p:sp>
        <p:nvSpPr>
          <p:cNvPr id="6" name="Retângulo 5">
            <a:extLst>
              <a:ext uri="{FF2B5EF4-FFF2-40B4-BE49-F238E27FC236}"/>
            </a:extLst>
          </p:cNvPr>
          <p:cNvSpPr/>
          <p:nvPr/>
        </p:nvSpPr>
        <p:spPr>
          <a:xfrm>
            <a:off x="-6351" y="11966"/>
            <a:ext cx="91344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7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88" y="98425"/>
            <a:ext cx="1449387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161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636837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Text Box 6"/>
          <p:cNvSpPr txBox="1">
            <a:spLocks noChangeArrowheads="1"/>
          </p:cNvSpPr>
          <p:nvPr/>
        </p:nvSpPr>
        <p:spPr bwMode="auto">
          <a:xfrm>
            <a:off x="-170308" y="1268760"/>
            <a:ext cx="9063483" cy="410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2000" b="1" dirty="0" smtClean="0">
                <a:latin typeface="Arial" pitchFamily="34" charset="0"/>
                <a:ea typeface="ヒラギノ角ゴ Pro W3" pitchFamily="1" charset="-128"/>
              </a:rPr>
              <a:t>D. Descrição de alto nível do projeto</a:t>
            </a:r>
          </a:p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1800" dirty="0">
                <a:solidFill>
                  <a:srgbClr val="1C3974"/>
                </a:solidFill>
                <a:latin typeface="Arial" pitchFamily="34" charset="0"/>
                <a:ea typeface="ヒラギノ角ゴ Pro W3" pitchFamily="1" charset="-128"/>
              </a:rPr>
              <a:t>• </a:t>
            </a:r>
            <a:r>
              <a:rPr lang="pt-BR" altLang="ja-JP" sz="1800" dirty="0" smtClean="0">
                <a:solidFill>
                  <a:srgbClr val="1C3974"/>
                </a:solidFill>
                <a:latin typeface="Arial" pitchFamily="34" charset="0"/>
                <a:ea typeface="ヒラギノ角ゴ Pro W3" pitchFamily="1" charset="-128"/>
              </a:rPr>
              <a:t>A</a:t>
            </a: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s etapas de desenvolvimento do projeto e o que se pretende entregar do projeto em cada uma delas</a:t>
            </a:r>
          </a:p>
          <a:p>
            <a:pPr marL="457200" lvl="1" indent="0">
              <a:lnSpc>
                <a:spcPct val="150000"/>
              </a:lnSpc>
              <a:defRPr/>
            </a:pPr>
            <a:endParaRPr lang="pt-BR" altLang="ja-JP" sz="2000" dirty="0" smtClean="0">
              <a:latin typeface="Arial" pitchFamily="34" charset="0"/>
              <a:ea typeface="ヒラギノ角ゴ Pro W3" pitchFamily="1" charset="-128"/>
            </a:endParaRPr>
          </a:p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2000" b="1" dirty="0" smtClean="0">
                <a:latin typeface="Arial" pitchFamily="34" charset="0"/>
                <a:ea typeface="ヒラギノ角ゴ Pro W3" pitchFamily="1" charset="-128"/>
              </a:rPr>
              <a:t>E. Riscos de alto nível</a:t>
            </a:r>
          </a:p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2000" dirty="0">
                <a:solidFill>
                  <a:srgbClr val="1C3974"/>
                </a:solidFill>
                <a:latin typeface="Arial" pitchFamily="34" charset="0"/>
                <a:ea typeface="ヒラギノ角ゴ Pro W3" pitchFamily="1" charset="-128"/>
              </a:rPr>
              <a:t>• </a:t>
            </a: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Os riscos principais previstos para o desenvolvimento do projeto</a:t>
            </a:r>
          </a:p>
          <a:p>
            <a:pPr marL="457200" lvl="1" indent="0">
              <a:lnSpc>
                <a:spcPct val="150000"/>
              </a:lnSpc>
              <a:defRPr/>
            </a:pPr>
            <a:endParaRPr lang="pt-BR" altLang="ja-JP" sz="2000" b="1" dirty="0" smtClean="0">
              <a:latin typeface="Arial" pitchFamily="34" charset="0"/>
              <a:ea typeface="ヒラギノ角ゴ Pro W3" pitchFamily="1" charset="-128"/>
            </a:endParaRPr>
          </a:p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2000" b="1" dirty="0" smtClean="0">
                <a:latin typeface="Arial" pitchFamily="34" charset="0"/>
                <a:ea typeface="ヒラギノ角ゴ Pro W3" pitchFamily="1" charset="-128"/>
              </a:rPr>
              <a:t>F. Cronograma dos marcos principais do projeto</a:t>
            </a:r>
          </a:p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1800" dirty="0">
                <a:latin typeface="Arial" pitchFamily="34" charset="0"/>
                <a:ea typeface="ヒラギノ角ゴ Pro W3" pitchFamily="1" charset="-128"/>
              </a:rPr>
              <a:t>• </a:t>
            </a: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Os principais marcos do projeto e suas respectivas datas de início ou de término.</a:t>
            </a:r>
          </a:p>
        </p:txBody>
      </p:sp>
      <p:sp>
        <p:nvSpPr>
          <p:cNvPr id="5" name="Retângulo 4">
            <a:extLst>
              <a:ext uri="{FF2B5EF4-FFF2-40B4-BE49-F238E27FC236}"/>
            </a:extLst>
          </p:cNvPr>
          <p:cNvSpPr/>
          <p:nvPr/>
        </p:nvSpPr>
        <p:spPr>
          <a:xfrm>
            <a:off x="-22225" y="6434138"/>
            <a:ext cx="9166225" cy="2349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1600" dirty="0" smtClean="0">
                <a:solidFill>
                  <a:schemeClr val="tx1"/>
                </a:solidFill>
              </a:rPr>
              <a:t>Aula: Termo de Abertura</a:t>
            </a:r>
            <a:endParaRPr lang="pt-BR" sz="1600" dirty="0"/>
          </a:p>
        </p:txBody>
      </p:sp>
      <p:sp>
        <p:nvSpPr>
          <p:cNvPr id="6" name="Retângulo 5">
            <a:extLst>
              <a:ext uri="{FF2B5EF4-FFF2-40B4-BE49-F238E27FC236}"/>
            </a:extLst>
          </p:cNvPr>
          <p:cNvSpPr/>
          <p:nvPr/>
        </p:nvSpPr>
        <p:spPr>
          <a:xfrm>
            <a:off x="-6752" y="-7402"/>
            <a:ext cx="9134475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7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88" y="98425"/>
            <a:ext cx="1449387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355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636837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Espaço Reservado para Conteúdo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720" y="36512"/>
            <a:ext cx="2636837" cy="6324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Text Box 6"/>
          <p:cNvSpPr txBox="1">
            <a:spLocks noChangeArrowheads="1"/>
          </p:cNvSpPr>
          <p:nvPr/>
        </p:nvSpPr>
        <p:spPr bwMode="auto">
          <a:xfrm>
            <a:off x="-320991" y="1349302"/>
            <a:ext cx="9217024" cy="466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2000" b="1" dirty="0">
                <a:latin typeface="Arial" pitchFamily="34" charset="0"/>
                <a:ea typeface="ヒラギノ角ゴ Pro W3" pitchFamily="1" charset="-128"/>
              </a:rPr>
              <a:t>G</a:t>
            </a:r>
            <a:r>
              <a:rPr lang="pt-BR" altLang="ja-JP" sz="2000" b="1" dirty="0" smtClean="0">
                <a:latin typeface="Arial" pitchFamily="34" charset="0"/>
                <a:ea typeface="ヒラギノ角ゴ Pro W3" pitchFamily="1" charset="-128"/>
              </a:rPr>
              <a:t>. Orçamento sumariado </a:t>
            </a:r>
          </a:p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• </a:t>
            </a:r>
            <a:r>
              <a:rPr lang="pt-BR" altLang="ja-JP" sz="1800" b="1" dirty="0" smtClean="0">
                <a:latin typeface="Arial" pitchFamily="34" charset="0"/>
                <a:ea typeface="ヒラギノ角ゴ Pro W3" pitchFamily="1" charset="-128"/>
              </a:rPr>
              <a:t>Previsão orçamentária</a:t>
            </a: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 do projeto com os valores das principais fases.</a:t>
            </a:r>
          </a:p>
          <a:p>
            <a:pPr marL="457200" lvl="1" indent="0">
              <a:lnSpc>
                <a:spcPct val="150000"/>
              </a:lnSpc>
              <a:defRPr/>
            </a:pPr>
            <a:endParaRPr lang="pt-BR" altLang="ja-JP" sz="2200" dirty="0" smtClean="0">
              <a:latin typeface="Arial" pitchFamily="34" charset="0"/>
              <a:ea typeface="ヒラギノ角ゴ Pro W3" pitchFamily="1" charset="-128"/>
            </a:endParaRPr>
          </a:p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2000" b="1" dirty="0" smtClean="0">
                <a:latin typeface="Arial" pitchFamily="34" charset="0"/>
                <a:ea typeface="ヒラギノ角ゴ Pro W3" pitchFamily="1" charset="-128"/>
              </a:rPr>
              <a:t>H. Requisitos de aprovação do projeto </a:t>
            </a:r>
          </a:p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1800" dirty="0">
                <a:latin typeface="Arial" pitchFamily="34" charset="0"/>
                <a:ea typeface="ヒラギノ角ゴ Pro W3" pitchFamily="1" charset="-128"/>
              </a:rPr>
              <a:t>• O </a:t>
            </a: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que constitui </a:t>
            </a:r>
            <a:r>
              <a:rPr lang="pt-BR" altLang="ja-JP" sz="1800" b="1" dirty="0" smtClean="0">
                <a:latin typeface="Arial" pitchFamily="34" charset="0"/>
                <a:ea typeface="ヒラギノ角ゴ Pro W3" pitchFamily="1" charset="-128"/>
              </a:rPr>
              <a:t>o sucesso do projeto</a:t>
            </a: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, quem decide o sucesso do projeto e quem assina o aceite final.</a:t>
            </a:r>
          </a:p>
          <a:p>
            <a:pPr lvl="1">
              <a:lnSpc>
                <a:spcPct val="150000"/>
              </a:lnSpc>
              <a:buFontTx/>
              <a:buChar char="•"/>
              <a:defRPr/>
            </a:pPr>
            <a:endParaRPr lang="pt-BR" altLang="ja-JP" sz="2200" b="1" dirty="0" smtClean="0">
              <a:latin typeface="Arial" pitchFamily="34" charset="0"/>
              <a:ea typeface="ヒラギノ角ゴ Pro W3" pitchFamily="1" charset="-128"/>
            </a:endParaRPr>
          </a:p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2000" b="1" dirty="0" smtClean="0">
                <a:latin typeface="Arial" pitchFamily="34" charset="0"/>
                <a:ea typeface="ヒラギノ角ゴ Pro W3" pitchFamily="1" charset="-128"/>
              </a:rPr>
              <a:t>I. A designação do gerente de projeto e sua autoridade</a:t>
            </a:r>
          </a:p>
          <a:p>
            <a:pPr marL="457200" lvl="1" indent="0">
              <a:lnSpc>
                <a:spcPct val="150000"/>
              </a:lnSpc>
              <a:defRPr/>
            </a:pPr>
            <a:r>
              <a:rPr lang="pt-BR" altLang="ja-JP" sz="1800" dirty="0">
                <a:latin typeface="Arial" pitchFamily="34" charset="0"/>
                <a:ea typeface="ヒラギノ角ゴ Pro W3" pitchFamily="1" charset="-128"/>
              </a:rPr>
              <a:t>• Por </a:t>
            </a: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meio do Project Charter é que a empresa estabelece a autoridade do gerente, divulgando-a por toda a empresa.</a:t>
            </a:r>
          </a:p>
        </p:txBody>
      </p:sp>
      <p:sp>
        <p:nvSpPr>
          <p:cNvPr id="6" name="Retângulo 5">
            <a:extLst>
              <a:ext uri="{FF2B5EF4-FFF2-40B4-BE49-F238E27FC236}"/>
            </a:extLst>
          </p:cNvPr>
          <p:cNvSpPr/>
          <p:nvPr/>
        </p:nvSpPr>
        <p:spPr>
          <a:xfrm>
            <a:off x="-12700" y="6423026"/>
            <a:ext cx="9166225" cy="2349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1600" dirty="0" smtClean="0">
                <a:solidFill>
                  <a:schemeClr val="tx1"/>
                </a:solidFill>
              </a:rPr>
              <a:t>Aula: Termo de Abertura</a:t>
            </a:r>
            <a:endParaRPr lang="pt-BR" sz="1600" dirty="0"/>
          </a:p>
        </p:txBody>
      </p:sp>
      <p:sp>
        <p:nvSpPr>
          <p:cNvPr id="7" name="Retângulo 6">
            <a:extLst>
              <a:ext uri="{FF2B5EF4-FFF2-40B4-BE49-F238E27FC236}"/>
            </a:extLst>
          </p:cNvPr>
          <p:cNvSpPr/>
          <p:nvPr/>
        </p:nvSpPr>
        <p:spPr>
          <a:xfrm>
            <a:off x="-12700" y="11986"/>
            <a:ext cx="9156700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8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88" y="98425"/>
            <a:ext cx="1449387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193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636837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0" t="10101" r="3800" b="9050"/>
          <a:stretch/>
        </p:blipFill>
        <p:spPr>
          <a:xfrm>
            <a:off x="6804248" y="4683766"/>
            <a:ext cx="2075010" cy="1598539"/>
          </a:xfrm>
          <a:prstGeom prst="rect">
            <a:avLst/>
          </a:prstGeom>
        </p:spPr>
      </p:pic>
      <p:sp>
        <p:nvSpPr>
          <p:cNvPr id="19458" name="Text Box 6"/>
          <p:cNvSpPr txBox="1">
            <a:spLocks noChangeArrowheads="1"/>
          </p:cNvSpPr>
          <p:nvPr/>
        </p:nvSpPr>
        <p:spPr bwMode="auto">
          <a:xfrm>
            <a:off x="28575" y="1126960"/>
            <a:ext cx="912495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2573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pt-BR" altLang="ja-JP" sz="2000" b="1" dirty="0">
                <a:latin typeface="Arial" pitchFamily="34" charset="0"/>
                <a:ea typeface="ヒラギノ角ゴ Pro W3" pitchFamily="1" charset="-128"/>
              </a:rPr>
              <a:t>J</a:t>
            </a:r>
            <a:r>
              <a:rPr lang="pt-BR" altLang="ja-JP" sz="2000" b="1" dirty="0" smtClean="0">
                <a:latin typeface="Arial" pitchFamily="34" charset="0"/>
                <a:ea typeface="ヒラギノ角ゴ Pro W3" pitchFamily="1" charset="-128"/>
              </a:rPr>
              <a:t>. Restrições</a:t>
            </a:r>
          </a:p>
          <a:p>
            <a:pPr marL="0" indent="0">
              <a:lnSpc>
                <a:spcPct val="150000"/>
              </a:lnSpc>
              <a:defRPr/>
            </a:pPr>
            <a:endParaRPr lang="pt-BR" altLang="ja-JP" sz="2000" b="1" dirty="0" smtClean="0">
              <a:latin typeface="Arial" pitchFamily="34" charset="0"/>
              <a:ea typeface="ヒラギノ角ゴ Pro W3" pitchFamily="1" charset="-128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• </a:t>
            </a:r>
            <a:r>
              <a:rPr lang="pt-BR" altLang="ja-JP" sz="1800" dirty="0">
                <a:latin typeface="Arial" pitchFamily="34" charset="0"/>
                <a:ea typeface="ヒラギノ角ゴ Pro W3" pitchFamily="1" charset="-128"/>
              </a:rPr>
              <a:t>São </a:t>
            </a: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os fatores que </a:t>
            </a:r>
            <a:r>
              <a:rPr lang="pt-BR" altLang="ja-JP" sz="1800" b="1" dirty="0" smtClean="0">
                <a:latin typeface="Arial" pitchFamily="34" charset="0"/>
                <a:ea typeface="ヒラギノ角ゴ Pro W3" pitchFamily="1" charset="-128"/>
              </a:rPr>
              <a:t>limitam as opções </a:t>
            </a: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da equipe de gerenciamento do projeto. 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• </a:t>
            </a:r>
            <a:r>
              <a:rPr lang="pt-BR" altLang="ja-JP" sz="1800" dirty="0">
                <a:latin typeface="Arial" pitchFamily="34" charset="0"/>
                <a:ea typeface="ヒラギノ角ゴ Pro W3" pitchFamily="1" charset="-128"/>
              </a:rPr>
              <a:t>Quando </a:t>
            </a: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um projeto é executado sob contrato, as cláusulas contratuais contêm restrições a ele. As principais delas são: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pt-BR" altLang="ja-JP" sz="1800" dirty="0" smtClean="0">
              <a:latin typeface="Arial" pitchFamily="34" charset="0"/>
              <a:ea typeface="ヒラギノ角ゴ Pro W3" pitchFamily="1" charset="-128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Tempo, tais como: datas fixas, de início e/ou término, ou um prazo para a conclusão do projeto e/ou de uma de suas fases intermediárias;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pt-BR" altLang="ja-JP" sz="1800" dirty="0" smtClean="0">
              <a:latin typeface="Arial" pitchFamily="34" charset="0"/>
              <a:ea typeface="ヒラギノ角ゴ Pro W3" pitchFamily="1" charset="-128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BR" altLang="ja-JP" sz="1800" dirty="0" smtClean="0">
                <a:latin typeface="Arial" pitchFamily="34" charset="0"/>
                <a:ea typeface="ヒラギノ角ゴ Pro W3" pitchFamily="1" charset="-128"/>
              </a:rPr>
              <a:t>custo, como um orçamento predefinido.</a:t>
            </a:r>
          </a:p>
        </p:txBody>
      </p:sp>
      <p:sp>
        <p:nvSpPr>
          <p:cNvPr id="5" name="Retângulo 4">
            <a:extLst>
              <a:ext uri="{FF2B5EF4-FFF2-40B4-BE49-F238E27FC236}"/>
            </a:extLst>
          </p:cNvPr>
          <p:cNvSpPr/>
          <p:nvPr/>
        </p:nvSpPr>
        <p:spPr>
          <a:xfrm>
            <a:off x="-22225" y="6434138"/>
            <a:ext cx="9166225" cy="2349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sz="1600" dirty="0" smtClean="0">
                <a:solidFill>
                  <a:schemeClr val="tx1"/>
                </a:solidFill>
              </a:rPr>
              <a:t>Aula: Termo de Abertura</a:t>
            </a:r>
            <a:endParaRPr lang="pt-BR" sz="1600" dirty="0"/>
          </a:p>
        </p:txBody>
      </p:sp>
      <p:sp>
        <p:nvSpPr>
          <p:cNvPr id="6" name="Retângulo 5">
            <a:extLst>
              <a:ext uri="{FF2B5EF4-FFF2-40B4-BE49-F238E27FC236}"/>
            </a:extLst>
          </p:cNvPr>
          <p:cNvSpPr/>
          <p:nvPr/>
        </p:nvSpPr>
        <p:spPr>
          <a:xfrm>
            <a:off x="-22224" y="0"/>
            <a:ext cx="9175750" cy="10207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7" name="Imagem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88" y="98425"/>
            <a:ext cx="1449387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685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padrao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 padrao" id="{B81FD1DB-8621-4B11-9D51-FAE687FFFB42}" vid="{BED42C27-01B3-4650-AA32-737CE52DD96B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padrao</Template>
  <TotalTime>61</TotalTime>
  <Words>1099</Words>
  <Application>Microsoft Office PowerPoint</Application>
  <PresentationFormat>Apresentação na tela (4:3)</PresentationFormat>
  <Paragraphs>136</Paragraphs>
  <Slides>14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4" baseType="lpstr">
      <vt:lpstr>ＭＳ Ｐゴシック</vt:lpstr>
      <vt:lpstr>Arial</vt:lpstr>
      <vt:lpstr>Bookman Old Style</vt:lpstr>
      <vt:lpstr>Calibri</vt:lpstr>
      <vt:lpstr>Calibri Light</vt:lpstr>
      <vt:lpstr>Tahoma</vt:lpstr>
      <vt:lpstr>Verdana</vt:lpstr>
      <vt:lpstr>Wingdings</vt:lpstr>
      <vt:lpstr>ヒラギノ角ゴ Pro W3</vt:lpstr>
      <vt:lpstr>tema padrao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Fabio</dc:creator>
  <cp:lastModifiedBy>admin</cp:lastModifiedBy>
  <cp:revision>9</cp:revision>
  <dcterms:created xsi:type="dcterms:W3CDTF">2014-02-17T13:30:21Z</dcterms:created>
  <dcterms:modified xsi:type="dcterms:W3CDTF">2018-04-05T13:44:57Z</dcterms:modified>
</cp:coreProperties>
</file>