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90" r:id="rId32"/>
    <p:sldId id="285" r:id="rId33"/>
    <p:sldId id="286" r:id="rId34"/>
    <p:sldId id="288" r:id="rId35"/>
    <p:sldId id="289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F16FA9-B627-436F-A71D-4A59BE038AF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DB3C62E-E86F-4573-888F-EA63D9FDD0A9}">
      <dgm:prSet phldrT="[Texto]"/>
      <dgm:spPr/>
      <dgm:t>
        <a:bodyPr/>
        <a:lstStyle/>
        <a:p>
          <a:r>
            <a:rPr lang="pt-BR" dirty="0" smtClean="0"/>
            <a:t>Manufatura e Produção</a:t>
          </a:r>
          <a:endParaRPr lang="pt-BR" dirty="0"/>
        </a:p>
      </dgm:t>
    </dgm:pt>
    <dgm:pt modelId="{15FA35D9-434A-4FA8-97F8-696CF0C9F2EA}" type="parTrans" cxnId="{D94CAF2A-3EDE-4375-B4AA-BC8E297E9367}">
      <dgm:prSet/>
      <dgm:spPr/>
      <dgm:t>
        <a:bodyPr/>
        <a:lstStyle/>
        <a:p>
          <a:endParaRPr lang="pt-BR"/>
        </a:p>
      </dgm:t>
    </dgm:pt>
    <dgm:pt modelId="{5B853B7E-F388-450D-B6E3-F7AC15E08CD9}" type="sibTrans" cxnId="{D94CAF2A-3EDE-4375-B4AA-BC8E297E9367}">
      <dgm:prSet/>
      <dgm:spPr/>
      <dgm:t>
        <a:bodyPr/>
        <a:lstStyle/>
        <a:p>
          <a:endParaRPr lang="pt-BR"/>
        </a:p>
      </dgm:t>
    </dgm:pt>
    <dgm:pt modelId="{D4BCDD33-FD97-4738-91E9-B720E4EE052A}">
      <dgm:prSet phldrT="[Texto]"/>
      <dgm:spPr/>
      <dgm:t>
        <a:bodyPr/>
        <a:lstStyle/>
        <a:p>
          <a:r>
            <a:rPr lang="pt-BR" dirty="0" smtClean="0"/>
            <a:t>Vendas e Marketing</a:t>
          </a:r>
          <a:endParaRPr lang="pt-BR" dirty="0"/>
        </a:p>
      </dgm:t>
    </dgm:pt>
    <dgm:pt modelId="{8AF4A9F0-34E4-4654-BB2E-B42929C4337A}" type="parTrans" cxnId="{AC250639-6B13-4F47-9C70-C69D173EBB92}">
      <dgm:prSet/>
      <dgm:spPr/>
      <dgm:t>
        <a:bodyPr/>
        <a:lstStyle/>
        <a:p>
          <a:endParaRPr lang="pt-BR"/>
        </a:p>
      </dgm:t>
    </dgm:pt>
    <dgm:pt modelId="{8A1744AD-F3C1-41C6-ACDC-C6A6F44E4DB0}" type="sibTrans" cxnId="{AC250639-6B13-4F47-9C70-C69D173EBB92}">
      <dgm:prSet/>
      <dgm:spPr/>
      <dgm:t>
        <a:bodyPr/>
        <a:lstStyle/>
        <a:p>
          <a:endParaRPr lang="pt-BR"/>
        </a:p>
      </dgm:t>
    </dgm:pt>
    <dgm:pt modelId="{5B4E16C5-C079-42B1-8012-D667290F103F}">
      <dgm:prSet phldrT="[Texto]"/>
      <dgm:spPr/>
      <dgm:t>
        <a:bodyPr/>
        <a:lstStyle/>
        <a:p>
          <a:r>
            <a:rPr lang="pt-BR" dirty="0" smtClean="0"/>
            <a:t>Finanças e Contabilidade</a:t>
          </a:r>
          <a:endParaRPr lang="pt-BR" dirty="0"/>
        </a:p>
      </dgm:t>
    </dgm:pt>
    <dgm:pt modelId="{84C10EE9-2AD5-4DB7-8201-934A87E3CA1C}" type="parTrans" cxnId="{2C773FEB-5720-41AF-8F11-43C22F421755}">
      <dgm:prSet/>
      <dgm:spPr/>
      <dgm:t>
        <a:bodyPr/>
        <a:lstStyle/>
        <a:p>
          <a:endParaRPr lang="pt-BR"/>
        </a:p>
      </dgm:t>
    </dgm:pt>
    <dgm:pt modelId="{8A1F4D4F-EA05-4FAC-AE98-9A8CF05CCCBC}" type="sibTrans" cxnId="{2C773FEB-5720-41AF-8F11-43C22F421755}">
      <dgm:prSet/>
      <dgm:spPr/>
      <dgm:t>
        <a:bodyPr/>
        <a:lstStyle/>
        <a:p>
          <a:endParaRPr lang="pt-BR"/>
        </a:p>
      </dgm:t>
    </dgm:pt>
    <dgm:pt modelId="{5338D29B-72B6-4DB8-B7C7-6641D6C8ECCB}">
      <dgm:prSet phldrT="[Texto]"/>
      <dgm:spPr/>
      <dgm:t>
        <a:bodyPr/>
        <a:lstStyle/>
        <a:p>
          <a:r>
            <a:rPr lang="pt-BR" dirty="0" smtClean="0"/>
            <a:t>Recursos Humanos</a:t>
          </a:r>
          <a:endParaRPr lang="pt-BR" dirty="0"/>
        </a:p>
      </dgm:t>
    </dgm:pt>
    <dgm:pt modelId="{3882EDB7-7330-4FD2-BA0E-22318F548557}" type="parTrans" cxnId="{A56C8E39-9522-474D-87D5-31C53A262501}">
      <dgm:prSet/>
      <dgm:spPr/>
      <dgm:t>
        <a:bodyPr/>
        <a:lstStyle/>
        <a:p>
          <a:endParaRPr lang="pt-BR"/>
        </a:p>
      </dgm:t>
    </dgm:pt>
    <dgm:pt modelId="{BF39FB89-6F16-40EF-B544-0883E06447AA}" type="sibTrans" cxnId="{A56C8E39-9522-474D-87D5-31C53A262501}">
      <dgm:prSet/>
      <dgm:spPr/>
      <dgm:t>
        <a:bodyPr/>
        <a:lstStyle/>
        <a:p>
          <a:endParaRPr lang="pt-BR"/>
        </a:p>
      </dgm:t>
    </dgm:pt>
    <dgm:pt modelId="{EE779198-62D3-4476-84DA-95A99830F026}" type="pres">
      <dgm:prSet presAssocID="{55F16FA9-B627-436F-A71D-4A59BE038AF8}" presName="CompostProcess" presStyleCnt="0">
        <dgm:presLayoutVars>
          <dgm:dir/>
          <dgm:resizeHandles val="exact"/>
        </dgm:presLayoutVars>
      </dgm:prSet>
      <dgm:spPr/>
    </dgm:pt>
    <dgm:pt modelId="{9D31539B-A5CD-43F4-92B2-DAFC23644149}" type="pres">
      <dgm:prSet presAssocID="{55F16FA9-B627-436F-A71D-4A59BE038AF8}" presName="arrow" presStyleLbl="bgShp" presStyleIdx="0" presStyleCnt="1"/>
      <dgm:spPr/>
    </dgm:pt>
    <dgm:pt modelId="{EDC53406-E2B4-4708-BD1A-B990E28B9D45}" type="pres">
      <dgm:prSet presAssocID="{55F16FA9-B627-436F-A71D-4A59BE038AF8}" presName="linearProcess" presStyleCnt="0"/>
      <dgm:spPr/>
    </dgm:pt>
    <dgm:pt modelId="{E767C31D-F8CF-4F35-8D9D-7E17119B4DEA}" type="pres">
      <dgm:prSet presAssocID="{3DB3C62E-E86F-4573-888F-EA63D9FDD0A9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157229-5FB8-41C2-B1A2-3E2BB75A8B30}" type="pres">
      <dgm:prSet presAssocID="{5B853B7E-F388-450D-B6E3-F7AC15E08CD9}" presName="sibTrans" presStyleCnt="0"/>
      <dgm:spPr/>
    </dgm:pt>
    <dgm:pt modelId="{72EFDD4C-FFC0-4F51-9497-36544D9E6750}" type="pres">
      <dgm:prSet presAssocID="{D4BCDD33-FD97-4738-91E9-B720E4EE052A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8EFFE1-9120-4BF0-9FF9-7739DE23A5A8}" type="pres">
      <dgm:prSet presAssocID="{8A1744AD-F3C1-41C6-ACDC-C6A6F44E4DB0}" presName="sibTrans" presStyleCnt="0"/>
      <dgm:spPr/>
    </dgm:pt>
    <dgm:pt modelId="{3DA2B7B5-E4F5-47E6-B118-BB3998E1AC68}" type="pres">
      <dgm:prSet presAssocID="{5B4E16C5-C079-42B1-8012-D667290F103F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66EEC5-2695-41E9-B813-1F2072528E6F}" type="pres">
      <dgm:prSet presAssocID="{8A1F4D4F-EA05-4FAC-AE98-9A8CF05CCCBC}" presName="sibTrans" presStyleCnt="0"/>
      <dgm:spPr/>
    </dgm:pt>
    <dgm:pt modelId="{5F346D32-563F-4ACC-8576-0F9EAE6E5A4C}" type="pres">
      <dgm:prSet presAssocID="{5338D29B-72B6-4DB8-B7C7-6641D6C8ECCB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74C9B8C-4079-4E76-BEF8-CFF78FDC35C2}" type="presOf" srcId="{5338D29B-72B6-4DB8-B7C7-6641D6C8ECCB}" destId="{5F346D32-563F-4ACC-8576-0F9EAE6E5A4C}" srcOrd="0" destOrd="0" presId="urn:microsoft.com/office/officeart/2005/8/layout/hProcess9"/>
    <dgm:cxn modelId="{A30A8D80-F0DB-4310-AAF4-54DB03D2A6AF}" type="presOf" srcId="{D4BCDD33-FD97-4738-91E9-B720E4EE052A}" destId="{72EFDD4C-FFC0-4F51-9497-36544D9E6750}" srcOrd="0" destOrd="0" presId="urn:microsoft.com/office/officeart/2005/8/layout/hProcess9"/>
    <dgm:cxn modelId="{A56C8E39-9522-474D-87D5-31C53A262501}" srcId="{55F16FA9-B627-436F-A71D-4A59BE038AF8}" destId="{5338D29B-72B6-4DB8-B7C7-6641D6C8ECCB}" srcOrd="3" destOrd="0" parTransId="{3882EDB7-7330-4FD2-BA0E-22318F548557}" sibTransId="{BF39FB89-6F16-40EF-B544-0883E06447AA}"/>
    <dgm:cxn modelId="{16EA67C2-1C69-4E6F-B5C2-7B58A1D54696}" type="presOf" srcId="{55F16FA9-B627-436F-A71D-4A59BE038AF8}" destId="{EE779198-62D3-4476-84DA-95A99830F026}" srcOrd="0" destOrd="0" presId="urn:microsoft.com/office/officeart/2005/8/layout/hProcess9"/>
    <dgm:cxn modelId="{2C773FEB-5720-41AF-8F11-43C22F421755}" srcId="{55F16FA9-B627-436F-A71D-4A59BE038AF8}" destId="{5B4E16C5-C079-42B1-8012-D667290F103F}" srcOrd="2" destOrd="0" parTransId="{84C10EE9-2AD5-4DB7-8201-934A87E3CA1C}" sibTransId="{8A1F4D4F-EA05-4FAC-AE98-9A8CF05CCCBC}"/>
    <dgm:cxn modelId="{AC250639-6B13-4F47-9C70-C69D173EBB92}" srcId="{55F16FA9-B627-436F-A71D-4A59BE038AF8}" destId="{D4BCDD33-FD97-4738-91E9-B720E4EE052A}" srcOrd="1" destOrd="0" parTransId="{8AF4A9F0-34E4-4654-BB2E-B42929C4337A}" sibTransId="{8A1744AD-F3C1-41C6-ACDC-C6A6F44E4DB0}"/>
    <dgm:cxn modelId="{EB54D63A-AEB9-4753-ACE1-4E9588C7EAEA}" type="presOf" srcId="{5B4E16C5-C079-42B1-8012-D667290F103F}" destId="{3DA2B7B5-E4F5-47E6-B118-BB3998E1AC68}" srcOrd="0" destOrd="0" presId="urn:microsoft.com/office/officeart/2005/8/layout/hProcess9"/>
    <dgm:cxn modelId="{D94CAF2A-3EDE-4375-B4AA-BC8E297E9367}" srcId="{55F16FA9-B627-436F-A71D-4A59BE038AF8}" destId="{3DB3C62E-E86F-4573-888F-EA63D9FDD0A9}" srcOrd="0" destOrd="0" parTransId="{15FA35D9-434A-4FA8-97F8-696CF0C9F2EA}" sibTransId="{5B853B7E-F388-450D-B6E3-F7AC15E08CD9}"/>
    <dgm:cxn modelId="{6A143275-635F-4674-9BDB-EE9BB7B98997}" type="presOf" srcId="{3DB3C62E-E86F-4573-888F-EA63D9FDD0A9}" destId="{E767C31D-F8CF-4F35-8D9D-7E17119B4DEA}" srcOrd="0" destOrd="0" presId="urn:microsoft.com/office/officeart/2005/8/layout/hProcess9"/>
    <dgm:cxn modelId="{9BF27D4B-BEE1-42D4-805F-407A8669C133}" type="presParOf" srcId="{EE779198-62D3-4476-84DA-95A99830F026}" destId="{9D31539B-A5CD-43F4-92B2-DAFC23644149}" srcOrd="0" destOrd="0" presId="urn:microsoft.com/office/officeart/2005/8/layout/hProcess9"/>
    <dgm:cxn modelId="{C088A72E-D92C-4F24-983F-1293CC4AF607}" type="presParOf" srcId="{EE779198-62D3-4476-84DA-95A99830F026}" destId="{EDC53406-E2B4-4708-BD1A-B990E28B9D45}" srcOrd="1" destOrd="0" presId="urn:microsoft.com/office/officeart/2005/8/layout/hProcess9"/>
    <dgm:cxn modelId="{280CE839-BCAA-4815-9FB2-17F1C7814C8B}" type="presParOf" srcId="{EDC53406-E2B4-4708-BD1A-B990E28B9D45}" destId="{E767C31D-F8CF-4F35-8D9D-7E17119B4DEA}" srcOrd="0" destOrd="0" presId="urn:microsoft.com/office/officeart/2005/8/layout/hProcess9"/>
    <dgm:cxn modelId="{37FE3119-77DE-4058-BD7B-43BAAB4928C7}" type="presParOf" srcId="{EDC53406-E2B4-4708-BD1A-B990E28B9D45}" destId="{90157229-5FB8-41C2-B1A2-3E2BB75A8B30}" srcOrd="1" destOrd="0" presId="urn:microsoft.com/office/officeart/2005/8/layout/hProcess9"/>
    <dgm:cxn modelId="{9D78ED80-465F-43D0-9058-47F76C033835}" type="presParOf" srcId="{EDC53406-E2B4-4708-BD1A-B990E28B9D45}" destId="{72EFDD4C-FFC0-4F51-9497-36544D9E6750}" srcOrd="2" destOrd="0" presId="urn:microsoft.com/office/officeart/2005/8/layout/hProcess9"/>
    <dgm:cxn modelId="{70DC0E13-8C70-4DA0-A178-2D65B62F02C8}" type="presParOf" srcId="{EDC53406-E2B4-4708-BD1A-B990E28B9D45}" destId="{A18EFFE1-9120-4BF0-9FF9-7739DE23A5A8}" srcOrd="3" destOrd="0" presId="urn:microsoft.com/office/officeart/2005/8/layout/hProcess9"/>
    <dgm:cxn modelId="{F3DB1CB8-322A-4030-8B32-7B7021640615}" type="presParOf" srcId="{EDC53406-E2B4-4708-BD1A-B990E28B9D45}" destId="{3DA2B7B5-E4F5-47E6-B118-BB3998E1AC68}" srcOrd="4" destOrd="0" presId="urn:microsoft.com/office/officeart/2005/8/layout/hProcess9"/>
    <dgm:cxn modelId="{BCA62E98-E2B0-45F6-85F6-1C70B9ACD23B}" type="presParOf" srcId="{EDC53406-E2B4-4708-BD1A-B990E28B9D45}" destId="{2766EEC5-2695-41E9-B813-1F2072528E6F}" srcOrd="5" destOrd="0" presId="urn:microsoft.com/office/officeart/2005/8/layout/hProcess9"/>
    <dgm:cxn modelId="{7F55BADD-AF08-401D-95E3-FADCF71B2FE0}" type="presParOf" srcId="{EDC53406-E2B4-4708-BD1A-B990E28B9D45}" destId="{5F346D32-563F-4ACC-8576-0F9EAE6E5A4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0BBDCC-9D16-4829-B56A-C3436158B4BC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32823D4-3445-4F17-B5E5-45DE7E0BE31E}">
      <dgm:prSet phldrT="[Texto]" custT="1"/>
      <dgm:spPr/>
      <dgm:t>
        <a:bodyPr/>
        <a:lstStyle/>
        <a:p>
          <a:r>
            <a:rPr lang="pt-BR" sz="2000" dirty="0" smtClean="0">
              <a:latin typeface="Arial" panose="020B0604020202020204" pitchFamily="34" charset="0"/>
              <a:cs typeface="Arial" panose="020B0604020202020204" pitchFamily="34" charset="0"/>
            </a:rPr>
            <a:t>Sistemas de Apoio ao Executivo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A62C38-45DE-4722-B934-27405D775360}" type="parTrans" cxnId="{C63ADE06-C73B-4249-9F4E-E403260E61F2}">
      <dgm:prSet/>
      <dgm:spPr/>
      <dgm:t>
        <a:bodyPr/>
        <a:lstStyle/>
        <a:p>
          <a:endParaRPr lang="pt-BR"/>
        </a:p>
      </dgm:t>
    </dgm:pt>
    <dgm:pt modelId="{55B4464B-F620-4545-91A7-15DC37BDEBD9}" type="sibTrans" cxnId="{C63ADE06-C73B-4249-9F4E-E403260E61F2}">
      <dgm:prSet/>
      <dgm:spPr/>
      <dgm:t>
        <a:bodyPr/>
        <a:lstStyle/>
        <a:p>
          <a:endParaRPr lang="pt-BR"/>
        </a:p>
      </dgm:t>
    </dgm:pt>
    <dgm:pt modelId="{0382A378-B0B7-40F3-94E8-9815F48A5EE4}">
      <dgm:prSet phldrT="[Texto]" custT="1"/>
      <dgm:spPr/>
      <dgm:t>
        <a:bodyPr/>
        <a:lstStyle/>
        <a:p>
          <a:r>
            <a:rPr lang="pt-BR" sz="2000" dirty="0" smtClean="0">
              <a:latin typeface="Arial" panose="020B0604020202020204" pitchFamily="34" charset="0"/>
              <a:cs typeface="Arial" panose="020B0604020202020204" pitchFamily="34" charset="0"/>
            </a:rPr>
            <a:t>Sistemas de Apoio à Decisão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3AA438-7BB9-4C29-82AB-427F6DFB0E42}" type="parTrans" cxnId="{A8F5D02E-7453-4726-8E39-8F1BEA75E7C1}">
      <dgm:prSet/>
      <dgm:spPr/>
      <dgm:t>
        <a:bodyPr/>
        <a:lstStyle/>
        <a:p>
          <a:endParaRPr lang="pt-BR"/>
        </a:p>
      </dgm:t>
    </dgm:pt>
    <dgm:pt modelId="{673E69B1-F19D-4881-803E-79ACD5FD60C0}" type="sibTrans" cxnId="{A8F5D02E-7453-4726-8E39-8F1BEA75E7C1}">
      <dgm:prSet/>
      <dgm:spPr/>
      <dgm:t>
        <a:bodyPr/>
        <a:lstStyle/>
        <a:p>
          <a:endParaRPr lang="pt-BR"/>
        </a:p>
      </dgm:t>
    </dgm:pt>
    <dgm:pt modelId="{051A0F86-DD52-478F-BDFA-5BEF09089E5A}">
      <dgm:prSet phldrT="[Texto]" custT="1"/>
      <dgm:spPr/>
      <dgm:t>
        <a:bodyPr/>
        <a:lstStyle/>
        <a:p>
          <a:r>
            <a:rPr lang="pt-BR" sz="2000" dirty="0" smtClean="0">
              <a:latin typeface="Arial" panose="020B0604020202020204" pitchFamily="34" charset="0"/>
              <a:cs typeface="Arial" panose="020B0604020202020204" pitchFamily="34" charset="0"/>
            </a:rPr>
            <a:t>Sistemas de Processamento de Transações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10E0BD-645C-444F-9635-4457490E061D}" type="parTrans" cxnId="{1397F059-B130-4E6A-8937-055E8AD7F433}">
      <dgm:prSet/>
      <dgm:spPr/>
      <dgm:t>
        <a:bodyPr/>
        <a:lstStyle/>
        <a:p>
          <a:endParaRPr lang="pt-BR"/>
        </a:p>
      </dgm:t>
    </dgm:pt>
    <dgm:pt modelId="{76E57212-EDBF-4431-9EB2-BD742D688EFF}" type="sibTrans" cxnId="{1397F059-B130-4E6A-8937-055E8AD7F433}">
      <dgm:prSet/>
      <dgm:spPr/>
      <dgm:t>
        <a:bodyPr/>
        <a:lstStyle/>
        <a:p>
          <a:endParaRPr lang="pt-BR"/>
        </a:p>
      </dgm:t>
    </dgm:pt>
    <dgm:pt modelId="{E8B5B42A-055B-48AB-A1F7-77AD22DF7B17}">
      <dgm:prSet phldrT="[Texto]" custT="1"/>
      <dgm:spPr/>
      <dgm:t>
        <a:bodyPr/>
        <a:lstStyle/>
        <a:p>
          <a:r>
            <a:rPr lang="pt-BR" sz="2000" dirty="0" smtClean="0">
              <a:latin typeface="Arial" panose="020B0604020202020204" pitchFamily="34" charset="0"/>
              <a:cs typeface="Arial" panose="020B0604020202020204" pitchFamily="34" charset="0"/>
            </a:rPr>
            <a:t>Sistemas de Gerenciamento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0F6B02-AF0A-4B16-A5F4-BEFACA93C341}" type="parTrans" cxnId="{49713D3F-C1B9-436C-90A2-13DE92C9FA1E}">
      <dgm:prSet/>
      <dgm:spPr/>
      <dgm:t>
        <a:bodyPr/>
        <a:lstStyle/>
        <a:p>
          <a:endParaRPr lang="pt-BR"/>
        </a:p>
      </dgm:t>
    </dgm:pt>
    <dgm:pt modelId="{AE086F81-DA99-4211-8DF4-9DC97814B733}" type="sibTrans" cxnId="{49713D3F-C1B9-436C-90A2-13DE92C9FA1E}">
      <dgm:prSet/>
      <dgm:spPr/>
      <dgm:t>
        <a:bodyPr/>
        <a:lstStyle/>
        <a:p>
          <a:endParaRPr lang="pt-BR" dirty="0"/>
        </a:p>
      </dgm:t>
    </dgm:pt>
    <dgm:pt modelId="{DDD8BF4F-B732-4A73-A3BF-6DDA9D8404F6}" type="pres">
      <dgm:prSet presAssocID="{370BBDCC-9D16-4829-B56A-C3436158B4B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EDB33DE-0942-4F06-ABA3-C47E51974642}" type="pres">
      <dgm:prSet presAssocID="{232823D4-3445-4F17-B5E5-45DE7E0BE31E}" presName="node" presStyleLbl="node1" presStyleIdx="0" presStyleCnt="4" custScaleX="12642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E1B631-9B25-4173-B6D4-C27427081A7A}" type="pres">
      <dgm:prSet presAssocID="{55B4464B-F620-4545-91A7-15DC37BDEBD9}" presName="sibTrans" presStyleLbl="sibTrans2D1" presStyleIdx="0" presStyleCnt="4" custScaleX="187375" custLinFactX="10981" custLinFactNeighborX="100000" custLinFactNeighborY="-42843"/>
      <dgm:spPr/>
      <dgm:t>
        <a:bodyPr/>
        <a:lstStyle/>
        <a:p>
          <a:endParaRPr lang="pt-BR"/>
        </a:p>
      </dgm:t>
    </dgm:pt>
    <dgm:pt modelId="{7B795ACC-1A16-4C42-9F8D-50E34E14A402}" type="pres">
      <dgm:prSet presAssocID="{55B4464B-F620-4545-91A7-15DC37BDEBD9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CC092F72-5B3A-4E56-BE27-A9EB79D75944}" type="pres">
      <dgm:prSet presAssocID="{0382A378-B0B7-40F3-94E8-9815F48A5EE4}" presName="node" presStyleLbl="node1" presStyleIdx="1" presStyleCnt="4" custScaleX="1307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B56A81-DD54-45A9-8E6D-1313FA10CCD3}" type="pres">
      <dgm:prSet presAssocID="{673E69B1-F19D-4881-803E-79ACD5FD60C0}" presName="sibTrans" presStyleLbl="sibTrans2D1" presStyleIdx="1" presStyleCnt="4" custScaleX="187699" custLinFactX="100000" custLinFactNeighborX="175411" custLinFactNeighborY="71834"/>
      <dgm:spPr/>
      <dgm:t>
        <a:bodyPr/>
        <a:lstStyle/>
        <a:p>
          <a:endParaRPr lang="pt-BR"/>
        </a:p>
      </dgm:t>
    </dgm:pt>
    <dgm:pt modelId="{CCEDD463-7FBB-4FED-A268-FB5B24E454F5}" type="pres">
      <dgm:prSet presAssocID="{673E69B1-F19D-4881-803E-79ACD5FD60C0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9CC9FBC7-B16A-4301-8509-BBC9275A480F}" type="pres">
      <dgm:prSet presAssocID="{051A0F86-DD52-478F-BDFA-5BEF09089E5A}" presName="node" presStyleLbl="node1" presStyleIdx="2" presStyleCnt="4" custScaleX="1773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E67C2A-0092-406A-BC66-D94A42064FBF}" type="pres">
      <dgm:prSet presAssocID="{76E57212-EDBF-4431-9EB2-BD742D688EFF}" presName="sibTrans" presStyleLbl="sibTrans2D1" presStyleIdx="2" presStyleCnt="4" custScaleX="253066" custLinFactX="-119876" custLinFactNeighborX="-200000" custLinFactNeighborY="38695"/>
      <dgm:spPr/>
      <dgm:t>
        <a:bodyPr/>
        <a:lstStyle/>
        <a:p>
          <a:endParaRPr lang="pt-BR"/>
        </a:p>
      </dgm:t>
    </dgm:pt>
    <dgm:pt modelId="{4152681F-0F51-4CAF-8487-E35B79B99194}" type="pres">
      <dgm:prSet presAssocID="{76E57212-EDBF-4431-9EB2-BD742D688EFF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85D4009F-88EF-40FB-8140-D9EDEB43EE75}" type="pres">
      <dgm:prSet presAssocID="{E8B5B42A-055B-48AB-A1F7-77AD22DF7B17}" presName="node" presStyleLbl="node1" presStyleIdx="3" presStyleCnt="4" custScaleX="169464" custRadScaleRad="93905" custRadScaleInc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FCA17F-95A8-4893-BD96-7AE606319ECE}" type="pres">
      <dgm:prSet presAssocID="{AE086F81-DA99-4211-8DF4-9DC97814B733}" presName="sibTrans" presStyleLbl="sibTrans2D1" presStyleIdx="3" presStyleCnt="4" custAng="107998" custScaleX="237354" custLinFactX="-91091" custLinFactNeighborX="-100000" custLinFactNeighborY="-70273"/>
      <dgm:spPr/>
      <dgm:t>
        <a:bodyPr/>
        <a:lstStyle/>
        <a:p>
          <a:endParaRPr lang="pt-BR"/>
        </a:p>
      </dgm:t>
    </dgm:pt>
    <dgm:pt modelId="{75AEAEBF-23DE-461D-93DD-627EBF57B50B}" type="pres">
      <dgm:prSet presAssocID="{AE086F81-DA99-4211-8DF4-9DC97814B733}" presName="connectorText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274006F2-09D2-4559-9ACA-CB582096D8DD}" type="presOf" srcId="{AE086F81-DA99-4211-8DF4-9DC97814B733}" destId="{75AEAEBF-23DE-461D-93DD-627EBF57B50B}" srcOrd="1" destOrd="0" presId="urn:microsoft.com/office/officeart/2005/8/layout/cycle2"/>
    <dgm:cxn modelId="{57D82F0F-CFF5-4EC6-9C6C-B80C2D11B096}" type="presOf" srcId="{55B4464B-F620-4545-91A7-15DC37BDEBD9}" destId="{01E1B631-9B25-4173-B6D4-C27427081A7A}" srcOrd="0" destOrd="0" presId="urn:microsoft.com/office/officeart/2005/8/layout/cycle2"/>
    <dgm:cxn modelId="{BA66BC53-06E7-4155-8714-317CDC6BB0B5}" type="presOf" srcId="{673E69B1-F19D-4881-803E-79ACD5FD60C0}" destId="{2EB56A81-DD54-45A9-8E6D-1313FA10CCD3}" srcOrd="0" destOrd="0" presId="urn:microsoft.com/office/officeart/2005/8/layout/cycle2"/>
    <dgm:cxn modelId="{465513E0-DF75-4516-A240-393B10EE9E5D}" type="presOf" srcId="{370BBDCC-9D16-4829-B56A-C3436158B4BC}" destId="{DDD8BF4F-B732-4A73-A3BF-6DDA9D8404F6}" srcOrd="0" destOrd="0" presId="urn:microsoft.com/office/officeart/2005/8/layout/cycle2"/>
    <dgm:cxn modelId="{7AEA527F-3C25-4D79-B996-DBE1E47125C7}" type="presOf" srcId="{051A0F86-DD52-478F-BDFA-5BEF09089E5A}" destId="{9CC9FBC7-B16A-4301-8509-BBC9275A480F}" srcOrd="0" destOrd="0" presId="urn:microsoft.com/office/officeart/2005/8/layout/cycle2"/>
    <dgm:cxn modelId="{F66856BA-0F20-491E-AFEB-4D523F49FAF2}" type="presOf" srcId="{E8B5B42A-055B-48AB-A1F7-77AD22DF7B17}" destId="{85D4009F-88EF-40FB-8140-D9EDEB43EE75}" srcOrd="0" destOrd="0" presId="urn:microsoft.com/office/officeart/2005/8/layout/cycle2"/>
    <dgm:cxn modelId="{67C7B8F0-6901-404E-B080-A8606CEBE404}" type="presOf" srcId="{AE086F81-DA99-4211-8DF4-9DC97814B733}" destId="{DEFCA17F-95A8-4893-BD96-7AE606319ECE}" srcOrd="0" destOrd="0" presId="urn:microsoft.com/office/officeart/2005/8/layout/cycle2"/>
    <dgm:cxn modelId="{85429A31-C93D-4B16-9866-3E5B6BE7A5AA}" type="presOf" srcId="{76E57212-EDBF-4431-9EB2-BD742D688EFF}" destId="{4152681F-0F51-4CAF-8487-E35B79B99194}" srcOrd="1" destOrd="0" presId="urn:microsoft.com/office/officeart/2005/8/layout/cycle2"/>
    <dgm:cxn modelId="{C63ADE06-C73B-4249-9F4E-E403260E61F2}" srcId="{370BBDCC-9D16-4829-B56A-C3436158B4BC}" destId="{232823D4-3445-4F17-B5E5-45DE7E0BE31E}" srcOrd="0" destOrd="0" parTransId="{8EA62C38-45DE-4722-B934-27405D775360}" sibTransId="{55B4464B-F620-4545-91A7-15DC37BDEBD9}"/>
    <dgm:cxn modelId="{53D28BA2-FC80-4523-9C87-90354BDAF685}" type="presOf" srcId="{55B4464B-F620-4545-91A7-15DC37BDEBD9}" destId="{7B795ACC-1A16-4C42-9F8D-50E34E14A402}" srcOrd="1" destOrd="0" presId="urn:microsoft.com/office/officeart/2005/8/layout/cycle2"/>
    <dgm:cxn modelId="{1397F059-B130-4E6A-8937-055E8AD7F433}" srcId="{370BBDCC-9D16-4829-B56A-C3436158B4BC}" destId="{051A0F86-DD52-478F-BDFA-5BEF09089E5A}" srcOrd="2" destOrd="0" parTransId="{0A10E0BD-645C-444F-9635-4457490E061D}" sibTransId="{76E57212-EDBF-4431-9EB2-BD742D688EFF}"/>
    <dgm:cxn modelId="{49713D3F-C1B9-436C-90A2-13DE92C9FA1E}" srcId="{370BBDCC-9D16-4829-B56A-C3436158B4BC}" destId="{E8B5B42A-055B-48AB-A1F7-77AD22DF7B17}" srcOrd="3" destOrd="0" parTransId="{6E0F6B02-AF0A-4B16-A5F4-BEFACA93C341}" sibTransId="{AE086F81-DA99-4211-8DF4-9DC97814B733}"/>
    <dgm:cxn modelId="{FD50B6CD-894B-44C4-91E2-35199260F06C}" type="presOf" srcId="{76E57212-EDBF-4431-9EB2-BD742D688EFF}" destId="{DCE67C2A-0092-406A-BC66-D94A42064FBF}" srcOrd="0" destOrd="0" presId="urn:microsoft.com/office/officeart/2005/8/layout/cycle2"/>
    <dgm:cxn modelId="{F3C04917-223A-42CF-997D-7EB2638E3811}" type="presOf" srcId="{673E69B1-F19D-4881-803E-79ACD5FD60C0}" destId="{CCEDD463-7FBB-4FED-A268-FB5B24E454F5}" srcOrd="1" destOrd="0" presId="urn:microsoft.com/office/officeart/2005/8/layout/cycle2"/>
    <dgm:cxn modelId="{351B72BF-DB63-401F-A86E-8840A19623F7}" type="presOf" srcId="{232823D4-3445-4F17-B5E5-45DE7E0BE31E}" destId="{9EDB33DE-0942-4F06-ABA3-C47E51974642}" srcOrd="0" destOrd="0" presId="urn:microsoft.com/office/officeart/2005/8/layout/cycle2"/>
    <dgm:cxn modelId="{A8F5D02E-7453-4726-8E39-8F1BEA75E7C1}" srcId="{370BBDCC-9D16-4829-B56A-C3436158B4BC}" destId="{0382A378-B0B7-40F3-94E8-9815F48A5EE4}" srcOrd="1" destOrd="0" parTransId="{E53AA438-7BB9-4C29-82AB-427F6DFB0E42}" sibTransId="{673E69B1-F19D-4881-803E-79ACD5FD60C0}"/>
    <dgm:cxn modelId="{62A7B559-9BA0-40B8-A2F1-D3EB0E6257E3}" type="presOf" srcId="{0382A378-B0B7-40F3-94E8-9815F48A5EE4}" destId="{CC092F72-5B3A-4E56-BE27-A9EB79D75944}" srcOrd="0" destOrd="0" presId="urn:microsoft.com/office/officeart/2005/8/layout/cycle2"/>
    <dgm:cxn modelId="{6AEC4EDE-F80F-4934-96B5-867B5A9E7AC9}" type="presParOf" srcId="{DDD8BF4F-B732-4A73-A3BF-6DDA9D8404F6}" destId="{9EDB33DE-0942-4F06-ABA3-C47E51974642}" srcOrd="0" destOrd="0" presId="urn:microsoft.com/office/officeart/2005/8/layout/cycle2"/>
    <dgm:cxn modelId="{136EF7D2-4BF6-448D-87C7-1D7B9002F1D1}" type="presParOf" srcId="{DDD8BF4F-B732-4A73-A3BF-6DDA9D8404F6}" destId="{01E1B631-9B25-4173-B6D4-C27427081A7A}" srcOrd="1" destOrd="0" presId="urn:microsoft.com/office/officeart/2005/8/layout/cycle2"/>
    <dgm:cxn modelId="{4A109B0B-DC6E-4706-B5CF-A97CA34A7956}" type="presParOf" srcId="{01E1B631-9B25-4173-B6D4-C27427081A7A}" destId="{7B795ACC-1A16-4C42-9F8D-50E34E14A402}" srcOrd="0" destOrd="0" presId="urn:microsoft.com/office/officeart/2005/8/layout/cycle2"/>
    <dgm:cxn modelId="{6E2E5A85-C781-4EAB-86F2-65FF7D3CB15E}" type="presParOf" srcId="{DDD8BF4F-B732-4A73-A3BF-6DDA9D8404F6}" destId="{CC092F72-5B3A-4E56-BE27-A9EB79D75944}" srcOrd="2" destOrd="0" presId="urn:microsoft.com/office/officeart/2005/8/layout/cycle2"/>
    <dgm:cxn modelId="{4A1C901E-14B3-43DA-8231-20ADB43CE2C8}" type="presParOf" srcId="{DDD8BF4F-B732-4A73-A3BF-6DDA9D8404F6}" destId="{2EB56A81-DD54-45A9-8E6D-1313FA10CCD3}" srcOrd="3" destOrd="0" presId="urn:microsoft.com/office/officeart/2005/8/layout/cycle2"/>
    <dgm:cxn modelId="{F6542AFF-23EA-455B-9C0D-7AB19297C32F}" type="presParOf" srcId="{2EB56A81-DD54-45A9-8E6D-1313FA10CCD3}" destId="{CCEDD463-7FBB-4FED-A268-FB5B24E454F5}" srcOrd="0" destOrd="0" presId="urn:microsoft.com/office/officeart/2005/8/layout/cycle2"/>
    <dgm:cxn modelId="{087905F2-BD02-4ED0-B775-0ADC9B9B7F92}" type="presParOf" srcId="{DDD8BF4F-B732-4A73-A3BF-6DDA9D8404F6}" destId="{9CC9FBC7-B16A-4301-8509-BBC9275A480F}" srcOrd="4" destOrd="0" presId="urn:microsoft.com/office/officeart/2005/8/layout/cycle2"/>
    <dgm:cxn modelId="{89881203-48E6-42EA-889A-5B715DC3841C}" type="presParOf" srcId="{DDD8BF4F-B732-4A73-A3BF-6DDA9D8404F6}" destId="{DCE67C2A-0092-406A-BC66-D94A42064FBF}" srcOrd="5" destOrd="0" presId="urn:microsoft.com/office/officeart/2005/8/layout/cycle2"/>
    <dgm:cxn modelId="{3B92DB8E-40CD-49DB-9C4B-61A4D8075D84}" type="presParOf" srcId="{DCE67C2A-0092-406A-BC66-D94A42064FBF}" destId="{4152681F-0F51-4CAF-8487-E35B79B99194}" srcOrd="0" destOrd="0" presId="urn:microsoft.com/office/officeart/2005/8/layout/cycle2"/>
    <dgm:cxn modelId="{00C1F108-B7DC-4DA2-9CD0-B516D878AD16}" type="presParOf" srcId="{DDD8BF4F-B732-4A73-A3BF-6DDA9D8404F6}" destId="{85D4009F-88EF-40FB-8140-D9EDEB43EE75}" srcOrd="6" destOrd="0" presId="urn:microsoft.com/office/officeart/2005/8/layout/cycle2"/>
    <dgm:cxn modelId="{F7825C9D-341B-4E87-9ED0-22EB923DDDA6}" type="presParOf" srcId="{DDD8BF4F-B732-4A73-A3BF-6DDA9D8404F6}" destId="{DEFCA17F-95A8-4893-BD96-7AE606319ECE}" srcOrd="7" destOrd="0" presId="urn:microsoft.com/office/officeart/2005/8/layout/cycle2"/>
    <dgm:cxn modelId="{F60C5688-2D9D-4DE0-B8EC-602957964690}" type="presParOf" srcId="{DEFCA17F-95A8-4893-BD96-7AE606319ECE}" destId="{75AEAEBF-23DE-461D-93DD-627EBF57B50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C88745-4BC1-455E-B771-A0E0F33B4DFC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41A69C4E-62F0-44B2-B112-FF9891CDED44}">
      <dgm:prSet phldrT="[Texto]"/>
      <dgm:spPr/>
      <dgm:t>
        <a:bodyPr/>
        <a:lstStyle/>
        <a:p>
          <a:r>
            <a:rPr lang="pt-BR" dirty="0" smtClean="0"/>
            <a:t>Gerência Sênior</a:t>
          </a:r>
          <a:endParaRPr lang="pt-BR" dirty="0"/>
        </a:p>
      </dgm:t>
    </dgm:pt>
    <dgm:pt modelId="{6BD6BD34-BB1B-4621-9608-D992267A914E}" type="parTrans" cxnId="{9BA788BB-BCA1-4CBB-9B18-5D4196296C6F}">
      <dgm:prSet/>
      <dgm:spPr/>
      <dgm:t>
        <a:bodyPr/>
        <a:lstStyle/>
        <a:p>
          <a:endParaRPr lang="pt-BR"/>
        </a:p>
      </dgm:t>
    </dgm:pt>
    <dgm:pt modelId="{8F120750-DE07-4CC6-996B-208588114DEE}" type="sibTrans" cxnId="{9BA788BB-BCA1-4CBB-9B18-5D4196296C6F}">
      <dgm:prSet/>
      <dgm:spPr/>
      <dgm:t>
        <a:bodyPr/>
        <a:lstStyle/>
        <a:p>
          <a:endParaRPr lang="pt-BR"/>
        </a:p>
      </dgm:t>
    </dgm:pt>
    <dgm:pt modelId="{F03B95B5-1DAA-43B5-A1BC-42B9E800DBFD}">
      <dgm:prSet phldrT="[Texto]"/>
      <dgm:spPr/>
      <dgm:t>
        <a:bodyPr/>
        <a:lstStyle/>
        <a:p>
          <a:r>
            <a:rPr lang="pt-BR" dirty="0" smtClean="0"/>
            <a:t>Gerência Média</a:t>
          </a:r>
          <a:endParaRPr lang="pt-BR" dirty="0"/>
        </a:p>
      </dgm:t>
    </dgm:pt>
    <dgm:pt modelId="{4CE169B6-FAA9-4508-81F4-9CE3809452D6}" type="parTrans" cxnId="{D3DAE753-EA46-472C-A2A1-54BAB4F1C5D4}">
      <dgm:prSet/>
      <dgm:spPr/>
      <dgm:t>
        <a:bodyPr/>
        <a:lstStyle/>
        <a:p>
          <a:endParaRPr lang="pt-BR"/>
        </a:p>
      </dgm:t>
    </dgm:pt>
    <dgm:pt modelId="{31F6C03F-4BD3-4756-A44C-0BBC8D861736}" type="sibTrans" cxnId="{D3DAE753-EA46-472C-A2A1-54BAB4F1C5D4}">
      <dgm:prSet/>
      <dgm:spPr/>
      <dgm:t>
        <a:bodyPr/>
        <a:lstStyle/>
        <a:p>
          <a:endParaRPr lang="pt-BR"/>
        </a:p>
      </dgm:t>
    </dgm:pt>
    <dgm:pt modelId="{A8F78990-3BF6-4D34-B591-9F603E21D07D}">
      <dgm:prSet phldrT="[Texto]"/>
      <dgm:spPr/>
      <dgm:t>
        <a:bodyPr/>
        <a:lstStyle/>
        <a:p>
          <a:r>
            <a:rPr lang="pt-BR" dirty="0" smtClean="0"/>
            <a:t>Gerência Operacional</a:t>
          </a:r>
          <a:endParaRPr lang="pt-BR" dirty="0"/>
        </a:p>
      </dgm:t>
    </dgm:pt>
    <dgm:pt modelId="{0B95889E-B15F-4F75-9897-0E4C0658C8F1}" type="parTrans" cxnId="{EF836C51-003D-4E44-A0C3-4C7FA3BC3349}">
      <dgm:prSet/>
      <dgm:spPr/>
      <dgm:t>
        <a:bodyPr/>
        <a:lstStyle/>
        <a:p>
          <a:endParaRPr lang="pt-BR"/>
        </a:p>
      </dgm:t>
    </dgm:pt>
    <dgm:pt modelId="{184260F2-25A3-487F-AEDF-016C76B8E24C}" type="sibTrans" cxnId="{EF836C51-003D-4E44-A0C3-4C7FA3BC3349}">
      <dgm:prSet/>
      <dgm:spPr/>
      <dgm:t>
        <a:bodyPr/>
        <a:lstStyle/>
        <a:p>
          <a:endParaRPr lang="pt-BR"/>
        </a:p>
      </dgm:t>
    </dgm:pt>
    <dgm:pt modelId="{5019A0E6-B2B9-4C53-B469-FD833514A6AA}" type="pres">
      <dgm:prSet presAssocID="{CDC88745-4BC1-455E-B771-A0E0F33B4DFC}" presName="compositeShape" presStyleCnt="0">
        <dgm:presLayoutVars>
          <dgm:dir/>
          <dgm:resizeHandles/>
        </dgm:presLayoutVars>
      </dgm:prSet>
      <dgm:spPr/>
    </dgm:pt>
    <dgm:pt modelId="{45D4F88D-661E-4A0A-83FE-2BFAEACF3BA3}" type="pres">
      <dgm:prSet presAssocID="{CDC88745-4BC1-455E-B771-A0E0F33B4DFC}" presName="pyramid" presStyleLbl="node1" presStyleIdx="0" presStyleCnt="1"/>
      <dgm:spPr/>
    </dgm:pt>
    <dgm:pt modelId="{BEBE769A-1480-4B0A-B53D-085B9FE7E036}" type="pres">
      <dgm:prSet presAssocID="{CDC88745-4BC1-455E-B771-A0E0F33B4DFC}" presName="theList" presStyleCnt="0"/>
      <dgm:spPr/>
    </dgm:pt>
    <dgm:pt modelId="{8392729A-ED31-4D94-B6D8-54D379DD42D3}" type="pres">
      <dgm:prSet presAssocID="{41A69C4E-62F0-44B2-B112-FF9891CDED44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F58F86-A17F-4E27-A0D3-D23EF56972CF}" type="pres">
      <dgm:prSet presAssocID="{41A69C4E-62F0-44B2-B112-FF9891CDED44}" presName="aSpace" presStyleCnt="0"/>
      <dgm:spPr/>
    </dgm:pt>
    <dgm:pt modelId="{F4FB326D-7C75-496E-ACCE-8B16CFD7ED2D}" type="pres">
      <dgm:prSet presAssocID="{F03B95B5-1DAA-43B5-A1BC-42B9E800DBFD}" presName="aNode" presStyleLbl="fgAcc1" presStyleIdx="1" presStyleCnt="3" custLinFactNeighborX="14708" custLinFactNeighborY="360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68645A-53CC-453E-BF17-CDA730484A03}" type="pres">
      <dgm:prSet presAssocID="{F03B95B5-1DAA-43B5-A1BC-42B9E800DBFD}" presName="aSpace" presStyleCnt="0"/>
      <dgm:spPr/>
    </dgm:pt>
    <dgm:pt modelId="{ACCDB724-4AAE-4657-BBA6-E315C82A9A28}" type="pres">
      <dgm:prSet presAssocID="{A8F78990-3BF6-4D34-B591-9F603E21D07D}" presName="aNode" presStyleLbl="fgAcc1" presStyleIdx="2" presStyleCnt="3" custLinFactNeighborX="28429" custLinFactNeighborY="7538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D3CA2F-4005-4137-B2EE-4F895023F250}" type="pres">
      <dgm:prSet presAssocID="{A8F78990-3BF6-4D34-B591-9F603E21D07D}" presName="aSpace" presStyleCnt="0"/>
      <dgm:spPr/>
    </dgm:pt>
  </dgm:ptLst>
  <dgm:cxnLst>
    <dgm:cxn modelId="{D3DAE753-EA46-472C-A2A1-54BAB4F1C5D4}" srcId="{CDC88745-4BC1-455E-B771-A0E0F33B4DFC}" destId="{F03B95B5-1DAA-43B5-A1BC-42B9E800DBFD}" srcOrd="1" destOrd="0" parTransId="{4CE169B6-FAA9-4508-81F4-9CE3809452D6}" sibTransId="{31F6C03F-4BD3-4756-A44C-0BBC8D861736}"/>
    <dgm:cxn modelId="{81ACFC01-891D-4BEF-894A-8639B1810C2E}" type="presOf" srcId="{41A69C4E-62F0-44B2-B112-FF9891CDED44}" destId="{8392729A-ED31-4D94-B6D8-54D379DD42D3}" srcOrd="0" destOrd="0" presId="urn:microsoft.com/office/officeart/2005/8/layout/pyramid2"/>
    <dgm:cxn modelId="{C66C4D25-D069-4A9E-B3ED-561CFDF43CCE}" type="presOf" srcId="{A8F78990-3BF6-4D34-B591-9F603E21D07D}" destId="{ACCDB724-4AAE-4657-BBA6-E315C82A9A28}" srcOrd="0" destOrd="0" presId="urn:microsoft.com/office/officeart/2005/8/layout/pyramid2"/>
    <dgm:cxn modelId="{AAB6BED9-746E-4523-8974-3006A82D982F}" type="presOf" srcId="{F03B95B5-1DAA-43B5-A1BC-42B9E800DBFD}" destId="{F4FB326D-7C75-496E-ACCE-8B16CFD7ED2D}" srcOrd="0" destOrd="0" presId="urn:microsoft.com/office/officeart/2005/8/layout/pyramid2"/>
    <dgm:cxn modelId="{EF836C51-003D-4E44-A0C3-4C7FA3BC3349}" srcId="{CDC88745-4BC1-455E-B771-A0E0F33B4DFC}" destId="{A8F78990-3BF6-4D34-B591-9F603E21D07D}" srcOrd="2" destOrd="0" parTransId="{0B95889E-B15F-4F75-9897-0E4C0658C8F1}" sibTransId="{184260F2-25A3-487F-AEDF-016C76B8E24C}"/>
    <dgm:cxn modelId="{9BA788BB-BCA1-4CBB-9B18-5D4196296C6F}" srcId="{CDC88745-4BC1-455E-B771-A0E0F33B4DFC}" destId="{41A69C4E-62F0-44B2-B112-FF9891CDED44}" srcOrd="0" destOrd="0" parTransId="{6BD6BD34-BB1B-4621-9608-D992267A914E}" sibTransId="{8F120750-DE07-4CC6-996B-208588114DEE}"/>
    <dgm:cxn modelId="{99E10B78-E003-4509-BF73-C762B51D52E8}" type="presOf" srcId="{CDC88745-4BC1-455E-B771-A0E0F33B4DFC}" destId="{5019A0E6-B2B9-4C53-B469-FD833514A6AA}" srcOrd="0" destOrd="0" presId="urn:microsoft.com/office/officeart/2005/8/layout/pyramid2"/>
    <dgm:cxn modelId="{14E58EF4-E671-42B1-9F48-A08E5211DBBA}" type="presParOf" srcId="{5019A0E6-B2B9-4C53-B469-FD833514A6AA}" destId="{45D4F88D-661E-4A0A-83FE-2BFAEACF3BA3}" srcOrd="0" destOrd="0" presId="urn:microsoft.com/office/officeart/2005/8/layout/pyramid2"/>
    <dgm:cxn modelId="{41B8867E-3A37-4983-B072-C97D122C6A94}" type="presParOf" srcId="{5019A0E6-B2B9-4C53-B469-FD833514A6AA}" destId="{BEBE769A-1480-4B0A-B53D-085B9FE7E036}" srcOrd="1" destOrd="0" presId="urn:microsoft.com/office/officeart/2005/8/layout/pyramid2"/>
    <dgm:cxn modelId="{D6BD96BB-4412-482C-AF46-3D294DA3DD74}" type="presParOf" srcId="{BEBE769A-1480-4B0A-B53D-085B9FE7E036}" destId="{8392729A-ED31-4D94-B6D8-54D379DD42D3}" srcOrd="0" destOrd="0" presId="urn:microsoft.com/office/officeart/2005/8/layout/pyramid2"/>
    <dgm:cxn modelId="{DDFE6025-C2EB-4A75-BEE1-3F94D4E02D75}" type="presParOf" srcId="{BEBE769A-1480-4B0A-B53D-085B9FE7E036}" destId="{92F58F86-A17F-4E27-A0D3-D23EF56972CF}" srcOrd="1" destOrd="0" presId="urn:microsoft.com/office/officeart/2005/8/layout/pyramid2"/>
    <dgm:cxn modelId="{E9B55D74-5895-4E6F-A25C-1710141E0D03}" type="presParOf" srcId="{BEBE769A-1480-4B0A-B53D-085B9FE7E036}" destId="{F4FB326D-7C75-496E-ACCE-8B16CFD7ED2D}" srcOrd="2" destOrd="0" presId="urn:microsoft.com/office/officeart/2005/8/layout/pyramid2"/>
    <dgm:cxn modelId="{2D82226F-B9A4-4C67-A3D5-55AD0689CFDB}" type="presParOf" srcId="{BEBE769A-1480-4B0A-B53D-085B9FE7E036}" destId="{6768645A-53CC-453E-BF17-CDA730484A03}" srcOrd="3" destOrd="0" presId="urn:microsoft.com/office/officeart/2005/8/layout/pyramid2"/>
    <dgm:cxn modelId="{BB13A344-DDAB-4A1A-8BD1-6FA436DC5CAD}" type="presParOf" srcId="{BEBE769A-1480-4B0A-B53D-085B9FE7E036}" destId="{ACCDB724-4AAE-4657-BBA6-E315C82A9A28}" srcOrd="4" destOrd="0" presId="urn:microsoft.com/office/officeart/2005/8/layout/pyramid2"/>
    <dgm:cxn modelId="{4DBAA290-E47E-4CE1-A622-2E939C7EDF15}" type="presParOf" srcId="{BEBE769A-1480-4B0A-B53D-085B9FE7E036}" destId="{E5D3CA2F-4005-4137-B2EE-4F895023F25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1539B-A5CD-43F4-92B2-DAFC23644149}">
      <dsp:nvSpPr>
        <dsp:cNvPr id="0" name=""/>
        <dsp:cNvSpPr/>
      </dsp:nvSpPr>
      <dsp:spPr>
        <a:xfrm>
          <a:off x="837097" y="0"/>
          <a:ext cx="9487100" cy="3429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7C31D-F8CF-4F35-8D9D-7E17119B4DEA}">
      <dsp:nvSpPr>
        <dsp:cNvPr id="0" name=""/>
        <dsp:cNvSpPr/>
      </dsp:nvSpPr>
      <dsp:spPr>
        <a:xfrm>
          <a:off x="3065" y="1028700"/>
          <a:ext cx="2661060" cy="137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Manufatura e Produção</a:t>
          </a:r>
          <a:endParaRPr lang="pt-BR" sz="3100" kern="1200" dirty="0"/>
        </a:p>
      </dsp:txBody>
      <dsp:txXfrm>
        <a:off x="70021" y="1095656"/>
        <a:ext cx="2527148" cy="1237688"/>
      </dsp:txXfrm>
    </dsp:sp>
    <dsp:sp modelId="{72EFDD4C-FFC0-4F51-9497-36544D9E6750}">
      <dsp:nvSpPr>
        <dsp:cNvPr id="0" name=""/>
        <dsp:cNvSpPr/>
      </dsp:nvSpPr>
      <dsp:spPr>
        <a:xfrm>
          <a:off x="2834433" y="1028700"/>
          <a:ext cx="2661060" cy="137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Vendas e Marketing</a:t>
          </a:r>
          <a:endParaRPr lang="pt-BR" sz="3100" kern="1200" dirty="0"/>
        </a:p>
      </dsp:txBody>
      <dsp:txXfrm>
        <a:off x="2901389" y="1095656"/>
        <a:ext cx="2527148" cy="1237688"/>
      </dsp:txXfrm>
    </dsp:sp>
    <dsp:sp modelId="{3DA2B7B5-E4F5-47E6-B118-BB3998E1AC68}">
      <dsp:nvSpPr>
        <dsp:cNvPr id="0" name=""/>
        <dsp:cNvSpPr/>
      </dsp:nvSpPr>
      <dsp:spPr>
        <a:xfrm>
          <a:off x="5665801" y="1028700"/>
          <a:ext cx="2661060" cy="137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Finanças e Contabilidade</a:t>
          </a:r>
          <a:endParaRPr lang="pt-BR" sz="3100" kern="1200" dirty="0"/>
        </a:p>
      </dsp:txBody>
      <dsp:txXfrm>
        <a:off x="5732757" y="1095656"/>
        <a:ext cx="2527148" cy="1237688"/>
      </dsp:txXfrm>
    </dsp:sp>
    <dsp:sp modelId="{5F346D32-563F-4ACC-8576-0F9EAE6E5A4C}">
      <dsp:nvSpPr>
        <dsp:cNvPr id="0" name=""/>
        <dsp:cNvSpPr/>
      </dsp:nvSpPr>
      <dsp:spPr>
        <a:xfrm>
          <a:off x="8497169" y="1028700"/>
          <a:ext cx="2661060" cy="137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Recursos Humanos</a:t>
          </a:r>
          <a:endParaRPr lang="pt-BR" sz="3100" kern="1200" dirty="0"/>
        </a:p>
      </dsp:txBody>
      <dsp:txXfrm>
        <a:off x="8564125" y="1095656"/>
        <a:ext cx="2527148" cy="1237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B33DE-0942-4F06-ABA3-C47E51974642}">
      <dsp:nvSpPr>
        <dsp:cNvPr id="0" name=""/>
        <dsp:cNvSpPr/>
      </dsp:nvSpPr>
      <dsp:spPr>
        <a:xfrm>
          <a:off x="2881842" y="1493"/>
          <a:ext cx="2021302" cy="15987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Sistemas de Apoio ao Executivo</a:t>
          </a:r>
          <a:endParaRPr lang="pt-B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77855" y="235630"/>
        <a:ext cx="1429276" cy="1130516"/>
      </dsp:txXfrm>
    </dsp:sp>
    <dsp:sp modelId="{01E1B631-9B25-4173-B6D4-C27427081A7A}">
      <dsp:nvSpPr>
        <dsp:cNvPr id="0" name=""/>
        <dsp:cNvSpPr/>
      </dsp:nvSpPr>
      <dsp:spPr>
        <a:xfrm rot="2700000">
          <a:off x="4787386" y="1138305"/>
          <a:ext cx="612204" cy="539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300" kern="1200"/>
        </a:p>
      </dsp:txBody>
      <dsp:txXfrm>
        <a:off x="4811092" y="1188991"/>
        <a:ext cx="450327" cy="323755"/>
      </dsp:txXfrm>
    </dsp:sp>
    <dsp:sp modelId="{CC092F72-5B3A-4E56-BE27-A9EB79D75944}">
      <dsp:nvSpPr>
        <dsp:cNvPr id="0" name=""/>
        <dsp:cNvSpPr/>
      </dsp:nvSpPr>
      <dsp:spPr>
        <a:xfrm>
          <a:off x="4545051" y="1699371"/>
          <a:ext cx="2090642" cy="15987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Sistemas de Apoio à Decisão</a:t>
          </a:r>
          <a:endParaRPr lang="pt-B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1218" y="1933508"/>
        <a:ext cx="1478308" cy="1130516"/>
      </dsp:txXfrm>
    </dsp:sp>
    <dsp:sp modelId="{2EB56A81-DD54-45A9-8E6D-1313FA10CCD3}">
      <dsp:nvSpPr>
        <dsp:cNvPr id="0" name=""/>
        <dsp:cNvSpPr/>
      </dsp:nvSpPr>
      <dsp:spPr>
        <a:xfrm rot="8100000">
          <a:off x="5276455" y="3429372"/>
          <a:ext cx="515737" cy="539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300" kern="1200"/>
        </a:p>
      </dsp:txBody>
      <dsp:txXfrm rot="10800000">
        <a:off x="5408518" y="3482588"/>
        <a:ext cx="361016" cy="323755"/>
      </dsp:txXfrm>
    </dsp:sp>
    <dsp:sp modelId="{9CC9FBC7-B16A-4301-8509-BBC9275A480F}">
      <dsp:nvSpPr>
        <dsp:cNvPr id="0" name=""/>
        <dsp:cNvSpPr/>
      </dsp:nvSpPr>
      <dsp:spPr>
        <a:xfrm>
          <a:off x="2475046" y="3397250"/>
          <a:ext cx="2834894" cy="15987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Sistemas de Processamento de Transações</a:t>
          </a:r>
          <a:endParaRPr lang="pt-B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90207" y="3631387"/>
        <a:ext cx="2004572" cy="1130516"/>
      </dsp:txXfrm>
    </dsp:sp>
    <dsp:sp modelId="{DCE67C2A-0092-406A-BC66-D94A42064FBF}">
      <dsp:nvSpPr>
        <dsp:cNvPr id="0" name=""/>
        <dsp:cNvSpPr/>
      </dsp:nvSpPr>
      <dsp:spPr>
        <a:xfrm rot="13608023">
          <a:off x="2147601" y="3287477"/>
          <a:ext cx="537653" cy="539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300" kern="1200"/>
        </a:p>
      </dsp:txBody>
      <dsp:txXfrm rot="10800000">
        <a:off x="2283456" y="3454185"/>
        <a:ext cx="376357" cy="323755"/>
      </dsp:txXfrm>
    </dsp:sp>
    <dsp:sp modelId="{85D4009F-88EF-40FB-8140-D9EDEB43EE75}">
      <dsp:nvSpPr>
        <dsp:cNvPr id="0" name=""/>
        <dsp:cNvSpPr/>
      </dsp:nvSpPr>
      <dsp:spPr>
        <a:xfrm>
          <a:off x="943414" y="1699371"/>
          <a:ext cx="2709373" cy="15987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Sistemas de Gerenciamento</a:t>
          </a:r>
          <a:endParaRPr lang="pt-B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0192" y="1933508"/>
        <a:ext cx="1915817" cy="1130516"/>
      </dsp:txXfrm>
    </dsp:sp>
    <dsp:sp modelId="{DEFCA17F-95A8-4893-BD96-7AE606319ECE}">
      <dsp:nvSpPr>
        <dsp:cNvPr id="0" name=""/>
        <dsp:cNvSpPr/>
      </dsp:nvSpPr>
      <dsp:spPr>
        <a:xfrm rot="18899975">
          <a:off x="2313416" y="977458"/>
          <a:ext cx="615929" cy="539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300" kern="1200" dirty="0"/>
        </a:p>
      </dsp:txBody>
      <dsp:txXfrm>
        <a:off x="2337123" y="1142609"/>
        <a:ext cx="454052" cy="3237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D4F88D-661E-4A0A-83FE-2BFAEACF3BA3}">
      <dsp:nvSpPr>
        <dsp:cNvPr id="0" name=""/>
        <dsp:cNvSpPr/>
      </dsp:nvSpPr>
      <dsp:spPr>
        <a:xfrm>
          <a:off x="1804915" y="0"/>
          <a:ext cx="4947128" cy="494712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2729A-ED31-4D94-B6D8-54D379DD42D3}">
      <dsp:nvSpPr>
        <dsp:cNvPr id="0" name=""/>
        <dsp:cNvSpPr/>
      </dsp:nvSpPr>
      <dsp:spPr>
        <a:xfrm>
          <a:off x="4278479" y="497369"/>
          <a:ext cx="3215633" cy="11710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Gerência Sênior</a:t>
          </a:r>
          <a:endParaRPr lang="pt-BR" sz="2900" kern="1200" dirty="0"/>
        </a:p>
      </dsp:txBody>
      <dsp:txXfrm>
        <a:off x="4335646" y="554536"/>
        <a:ext cx="3101299" cy="1056743"/>
      </dsp:txXfrm>
    </dsp:sp>
    <dsp:sp modelId="{F4FB326D-7C75-496E-ACCE-8B16CFD7ED2D}">
      <dsp:nvSpPr>
        <dsp:cNvPr id="0" name=""/>
        <dsp:cNvSpPr/>
      </dsp:nvSpPr>
      <dsp:spPr>
        <a:xfrm>
          <a:off x="4751434" y="1867588"/>
          <a:ext cx="3215633" cy="11710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Gerência Média</a:t>
          </a:r>
          <a:endParaRPr lang="pt-BR" sz="2900" kern="1200" dirty="0"/>
        </a:p>
      </dsp:txBody>
      <dsp:txXfrm>
        <a:off x="4808601" y="1924755"/>
        <a:ext cx="3101299" cy="1056743"/>
      </dsp:txXfrm>
    </dsp:sp>
    <dsp:sp modelId="{ACCDB724-4AAE-4657-BBA6-E315C82A9A28}">
      <dsp:nvSpPr>
        <dsp:cNvPr id="0" name=""/>
        <dsp:cNvSpPr/>
      </dsp:nvSpPr>
      <dsp:spPr>
        <a:xfrm>
          <a:off x="5192651" y="3242653"/>
          <a:ext cx="3215633" cy="11710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Gerência Operacional</a:t>
          </a:r>
          <a:endParaRPr lang="pt-BR" sz="2900" kern="1200" dirty="0"/>
        </a:p>
      </dsp:txBody>
      <dsp:txXfrm>
        <a:off x="5249818" y="3299820"/>
        <a:ext cx="3101299" cy="1056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9437-10E9-4910-801C-AA55B56379C8}" type="datetimeFigureOut">
              <a:rPr lang="pt-BR" smtClean="0"/>
              <a:t>08/05/2018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8AC0-7A88-4FA6-A8ED-4CEA9B03126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0027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9437-10E9-4910-801C-AA55B56379C8}" type="datetimeFigureOut">
              <a:rPr lang="pt-BR" smtClean="0"/>
              <a:t>08/05/2018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8AC0-7A88-4FA6-A8ED-4CEA9B03126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83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9437-10E9-4910-801C-AA55B56379C8}" type="datetimeFigureOut">
              <a:rPr lang="pt-BR" smtClean="0"/>
              <a:t>08/05/2018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8AC0-7A88-4FA6-A8ED-4CEA9B03126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700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9437-10E9-4910-801C-AA55B56379C8}" type="datetimeFigureOut">
              <a:rPr lang="pt-BR" smtClean="0"/>
              <a:t>08/05/2018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8AC0-7A88-4FA6-A8ED-4CEA9B03126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3394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9437-10E9-4910-801C-AA55B56379C8}" type="datetimeFigureOut">
              <a:rPr lang="pt-BR" smtClean="0"/>
              <a:t>08/05/2018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8AC0-7A88-4FA6-A8ED-4CEA9B03126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559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9437-10E9-4910-801C-AA55B56379C8}" type="datetimeFigureOut">
              <a:rPr lang="pt-BR" smtClean="0"/>
              <a:t>08/05/2018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8AC0-7A88-4FA6-A8ED-4CEA9B03126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661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9437-10E9-4910-801C-AA55B56379C8}" type="datetimeFigureOut">
              <a:rPr lang="pt-BR" smtClean="0"/>
              <a:t>08/05/2018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8AC0-7A88-4FA6-A8ED-4CEA9B03126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607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9437-10E9-4910-801C-AA55B56379C8}" type="datetimeFigureOut">
              <a:rPr lang="pt-BR" smtClean="0"/>
              <a:t>08/05/2018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8AC0-7A88-4FA6-A8ED-4CEA9B03126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190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9437-10E9-4910-801C-AA55B56379C8}" type="datetimeFigureOut">
              <a:rPr lang="pt-BR" smtClean="0"/>
              <a:t>08/05/2018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8AC0-7A88-4FA6-A8ED-4CEA9B03126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851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9437-10E9-4910-801C-AA55B56379C8}" type="datetimeFigureOut">
              <a:rPr lang="pt-BR" smtClean="0"/>
              <a:t>08/05/2018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8AC0-7A88-4FA6-A8ED-4CEA9B03126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595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9437-10E9-4910-801C-AA55B56379C8}" type="datetimeFigureOut">
              <a:rPr lang="pt-BR" smtClean="0"/>
              <a:t>08/05/2018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8AC0-7A88-4FA6-A8ED-4CEA9B03126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657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29437-10E9-4910-801C-AA55B56379C8}" type="datetimeFigureOut">
              <a:rPr lang="pt-BR" smtClean="0"/>
              <a:t>08/05/2018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8AC0-7A88-4FA6-A8ED-4CEA9B03126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085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7.jpg"/><Relationship Id="rId5" Type="http://schemas.openxmlformats.org/officeDocument/2006/relationships/diagramData" Target="../diagrams/data1.xml"/><Relationship Id="rId10" Type="http://schemas.openxmlformats.org/officeDocument/2006/relationships/image" Target="../media/image6.jp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9.jp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859" y="2427890"/>
            <a:ext cx="5855121" cy="3933223"/>
          </a:xfrm>
          <a:prstGeom prst="rect">
            <a:avLst/>
          </a:prstGeom>
        </p:spPr>
      </p:pic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37415" y="594559"/>
            <a:ext cx="12229415" cy="2006687"/>
          </a:xfrm>
        </p:spPr>
        <p:txBody>
          <a:bodyPr>
            <a:normAutofit/>
          </a:bodyPr>
          <a:lstStyle/>
          <a:p>
            <a:r>
              <a:rPr lang="pt-BR" sz="5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E-business: Como as empresas usam os sistemas de informação</a:t>
            </a:r>
            <a:endParaRPr lang="pt-BR" sz="5400" dirty="0">
              <a:latin typeface="Bookman Old Style" panose="020506040505050202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270124" y="4989403"/>
            <a:ext cx="2921876" cy="386637"/>
          </a:xfrm>
        </p:spPr>
        <p:txBody>
          <a:bodyPr>
            <a:normAutofit/>
          </a:bodyPr>
          <a:lstStyle/>
          <a:p>
            <a:r>
              <a:rPr lang="pt-BR" altLang="pt-BR" sz="1800" b="1" dirty="0" smtClean="0">
                <a:latin typeface="Arial" panose="020B0604020202020204" pitchFamily="34" charset="0"/>
              </a:rPr>
              <a:t>Prof.: FÁBIO PINHEIRO</a:t>
            </a:r>
          </a:p>
          <a:p>
            <a:endParaRPr lang="pt-BR" dirty="0"/>
          </a:p>
        </p:txBody>
      </p:sp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0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Aula: E-business: </a:t>
            </a:r>
            <a:r>
              <a:rPr lang="pt-BR" sz="1600" dirty="0" smtClean="0">
                <a:solidFill>
                  <a:schemeClr val="tx1"/>
                </a:solidFill>
              </a:rPr>
              <a:t>Como </a:t>
            </a:r>
            <a:r>
              <a:rPr lang="pt-BR" sz="1600" dirty="0">
                <a:solidFill>
                  <a:schemeClr val="tx1"/>
                </a:solidFill>
              </a:rPr>
              <a:t>as empresas usam os sistemas de informação</a:t>
            </a:r>
          </a:p>
        </p:txBody>
      </p:sp>
      <p:sp>
        <p:nvSpPr>
          <p:cNvPr id="7" name="Retângulo 6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8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23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0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Aula: E-business: como as empresas usam os sistemas de informação</a:t>
            </a:r>
          </a:p>
        </p:txBody>
      </p:sp>
      <p:sp>
        <p:nvSpPr>
          <p:cNvPr id="7" name="Retângulo 6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8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3503"/>
            <a:ext cx="8305800" cy="10654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pt-BR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Fique </a:t>
            </a:r>
            <a:r>
              <a:rPr lang="en-US" altLang="pt-BR" sz="3200" b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Ligado</a:t>
            </a:r>
            <a:r>
              <a:rPr lang="en-US" altLang="pt-BR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pt-BR" sz="3200" b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na</a:t>
            </a:r>
            <a:r>
              <a:rPr lang="en-US" altLang="pt-BR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TI</a:t>
            </a:r>
          </a:p>
          <a:p>
            <a:pPr algn="l"/>
            <a:r>
              <a:rPr lang="en-US" altLang="pt-BR" sz="2600" b="1" dirty="0" err="1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Recursos</a:t>
            </a:r>
            <a:r>
              <a:rPr lang="en-US" altLang="pt-BR" sz="2600" b="1" dirty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altLang="pt-BR" sz="2600" b="1" dirty="0" err="1" smtClean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Humanos</a:t>
            </a:r>
            <a:endParaRPr lang="en-US" altLang="pt-BR" sz="2600" b="1" dirty="0">
              <a:solidFill>
                <a:schemeClr val="bg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94290" y="1494604"/>
            <a:ext cx="11603420" cy="5183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tecnologia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de Internet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criou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novas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ferramentas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eficientes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efetivas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comunicação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coordenação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funcionários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Gerentes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podem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utilizar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e-mail, bate-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papo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mensagem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instantânea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para se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comunicar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funcionários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estão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localidades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diferentes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Empresas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podem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usar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intranet para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publicar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boletins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funcionários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manuais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política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diretórios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e outros </a:t>
            </a:r>
          </a:p>
          <a:p>
            <a:pPr algn="just">
              <a:lnSpc>
                <a:spcPct val="150000"/>
              </a:lnSpc>
            </a:pP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documentos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humanos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707" y="3783725"/>
            <a:ext cx="4522149" cy="254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2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0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Aula: E-business: como as empresas usam os sistemas de informação</a:t>
            </a:r>
          </a:p>
        </p:txBody>
      </p:sp>
      <p:sp>
        <p:nvSpPr>
          <p:cNvPr id="7" name="Retângulo 6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8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-49377"/>
            <a:ext cx="8305800" cy="1051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pt-BR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Fique </a:t>
            </a:r>
            <a:r>
              <a:rPr lang="en-US" altLang="pt-BR" sz="3200" b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Ligado</a:t>
            </a:r>
            <a:r>
              <a:rPr lang="en-US" altLang="pt-BR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pt-BR" sz="3200" b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na</a:t>
            </a:r>
            <a:r>
              <a:rPr lang="en-US" altLang="pt-BR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TI</a:t>
            </a:r>
          </a:p>
          <a:p>
            <a:pPr algn="l"/>
            <a:r>
              <a:rPr lang="en-US" altLang="pt-BR" sz="2600" b="1" dirty="0" err="1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Fabricação</a:t>
            </a:r>
            <a:r>
              <a:rPr lang="en-US" altLang="pt-BR" sz="2600" b="1" dirty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e </a:t>
            </a:r>
            <a:r>
              <a:rPr lang="en-US" altLang="pt-BR" sz="2600" b="1" dirty="0" err="1" smtClean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Produção</a:t>
            </a:r>
            <a:endParaRPr lang="en-US" altLang="pt-BR" sz="2600" b="1" dirty="0">
              <a:solidFill>
                <a:schemeClr val="bg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07579" y="1516216"/>
            <a:ext cx="117768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Extranets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especialmente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úteis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comércio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colaborativo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gerenciamento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cadeia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suprimentos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plataforma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primária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redes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setoriais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privadas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Muitas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vezes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utilizadas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fornecer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dados 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disponibilidade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produto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preço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 dados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deexpedição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para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permutar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ordens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compra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faturas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executar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atividades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desenvolvimento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produto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conjunto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outras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empresas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797" y="3241922"/>
            <a:ext cx="5178452" cy="311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33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0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Aula: E-business: como as empresas usam os sistemas de informação</a:t>
            </a:r>
          </a:p>
        </p:txBody>
      </p:sp>
      <p:sp>
        <p:nvSpPr>
          <p:cNvPr id="7" name="Retângulo 6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pt-BR" sz="3200" b="1" dirty="0">
                <a:latin typeface="Bookman Old Style" panose="02050604050505020204" pitchFamily="18" charset="0"/>
              </a:rPr>
              <a:t>Fique </a:t>
            </a:r>
            <a:r>
              <a:rPr lang="en-US" altLang="pt-BR" sz="3200" b="1" dirty="0" err="1">
                <a:latin typeface="Bookman Old Style" panose="02050604050505020204" pitchFamily="18" charset="0"/>
              </a:rPr>
              <a:t>Ligado</a:t>
            </a:r>
            <a:r>
              <a:rPr lang="en-US" altLang="pt-BR" sz="3200" b="1" dirty="0">
                <a:latin typeface="Bookman Old Style" panose="02050604050505020204" pitchFamily="18" charset="0"/>
              </a:rPr>
              <a:t> </a:t>
            </a:r>
            <a:r>
              <a:rPr lang="en-US" altLang="pt-BR" sz="3200" b="1" dirty="0" err="1">
                <a:latin typeface="Bookman Old Style" panose="02050604050505020204" pitchFamily="18" charset="0"/>
              </a:rPr>
              <a:t>na</a:t>
            </a:r>
            <a:r>
              <a:rPr lang="en-US" altLang="pt-BR" sz="3200" b="1" dirty="0">
                <a:latin typeface="Bookman Old Style" panose="02050604050505020204" pitchFamily="18" charset="0"/>
              </a:rPr>
              <a:t> </a:t>
            </a:r>
            <a:r>
              <a:rPr lang="en-US" altLang="pt-BR" sz="3200" b="1" dirty="0" smtClean="0">
                <a:latin typeface="Bookman Old Style" panose="02050604050505020204" pitchFamily="18" charset="0"/>
              </a:rPr>
              <a:t>TI</a:t>
            </a:r>
          </a:p>
          <a:p>
            <a:pPr>
              <a:defRPr/>
            </a:pPr>
            <a:r>
              <a:rPr lang="en-US" altLang="pt-BR" sz="2600" b="1" dirty="0" err="1">
                <a:latin typeface="Bookman Old Style" panose="02050604050505020204" pitchFamily="18" charset="0"/>
              </a:rPr>
              <a:t>Vendas</a:t>
            </a:r>
            <a:r>
              <a:rPr lang="en-US" altLang="pt-BR" sz="2600" b="1" dirty="0">
                <a:latin typeface="Bookman Old Style" panose="02050604050505020204" pitchFamily="18" charset="0"/>
              </a:rPr>
              <a:t> e </a:t>
            </a:r>
            <a:r>
              <a:rPr lang="en-US" altLang="pt-BR" sz="2600" b="1" dirty="0" smtClean="0">
                <a:latin typeface="Bookman Old Style" panose="02050604050505020204" pitchFamily="18" charset="0"/>
              </a:rPr>
              <a:t>Marketing</a:t>
            </a:r>
            <a:endParaRPr lang="en-US" altLang="pt-BR" sz="2600" b="1" dirty="0">
              <a:latin typeface="Bookman Old Style" panose="02050604050505020204" pitchFamily="18" charset="0"/>
            </a:endParaRPr>
          </a:p>
        </p:txBody>
      </p:sp>
      <p:pic>
        <p:nvPicPr>
          <p:cNvPr id="8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1494710"/>
            <a:ext cx="11619187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web é um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meio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especialmente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poderoso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vendas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 marketing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porque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provê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capacidades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personalização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interação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clientes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podem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encontrados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outros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canais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489" y="3359821"/>
            <a:ext cx="4881348" cy="282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88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0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Aula: E-business: como as empresas usam os sistemas de informação</a:t>
            </a:r>
          </a:p>
        </p:txBody>
      </p:sp>
      <p:sp>
        <p:nvSpPr>
          <p:cNvPr id="7" name="Retângulo 6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pt-BR" sz="3200" b="1" dirty="0" err="1">
                <a:latin typeface="Bookman Old Style" panose="02050604050505020204" pitchFamily="18" charset="0"/>
              </a:rPr>
              <a:t>Síntese</a:t>
            </a:r>
            <a:r>
              <a:rPr lang="en-US" altLang="pt-BR" sz="3200" b="1" dirty="0">
                <a:latin typeface="Bookman Old Style" panose="02050604050505020204" pitchFamily="18" charset="0"/>
              </a:rPr>
              <a:t> de </a:t>
            </a:r>
            <a:r>
              <a:rPr lang="en-US" altLang="pt-BR" sz="3200" b="1" dirty="0" err="1">
                <a:latin typeface="Bookman Old Style" panose="02050604050505020204" pitchFamily="18" charset="0"/>
              </a:rPr>
              <a:t>Administração</a:t>
            </a: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8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65906" y="1721069"/>
            <a:ext cx="11660187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Administração</a:t>
            </a:r>
            <a:endParaRPr lang="en-US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50000"/>
              </a:lnSpc>
            </a:pP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Planejar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infra-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estrutura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TI da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empresa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é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responsabilidade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chave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administração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Gerentes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precisam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considerar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infra-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estrutura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suporta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empresariais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organização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alt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74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0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Aula: E-business: como as empresas usam os sistemas de informação</a:t>
            </a:r>
          </a:p>
        </p:txBody>
      </p:sp>
      <p:sp>
        <p:nvSpPr>
          <p:cNvPr id="7" name="Retângulo 6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pt-BR" sz="3200" b="1" dirty="0" err="1">
                <a:latin typeface="Bookman Old Style" panose="02050604050505020204" pitchFamily="18" charset="0"/>
              </a:rPr>
              <a:t>Síntese</a:t>
            </a:r>
            <a:r>
              <a:rPr lang="en-US" altLang="pt-BR" sz="3200" b="1" dirty="0">
                <a:latin typeface="Bookman Old Style" panose="02050604050505020204" pitchFamily="18" charset="0"/>
              </a:rPr>
              <a:t> de </a:t>
            </a:r>
            <a:r>
              <a:rPr lang="en-US" altLang="pt-BR" sz="3200" b="1" dirty="0" err="1">
                <a:latin typeface="Bookman Old Style" panose="02050604050505020204" pitchFamily="18" charset="0"/>
              </a:rPr>
              <a:t>Administração</a:t>
            </a: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8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89033" y="1472396"/>
            <a:ext cx="112986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Organização</a:t>
            </a:r>
            <a:endParaRPr lang="en-US" alt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nova infra-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estrutura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tecnologia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informação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pode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aprimorar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desempenho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organizacional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fazendo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com que a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informação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flua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suavemente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entre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diferentes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partes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organização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seus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clientes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fornecedores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 outros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parceiros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de valor.</a:t>
            </a: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035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0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Aula: E-business: como as empresas usam os sistemas de informação</a:t>
            </a:r>
          </a:p>
        </p:txBody>
      </p:sp>
      <p:sp>
        <p:nvSpPr>
          <p:cNvPr id="7" name="Retângulo 6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pt-BR" sz="3200" b="1" dirty="0" err="1">
                <a:latin typeface="Bookman Old Style" panose="02050604050505020204" pitchFamily="18" charset="0"/>
              </a:rPr>
              <a:t>Síntese</a:t>
            </a:r>
            <a:r>
              <a:rPr lang="en-US" altLang="pt-BR" sz="3200" b="1" dirty="0">
                <a:latin typeface="Bookman Old Style" panose="02050604050505020204" pitchFamily="18" charset="0"/>
              </a:rPr>
              <a:t> da </a:t>
            </a:r>
            <a:r>
              <a:rPr lang="en-US" altLang="pt-BR" sz="3200" b="1" dirty="0" err="1">
                <a:latin typeface="Bookman Old Style" panose="02050604050505020204" pitchFamily="18" charset="0"/>
              </a:rPr>
              <a:t>Administração</a:t>
            </a: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8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642241"/>
            <a:ext cx="11966028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Tecnologia</a:t>
            </a:r>
            <a:endParaRPr lang="en-US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50000"/>
              </a:lnSpc>
            </a:pP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tecnologia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da Internet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provendo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conectividade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para a nova infra-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estrutura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tecnologia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informação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 para a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empresa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digital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utilizando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modelo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referência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TCP/IP e outros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padrões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extrair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formatar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exibir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informações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alt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574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0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Aula: E-business: como as empresas usam os sistemas de informação</a:t>
            </a:r>
          </a:p>
        </p:txBody>
      </p:sp>
      <p:sp>
        <p:nvSpPr>
          <p:cNvPr id="7" name="Retângulo 6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pt-BR" sz="3200" b="1" dirty="0">
                <a:latin typeface="Bookman Old Style" panose="02050604050505020204" pitchFamily="18" charset="0"/>
              </a:rPr>
              <a:t>Para </a:t>
            </a:r>
            <a:r>
              <a:rPr lang="en-US" altLang="pt-BR" sz="3200" b="1" dirty="0" err="1">
                <a:latin typeface="Bookman Old Style" panose="02050604050505020204" pitchFamily="18" charset="0"/>
              </a:rPr>
              <a:t>discutir</a:t>
            </a: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8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49468" y="1712297"/>
            <a:ext cx="11493063" cy="3957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Comenta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-se que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desenvolver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infra-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estrutura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de TI para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comércio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negócios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eletrônicos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é,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acima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tudo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decisão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empresarial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e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decisão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tecnológica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Discuta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150000"/>
              </a:lnSpc>
            </a:pPr>
            <a:endParaRPr lang="en-US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Uma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estrutura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de TI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totalmente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integrada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é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essencial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para o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sucesso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empresa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Você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concorda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Justifique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sua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323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0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Aula: E-business: como as empresas usam os sistemas de informação</a:t>
            </a:r>
          </a:p>
        </p:txBody>
      </p:sp>
      <p:sp>
        <p:nvSpPr>
          <p:cNvPr id="7" name="Retângulo 6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pt-BR" sz="3200" b="1" dirty="0">
                <a:latin typeface="Bookman Old Style" panose="02050604050505020204" pitchFamily="18" charset="0"/>
              </a:rPr>
              <a:t>A Internet e a Nova-</a:t>
            </a:r>
            <a:r>
              <a:rPr lang="en-US" altLang="pt-BR" sz="3200" b="1" dirty="0" err="1">
                <a:latin typeface="Bookman Old Style" panose="02050604050505020204" pitchFamily="18" charset="0"/>
              </a:rPr>
              <a:t>Estrutura</a:t>
            </a:r>
            <a:r>
              <a:rPr lang="en-US" altLang="pt-BR" sz="3200" b="1" dirty="0">
                <a:latin typeface="Bookman Old Style" panose="02050604050505020204" pitchFamily="18" charset="0"/>
              </a:rPr>
              <a:t> da </a:t>
            </a:r>
            <a:endParaRPr lang="en-US" altLang="pt-BR" sz="3200" b="1" dirty="0" smtClean="0"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en-US" altLang="pt-BR" sz="3200" b="1" dirty="0" err="1" smtClean="0">
                <a:latin typeface="Bookman Old Style" panose="02050604050505020204" pitchFamily="18" charset="0"/>
              </a:rPr>
              <a:t>Tecnologia</a:t>
            </a:r>
            <a:r>
              <a:rPr lang="en-US" altLang="pt-BR" sz="3200" b="1" dirty="0" smtClean="0">
                <a:latin typeface="Bookman Old Style" panose="02050604050505020204" pitchFamily="18" charset="0"/>
              </a:rPr>
              <a:t> </a:t>
            </a:r>
            <a:r>
              <a:rPr lang="en-US" altLang="pt-BR" sz="3200" b="1" dirty="0">
                <a:latin typeface="Bookman Old Style" panose="02050604050505020204" pitchFamily="18" charset="0"/>
              </a:rPr>
              <a:t>da </a:t>
            </a:r>
            <a:r>
              <a:rPr lang="en-US" altLang="pt-BR" sz="3200" b="1" dirty="0" err="1">
                <a:latin typeface="Bookman Old Style" panose="02050604050505020204" pitchFamily="18" charset="0"/>
              </a:rPr>
              <a:t>Informação</a:t>
            </a: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8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239110" y="1529255"/>
            <a:ext cx="11713779" cy="3974443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O que é a nova infra-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estrutura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tecnologia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informação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(IT) para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empresas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que a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conectividade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é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tão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nessa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infra-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estrutura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</a:pPr>
            <a:endParaRPr lang="en-US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Como a Internet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funciona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Quais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seus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principais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</a:pPr>
            <a:endParaRPr lang="en-US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Como as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organizações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podem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beneficiar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da Internet?</a:t>
            </a:r>
          </a:p>
          <a:p>
            <a:pPr algn="l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5384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0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Aula: E-business: como as empresas usam os sistemas de informação</a:t>
            </a:r>
          </a:p>
        </p:txBody>
      </p:sp>
      <p:sp>
        <p:nvSpPr>
          <p:cNvPr id="7" name="Retângulo 6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pt-BR" sz="3200" b="1" dirty="0" err="1">
                <a:latin typeface="Bookman Old Style" panose="02050604050505020204" pitchFamily="18" charset="0"/>
              </a:rPr>
              <a:t>Redes</a:t>
            </a:r>
            <a:r>
              <a:rPr lang="en-US" altLang="pt-BR" sz="3200" b="1" dirty="0">
                <a:latin typeface="Bookman Old Style" panose="02050604050505020204" pitchFamily="18" charset="0"/>
              </a:rPr>
              <a:t> </a:t>
            </a:r>
            <a:r>
              <a:rPr lang="en-US" altLang="pt-BR" sz="3200" b="1" dirty="0" err="1">
                <a:latin typeface="Bookman Old Style" panose="02050604050505020204" pitchFamily="18" charset="0"/>
              </a:rPr>
              <a:t>Empresariais</a:t>
            </a:r>
            <a:r>
              <a:rPr lang="en-US" altLang="pt-BR" sz="3200" b="1" dirty="0">
                <a:latin typeface="Bookman Old Style" panose="02050604050505020204" pitchFamily="18" charset="0"/>
              </a:rPr>
              <a:t> e </a:t>
            </a:r>
            <a:r>
              <a:rPr lang="en-US" altLang="pt-BR" sz="3200" b="1" dirty="0" err="1">
                <a:latin typeface="Bookman Old Style" panose="02050604050505020204" pitchFamily="18" charset="0"/>
              </a:rPr>
              <a:t>Redes</a:t>
            </a:r>
            <a:r>
              <a:rPr lang="en-US" altLang="pt-BR" sz="3200" b="1" dirty="0">
                <a:latin typeface="Bookman Old Style" panose="02050604050505020204" pitchFamily="18" charset="0"/>
              </a:rPr>
              <a:t> </a:t>
            </a:r>
            <a:r>
              <a:rPr lang="en-US" altLang="pt-BR" sz="3200" b="1" dirty="0" err="1">
                <a:latin typeface="Bookman Old Style" panose="02050604050505020204" pitchFamily="18" charset="0"/>
              </a:rPr>
              <a:t>Integradas</a:t>
            </a: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8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34527" y="1194184"/>
            <a:ext cx="11922945" cy="5663816"/>
          </a:xfrm>
        </p:spPr>
        <p:txBody>
          <a:bodyPr>
            <a:normAutofit/>
          </a:bodyPr>
          <a:lstStyle/>
          <a:p>
            <a:pPr marL="800100" lvl="1" indent="-342900" algn="l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Redes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empresariais</a:t>
            </a:r>
            <a:endParaRPr lang="en-US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spcBef>
                <a:spcPct val="0"/>
              </a:spcBef>
            </a:pPr>
            <a:endParaRPr lang="en-US" altLang="pt-BR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70000"/>
              </a:lnSpc>
              <a:spcBef>
                <a:spcPct val="0"/>
              </a:spcBef>
            </a:pP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Organização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de hardware, software,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redes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e dados da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empresa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cria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rede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âmbito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empresarial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conecta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muitas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redes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menores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70000"/>
              </a:lnSpc>
              <a:spcBef>
                <a:spcPct val="0"/>
              </a:spcBef>
            </a:pPr>
            <a:endParaRPr lang="en-US" alt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Redes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integradas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(internetworking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>
              <a:lnSpc>
                <a:spcPct val="170000"/>
              </a:lnSpc>
              <a:spcBef>
                <a:spcPct val="0"/>
              </a:spcBef>
            </a:pPr>
            <a:endParaRPr lang="en-US" alt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70000"/>
              </a:lnSpc>
              <a:spcBef>
                <a:spcPct val="0"/>
              </a:spcBef>
            </a:pP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Conecta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redes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separadas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rede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interconectada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2243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0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Aula: E-business: como as empresas usam os sistemas de informação</a:t>
            </a:r>
          </a:p>
        </p:txBody>
      </p:sp>
      <p:sp>
        <p:nvSpPr>
          <p:cNvPr id="7" name="Retângulo 6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8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laudon+f09-0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7820" y="1095375"/>
            <a:ext cx="9821917" cy="5265738"/>
          </a:xfrm>
          <a:noFill/>
        </p:spPr>
      </p:pic>
    </p:spTree>
    <p:extLst>
      <p:ext uri="{BB962C8B-B14F-4D97-AF65-F5344CB8AC3E}">
        <p14:creationId xmlns:p14="http://schemas.microsoft.com/office/powerpoint/2010/main" val="172644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0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Aula: E-business: como as empresas usam os sistemas de informação</a:t>
            </a:r>
          </a:p>
        </p:txBody>
      </p:sp>
      <p:sp>
        <p:nvSpPr>
          <p:cNvPr id="7" name="Retângulo 6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1351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8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60378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0" y="-634538"/>
            <a:ext cx="8387255" cy="1697694"/>
          </a:xfrm>
        </p:spPr>
        <p:txBody>
          <a:bodyPr>
            <a:normAutofit/>
          </a:bodyPr>
          <a:lstStyle/>
          <a:p>
            <a:pPr algn="l"/>
            <a:r>
              <a:rPr lang="en-US" altLang="pt-BR" sz="2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O Ambiente Empresarial Competitivo e a </a:t>
            </a:r>
            <a:r>
              <a:rPr lang="en-US" altLang="pt-BR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E</a:t>
            </a:r>
            <a:r>
              <a:rPr lang="en-US" altLang="pt-BR" sz="2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mpresa Digital Emergente</a:t>
            </a:r>
            <a:endParaRPr lang="pt-BR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3811" r="2780" b="12445"/>
          <a:stretch/>
        </p:blipFill>
        <p:spPr>
          <a:xfrm>
            <a:off x="5675587" y="2567623"/>
            <a:ext cx="6457784" cy="3746837"/>
          </a:xfrm>
          <a:prstGeom prst="rect">
            <a:avLst/>
          </a:prstGeom>
        </p:spPr>
      </p:pic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16763" y="1256383"/>
            <a:ext cx="11706225" cy="4477652"/>
          </a:xfrm>
        </p:spPr>
        <p:txBody>
          <a:bodyPr>
            <a:normAutofit/>
          </a:bodyPr>
          <a:lstStyle/>
          <a:p>
            <a:pPr marL="609600" indent="-609600" algn="l">
              <a:lnSpc>
                <a:spcPct val="150000"/>
              </a:lnSpc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Quatro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grandes mudanças de âmbito mundial que alteraram o ambiente empresarial:</a:t>
            </a:r>
            <a:b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>
              <a:lnSpc>
                <a:spcPct val="150000"/>
              </a:lnSpc>
              <a:buFontTx/>
              <a:buAutoNum type="arabicPeriod"/>
            </a:pP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emergência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da economia global</a:t>
            </a:r>
          </a:p>
          <a:p>
            <a:pPr marL="609600" indent="-609600" algn="l">
              <a:lnSpc>
                <a:spcPct val="150000"/>
              </a:lnSpc>
              <a:buFontTx/>
              <a:buAutoNum type="arabicPeriod"/>
            </a:pP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transformação das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economias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industriais</a:t>
            </a:r>
            <a:endParaRPr lang="en-US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>
              <a:lnSpc>
                <a:spcPct val="150000"/>
              </a:lnSpc>
              <a:buFontTx/>
              <a:buAutoNum type="arabicPeriod"/>
            </a:pP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transformação da empresa</a:t>
            </a:r>
          </a:p>
          <a:p>
            <a:pPr marL="609600" indent="-609600" algn="l">
              <a:lnSpc>
                <a:spcPct val="150000"/>
              </a:lnSpc>
              <a:buFontTx/>
              <a:buAutoNum type="arabicPeriod"/>
            </a:pP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emergência da empresa digital</a:t>
            </a:r>
            <a:endParaRPr lang="pt-BR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cxnSp>
        <p:nvCxnSpPr>
          <p:cNvPr id="15" name="Conector de seta reta 14"/>
          <p:cNvCxnSpPr/>
          <p:nvPr/>
        </p:nvCxnSpPr>
        <p:spPr>
          <a:xfrm flipV="1">
            <a:off x="6183086" y="2307245"/>
            <a:ext cx="5076497" cy="2517003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3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0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Aula: E-business: como as empresas usam os sistemas de informação</a:t>
            </a:r>
          </a:p>
        </p:txBody>
      </p:sp>
      <p:sp>
        <p:nvSpPr>
          <p:cNvPr id="7" name="Retângulo 6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pt-BR" sz="3200" b="1" dirty="0">
                <a:latin typeface="Bookman Old Style" panose="02050604050505020204" pitchFamily="18" charset="0"/>
              </a:rPr>
              <a:t>Intranet</a:t>
            </a: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8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15158" y="1736835"/>
            <a:ext cx="11776842" cy="4429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É um sistema de informação implementado em uma rede local, que utiliza a mesma tecnologia disponível para a Internet (FTP, E-mail, WWW, </a:t>
            </a:r>
            <a:r>
              <a:rPr lang="pt-BR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Disponibilização e a visualização de documentos multimídia;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Servidor exclusivo;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Acesso controlado por senhas;</a:t>
            </a:r>
          </a:p>
        </p:txBody>
      </p:sp>
    </p:spTree>
    <p:extLst>
      <p:ext uri="{BB962C8B-B14F-4D97-AF65-F5344CB8AC3E}">
        <p14:creationId xmlns:p14="http://schemas.microsoft.com/office/powerpoint/2010/main" val="2323075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0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Aula: E-business: como as empresas usam os sistemas de informação</a:t>
            </a:r>
          </a:p>
        </p:txBody>
      </p:sp>
      <p:sp>
        <p:nvSpPr>
          <p:cNvPr id="7" name="Retângulo 6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pt-BR" sz="3200" b="1" dirty="0">
                <a:latin typeface="Bookman Old Style" panose="02050604050505020204" pitchFamily="18" charset="0"/>
                <a:cs typeface="Arial" panose="020B0604020202020204" pitchFamily="34" charset="0"/>
              </a:rPr>
              <a:t>Intranet</a:t>
            </a:r>
            <a:endParaRPr lang="pt-BR" sz="3200" b="1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324" y="2155602"/>
            <a:ext cx="4548352" cy="4205511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04648" y="1579180"/>
            <a:ext cx="11382703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Infra-estrutura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geralmente é uma rede de microcomputadores interna na empresa, interligados entre si por algum padrão de redes;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“Internet particular”.</a:t>
            </a:r>
          </a:p>
          <a:p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490525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0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Aula: E-business: como as empresas usam os sistemas de informação</a:t>
            </a:r>
          </a:p>
        </p:txBody>
      </p:sp>
      <p:sp>
        <p:nvSpPr>
          <p:cNvPr id="7" name="Retângulo 6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pt-BR" sz="3200" b="1" dirty="0">
                <a:latin typeface="Bookman Old Style" panose="02050604050505020204" pitchFamily="18" charset="0"/>
              </a:rPr>
              <a:t>Extranet</a:t>
            </a: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8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861" y="3720662"/>
            <a:ext cx="3525139" cy="264045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31380" y="1454297"/>
            <a:ext cx="116454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Quando a intranet extrapola os limites geográficos da organização, e se estende a distâncias maiores (interligando filiais geograficamente distantes), ela passa a ser denominada de extranet;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Algumas intranets e extranets operam apoiadas na própria Internet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666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0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Aula: E-business: como as empresas usam os sistemas de informação</a:t>
            </a:r>
          </a:p>
        </p:txBody>
      </p:sp>
      <p:sp>
        <p:nvSpPr>
          <p:cNvPr id="7" name="Retângulo 6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pt-BR" sz="3200" b="1" dirty="0">
                <a:latin typeface="Bookman Old Style" panose="02050604050505020204" pitchFamily="18" charset="0"/>
              </a:rPr>
              <a:t>Extranet</a:t>
            </a: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8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46538" y="1823316"/>
            <a:ext cx="116454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É um processo inverso da Intranet: garante a comunicação entre a empresa e o público externo, como revendedores, distribuidores, acionistas, franquias, fornecedores e terceirizados;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Oferece acesso restrito </a:t>
            </a:r>
          </a:p>
          <a:p>
            <a:pPr>
              <a:lnSpc>
                <a:spcPct val="150000"/>
              </a:lnSpc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363" y="3531476"/>
            <a:ext cx="6307025" cy="28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73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0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Aula: E-business: como as empresas usam os sistemas de informação</a:t>
            </a:r>
          </a:p>
        </p:txBody>
      </p:sp>
      <p:sp>
        <p:nvSpPr>
          <p:cNvPr id="7" name="Retângulo 6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pt-BR" sz="3200" b="1" dirty="0">
                <a:latin typeface="Bookman Old Style" panose="02050604050505020204" pitchFamily="18" charset="0"/>
              </a:rPr>
              <a:t>Extranet - </a:t>
            </a:r>
            <a:r>
              <a:rPr lang="en-US" altLang="pt-BR" sz="3200" b="1" dirty="0" err="1">
                <a:latin typeface="Bookman Old Style" panose="02050604050505020204" pitchFamily="18" charset="0"/>
              </a:rPr>
              <a:t>Benefícios</a:t>
            </a: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8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9186" y="1368152"/>
            <a:ext cx="11508828" cy="46455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Acompanhamento de processos, produtos e projetos elaborados;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Processamento de encomendas;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Acesso ás promoções;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Colaboração com sugestões e críticas;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Interação com todos os departamentos da empresa;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Aplicações </a:t>
            </a:r>
            <a:r>
              <a:rPr lang="pt-BR" alt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business-</a:t>
            </a:r>
            <a:r>
              <a:rPr lang="pt-BR" altLang="pt-B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alt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-business.</a:t>
            </a:r>
          </a:p>
          <a:p>
            <a:pPr>
              <a:lnSpc>
                <a:spcPct val="80000"/>
              </a:lnSpc>
            </a:pPr>
            <a:endParaRPr lang="en-US" altLang="pt-BR" i="1" dirty="0" smtClean="0"/>
          </a:p>
          <a:p>
            <a:pPr algn="r">
              <a:lnSpc>
                <a:spcPct val="80000"/>
              </a:lnSpc>
              <a:buFontTx/>
              <a:buNone/>
            </a:pPr>
            <a:r>
              <a:rPr lang="pt-BR" altLang="pt-BR" sz="1000" dirty="0" smtClean="0"/>
              <a:t>Fonte: www.rrpp.raioz.com/sil_re_intranet_extranet.pdf</a:t>
            </a:r>
          </a:p>
          <a:p>
            <a:pPr>
              <a:lnSpc>
                <a:spcPct val="80000"/>
              </a:lnSpc>
            </a:pPr>
            <a:endParaRPr lang="pt-BR" altLang="pt-BR" i="1" dirty="0" smtClean="0"/>
          </a:p>
        </p:txBody>
      </p:sp>
    </p:spTree>
    <p:extLst>
      <p:ext uri="{BB962C8B-B14F-4D97-AF65-F5344CB8AC3E}">
        <p14:creationId xmlns:p14="http://schemas.microsoft.com/office/powerpoint/2010/main" val="703337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0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Aula: E-business: como as empresas usam os sistemas de informação</a:t>
            </a:r>
          </a:p>
        </p:txBody>
      </p:sp>
      <p:sp>
        <p:nvSpPr>
          <p:cNvPr id="7" name="Retângulo 6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pt-BR" sz="3200" b="1">
                <a:latin typeface="Bookman Old Style" panose="02050604050505020204" pitchFamily="18" charset="0"/>
              </a:rPr>
              <a:t>Modelo de Extranet</a:t>
            </a: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8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laudon+f09-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9715" y="1479772"/>
            <a:ext cx="9873866" cy="4422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7696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0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Aula: E-business: como as empresas usam os sistemas de informação</a:t>
            </a:r>
          </a:p>
        </p:txBody>
      </p:sp>
      <p:sp>
        <p:nvSpPr>
          <p:cNvPr id="7" name="Retângulo 6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pt-BR" sz="3200" b="1" dirty="0">
                <a:latin typeface="Bookman Old Style" panose="02050604050505020204" pitchFamily="18" charset="0"/>
              </a:rPr>
              <a:t>O que </a:t>
            </a:r>
            <a:r>
              <a:rPr lang="en-US" altLang="pt-BR" sz="3200" b="1" dirty="0" err="1">
                <a:latin typeface="Bookman Old Style" panose="02050604050505020204" pitchFamily="18" charset="0"/>
              </a:rPr>
              <a:t>você</a:t>
            </a:r>
            <a:r>
              <a:rPr lang="en-US" altLang="pt-BR" sz="3200" b="1" dirty="0">
                <a:latin typeface="Bookman Old Style" panose="02050604050505020204" pitchFamily="18" charset="0"/>
              </a:rPr>
              <a:t> </a:t>
            </a:r>
            <a:r>
              <a:rPr lang="en-US" altLang="pt-BR" sz="3200" b="1" dirty="0" err="1">
                <a:latin typeface="Bookman Old Style" panose="02050604050505020204" pitchFamily="18" charset="0"/>
              </a:rPr>
              <a:t>pode</a:t>
            </a:r>
            <a:r>
              <a:rPr lang="en-US" altLang="pt-BR" sz="3200" b="1" dirty="0">
                <a:latin typeface="Bookman Old Style" panose="02050604050505020204" pitchFamily="18" charset="0"/>
              </a:rPr>
              <a:t> </a:t>
            </a:r>
            <a:r>
              <a:rPr lang="en-US" altLang="pt-BR" sz="3200" b="1" dirty="0" err="1">
                <a:latin typeface="Bookman Old Style" panose="02050604050505020204" pitchFamily="18" charset="0"/>
              </a:rPr>
              <a:t>fazer</a:t>
            </a:r>
            <a:r>
              <a:rPr lang="en-US" altLang="pt-BR" sz="3200" b="1" dirty="0">
                <a:latin typeface="Bookman Old Style" panose="02050604050505020204" pitchFamily="18" charset="0"/>
              </a:rPr>
              <a:t> </a:t>
            </a:r>
            <a:r>
              <a:rPr lang="en-US" altLang="pt-BR" sz="3200" b="1" dirty="0" err="1">
                <a:latin typeface="Bookman Old Style" panose="02050604050505020204" pitchFamily="18" charset="0"/>
              </a:rPr>
              <a:t>na</a:t>
            </a:r>
            <a:r>
              <a:rPr lang="en-US" altLang="pt-BR" sz="3200" b="1" dirty="0">
                <a:latin typeface="Bookman Old Style" panose="02050604050505020204" pitchFamily="18" charset="0"/>
              </a:rPr>
              <a:t> Internet</a:t>
            </a: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8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41737" y="1376659"/>
            <a:ext cx="8791903" cy="334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Comunicar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colaborar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Acessar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informações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Participar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discussões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Fornecer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informações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Divertir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-se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Realizar</a:t>
            </a:r>
            <a:r>
              <a:rPr lang="en-US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transações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negócios</a:t>
            </a:r>
            <a:endParaRPr lang="en-US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76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0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Aula: E-business: como as empresas usam os sistemas de informação</a:t>
            </a:r>
          </a:p>
        </p:txBody>
      </p:sp>
      <p:sp>
        <p:nvSpPr>
          <p:cNvPr id="7" name="Retângulo 6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pt-BR" sz="3200" b="1" dirty="0">
                <a:latin typeface="Bookman Old Style" panose="02050604050505020204" pitchFamily="18" charset="0"/>
              </a:rPr>
              <a:t>As Bases da Internet</a:t>
            </a: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8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3638" y="1174864"/>
            <a:ext cx="12124723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Conectividade: 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a base de conexão dos computadores ligados através de uma rede, e que podem transferir qualquer tipo de informação digital entre si;</a:t>
            </a:r>
          </a:p>
          <a:p>
            <a:pPr>
              <a:lnSpc>
                <a:spcPct val="150000"/>
              </a:lnSpc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Heterogeneidade: 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diferentes tipos de computadores e sistemas operacionais podem ser conectados de forma transparente;   </a:t>
            </a:r>
          </a:p>
          <a:p>
            <a:pPr>
              <a:lnSpc>
                <a:spcPct val="150000"/>
              </a:lnSpc>
            </a:pPr>
            <a:endParaRPr lang="pt-BR" alt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Navegação: 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é possível passar de um documento a outro através de referências ou vínculos de hipertexto, que facilitam o acesso não linear aos documentos;   </a:t>
            </a:r>
          </a:p>
          <a:p>
            <a:pPr>
              <a:lnSpc>
                <a:spcPct val="150000"/>
              </a:lnSpc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Execução distribuída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: determinadas tarefas de acesso ou manipulação na intranet só podem ocorrer graças à execução de programas aplicativos, que podem estar no servidor, ou nos microcomputadores que acessam a rede;</a:t>
            </a:r>
          </a:p>
          <a:p>
            <a:pPr>
              <a:lnSpc>
                <a:spcPct val="150000"/>
              </a:lnSpc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Os programas são ativados através da WWW, permitindo grande flexibilidade.</a:t>
            </a:r>
          </a:p>
        </p:txBody>
      </p:sp>
    </p:spTree>
    <p:extLst>
      <p:ext uri="{BB962C8B-B14F-4D97-AF65-F5344CB8AC3E}">
        <p14:creationId xmlns:p14="http://schemas.microsoft.com/office/powerpoint/2010/main" val="1001925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0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Aula: E-business: como as empresas usam os sistemas de informação</a:t>
            </a:r>
          </a:p>
        </p:txBody>
      </p:sp>
      <p:sp>
        <p:nvSpPr>
          <p:cNvPr id="7" name="Retângulo 6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pt-BR" sz="3200" b="1" dirty="0" err="1">
                <a:latin typeface="Bookman Old Style" panose="02050604050505020204" pitchFamily="18" charset="0"/>
              </a:rPr>
              <a:t>Características</a:t>
            </a:r>
            <a:r>
              <a:rPr lang="en-US" altLang="pt-BR" sz="3200" b="1" dirty="0">
                <a:latin typeface="Bookman Old Style" panose="02050604050505020204" pitchFamily="18" charset="0"/>
              </a:rPr>
              <a:t> da Internet</a:t>
            </a: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8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4138" y="1254918"/>
            <a:ext cx="11508828" cy="4910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Investimento inicial para montar uma Internet é relativamente baixo;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Razoável custo de manutenção e expansão;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Maior atualidade da informação disponível;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Maior variedade de formatos e tipos de informação;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Uso eficiente dos recursos de informática da organização;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Uso de arquiteturas abertas.</a:t>
            </a:r>
          </a:p>
          <a:p>
            <a:pPr algn="r">
              <a:lnSpc>
                <a:spcPct val="80000"/>
              </a:lnSpc>
              <a:buFontTx/>
              <a:buNone/>
            </a:pPr>
            <a:endParaRPr lang="pt-BR" altLang="pt-BR" sz="1200" dirty="0" smtClean="0"/>
          </a:p>
          <a:p>
            <a:pPr algn="r">
              <a:lnSpc>
                <a:spcPct val="80000"/>
              </a:lnSpc>
              <a:buFontTx/>
              <a:buNone/>
            </a:pPr>
            <a:r>
              <a:rPr lang="pt-BR" altLang="pt-BR" sz="1200" dirty="0" smtClean="0"/>
              <a:t>Fonte: http://www.epub.org.br/informaticamedica/n0201/sabbatini.htm</a:t>
            </a:r>
          </a:p>
          <a:p>
            <a:pPr>
              <a:lnSpc>
                <a:spcPct val="80000"/>
              </a:lnSpc>
              <a:buFontTx/>
              <a:buNone/>
            </a:pPr>
            <a:endParaRPr lang="pt-BR" alt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744360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0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Aula: E-business: como as empresas usam os sistemas de informação</a:t>
            </a:r>
          </a:p>
        </p:txBody>
      </p:sp>
      <p:sp>
        <p:nvSpPr>
          <p:cNvPr id="7" name="Retângulo 6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pt-BR" sz="3200" b="1" dirty="0" err="1">
                <a:latin typeface="Bookman Old Style" panose="02050604050505020204" pitchFamily="18" charset="0"/>
              </a:rPr>
              <a:t>Ferramentas</a:t>
            </a:r>
            <a:r>
              <a:rPr lang="en-US" altLang="pt-BR" sz="3200" b="1" dirty="0">
                <a:latin typeface="Bookman Old Style" panose="02050604050505020204" pitchFamily="18" charset="0"/>
              </a:rPr>
              <a:t> da Internet</a:t>
            </a: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8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095375"/>
            <a:ext cx="12117387" cy="534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Ter uma rede local com qualquer sistema operacional básico, como Windows NT, UNIX ou Novell;</a:t>
            </a:r>
          </a:p>
          <a:p>
            <a:pPr algn="l">
              <a:lnSpc>
                <a:spcPct val="150000"/>
              </a:lnSpc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Possibilitar o protocolo TCP/IP;</a:t>
            </a:r>
          </a:p>
          <a:p>
            <a:pPr algn="l">
              <a:lnSpc>
                <a:spcPct val="100000"/>
              </a:lnSpc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Servidor fornecendo serviços básicos: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Correio eletrônico (</a:t>
            </a:r>
            <a:r>
              <a:rPr lang="pt-BR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 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Grupos de distribuição 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Transferência de arquivos (FTP) 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Navegação  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Pesquisa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Hipertexto, hipermídia </a:t>
            </a:r>
          </a:p>
          <a:p>
            <a:pPr>
              <a:lnSpc>
                <a:spcPct val="80000"/>
              </a:lnSpc>
            </a:pPr>
            <a:endParaRPr lang="pt-BR" alt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2621037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0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Aula: E-business: como as empresas usam os sistemas de informação</a:t>
            </a:r>
          </a:p>
        </p:txBody>
      </p:sp>
      <p:sp>
        <p:nvSpPr>
          <p:cNvPr id="7" name="Retângulo 6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8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-23596" y="-213742"/>
            <a:ext cx="9144000" cy="1076325"/>
          </a:xfrm>
        </p:spPr>
        <p:txBody>
          <a:bodyPr>
            <a:normAutofit/>
          </a:bodyPr>
          <a:lstStyle/>
          <a:p>
            <a:pPr algn="l"/>
            <a:r>
              <a:rPr lang="pt-BR" altLang="pt-BR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A experiência da Kia Motors</a:t>
            </a:r>
            <a:endParaRPr lang="pt-BR" sz="32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Retângulo de cantos arredondados 8"/>
          <p:cNvSpPr>
            <a:spLocks noChangeArrowheads="1"/>
          </p:cNvSpPr>
          <p:nvPr/>
        </p:nvSpPr>
        <p:spPr bwMode="auto">
          <a:xfrm>
            <a:off x="7067986" y="1331421"/>
            <a:ext cx="2052418" cy="642937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b="1" dirty="0"/>
              <a:t>Problemas Organizacionais</a:t>
            </a:r>
          </a:p>
        </p:txBody>
      </p:sp>
      <p:cxnSp>
        <p:nvCxnSpPr>
          <p:cNvPr id="11" name="Forma 26"/>
          <p:cNvCxnSpPr>
            <a:cxnSpLocks noChangeShapeType="1"/>
          </p:cNvCxnSpPr>
          <p:nvPr/>
        </p:nvCxnSpPr>
        <p:spPr bwMode="auto">
          <a:xfrm rot="16200000" flipV="1">
            <a:off x="9049735" y="1773238"/>
            <a:ext cx="1670050" cy="1460500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tângulo de cantos arredondados 7"/>
          <p:cNvSpPr>
            <a:spLocks noChangeArrowheads="1"/>
          </p:cNvSpPr>
          <p:nvPr/>
        </p:nvSpPr>
        <p:spPr bwMode="auto">
          <a:xfrm>
            <a:off x="9590387" y="3367923"/>
            <a:ext cx="1963737" cy="642938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b="1" dirty="0" smtClean="0"/>
              <a:t>Solução organizacional</a:t>
            </a:r>
            <a:endParaRPr lang="pt-BR" altLang="pt-BR" sz="1800" b="1" dirty="0"/>
          </a:p>
        </p:txBody>
      </p:sp>
      <p:sp>
        <p:nvSpPr>
          <p:cNvPr id="2" name="Retângulo 1"/>
          <p:cNvSpPr/>
          <p:nvPr/>
        </p:nvSpPr>
        <p:spPr>
          <a:xfrm>
            <a:off x="6903243" y="1976527"/>
            <a:ext cx="36892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pt-BR" alt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Alta incidência de defeitos;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pt-BR" alt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Novas exigências governamentais de prestação de informações;</a:t>
            </a:r>
            <a:endParaRPr lang="pt-BR" alt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9590387" y="4004065"/>
            <a:ext cx="22931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pt-BR" altLang="pt-BR" sz="1600" dirty="0"/>
              <a:t>Reduzir custos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BR" altLang="pt-BR" sz="1600" dirty="0"/>
              <a:t>Aumentar as vendas</a:t>
            </a:r>
          </a:p>
        </p:txBody>
      </p:sp>
      <p:cxnSp>
        <p:nvCxnSpPr>
          <p:cNvPr id="15" name="Conector angulado 20"/>
          <p:cNvCxnSpPr>
            <a:cxnSpLocks noChangeShapeType="1"/>
          </p:cNvCxnSpPr>
          <p:nvPr/>
        </p:nvCxnSpPr>
        <p:spPr bwMode="auto">
          <a:xfrm>
            <a:off x="7930055" y="3645694"/>
            <a:ext cx="1606851" cy="98352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tângulo de cantos arredondados 6"/>
          <p:cNvSpPr>
            <a:spLocks noChangeArrowheads="1"/>
          </p:cNvSpPr>
          <p:nvPr/>
        </p:nvSpPr>
        <p:spPr bwMode="auto">
          <a:xfrm>
            <a:off x="6291864" y="3343676"/>
            <a:ext cx="1638191" cy="642938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b="1" dirty="0" smtClean="0"/>
              <a:t>Sistemas de Informação</a:t>
            </a:r>
            <a:endParaRPr lang="pt-BR" altLang="pt-BR" sz="1800" b="1" dirty="0"/>
          </a:p>
        </p:txBody>
      </p:sp>
      <p:sp>
        <p:nvSpPr>
          <p:cNvPr id="18" name="Retângulo 17"/>
          <p:cNvSpPr/>
          <p:nvPr/>
        </p:nvSpPr>
        <p:spPr>
          <a:xfrm>
            <a:off x="6291864" y="3986614"/>
            <a:ext cx="2093568" cy="115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pt-BR" alt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Identificar defeitos e problemas de qualidade</a:t>
            </a:r>
            <a:endParaRPr lang="pt-BR" alt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ângulo de cantos arredondados 3"/>
          <p:cNvSpPr>
            <a:spLocks noChangeArrowheads="1"/>
          </p:cNvSpPr>
          <p:nvPr/>
        </p:nvSpPr>
        <p:spPr bwMode="auto">
          <a:xfrm>
            <a:off x="2678099" y="1787039"/>
            <a:ext cx="1553286" cy="525462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b="1" dirty="0"/>
              <a:t>Pessoas</a:t>
            </a:r>
            <a:endParaRPr lang="pt-BR" altLang="pt-BR" sz="2000" b="1" dirty="0"/>
          </a:p>
        </p:txBody>
      </p:sp>
      <p:sp>
        <p:nvSpPr>
          <p:cNvPr id="22" name="Retângulo de cantos arredondados 4"/>
          <p:cNvSpPr>
            <a:spLocks noChangeArrowheads="1"/>
          </p:cNvSpPr>
          <p:nvPr/>
        </p:nvSpPr>
        <p:spPr bwMode="auto">
          <a:xfrm>
            <a:off x="2678099" y="3326819"/>
            <a:ext cx="1615980" cy="525462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b="1" dirty="0"/>
              <a:t>Organização</a:t>
            </a:r>
          </a:p>
        </p:txBody>
      </p:sp>
      <p:sp>
        <p:nvSpPr>
          <p:cNvPr id="23" name="Retângulo de cantos arredondados 5"/>
          <p:cNvSpPr>
            <a:spLocks noChangeArrowheads="1"/>
          </p:cNvSpPr>
          <p:nvPr/>
        </p:nvSpPr>
        <p:spPr bwMode="auto">
          <a:xfrm>
            <a:off x="2678099" y="5249594"/>
            <a:ext cx="1553286" cy="519112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b="1" dirty="0"/>
              <a:t>Tecnologia</a:t>
            </a:r>
          </a:p>
        </p:txBody>
      </p:sp>
      <p:cxnSp>
        <p:nvCxnSpPr>
          <p:cNvPr id="24" name="Conector angulado 14"/>
          <p:cNvCxnSpPr>
            <a:cxnSpLocks noChangeShapeType="1"/>
          </p:cNvCxnSpPr>
          <p:nvPr/>
        </p:nvCxnSpPr>
        <p:spPr bwMode="auto">
          <a:xfrm>
            <a:off x="4240513" y="2073996"/>
            <a:ext cx="1976156" cy="154346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tângulo 27"/>
          <p:cNvSpPr/>
          <p:nvPr/>
        </p:nvSpPr>
        <p:spPr>
          <a:xfrm>
            <a:off x="136871" y="1640485"/>
            <a:ext cx="26335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Monitorar queixas de clientes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Desenvolver soluções de melhoria da qualidade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Monitorar defeitos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Implantar os software da </a:t>
            </a:r>
            <a:r>
              <a:rPr lang="pt-BR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Infogain</a:t>
            </a:r>
            <a:endParaRPr lang="pt-BR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Fazer interface com o sistema do CRM</a:t>
            </a:r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Conector angulado 18"/>
          <p:cNvCxnSpPr>
            <a:cxnSpLocks noChangeShapeType="1"/>
          </p:cNvCxnSpPr>
          <p:nvPr/>
        </p:nvCxnSpPr>
        <p:spPr bwMode="auto">
          <a:xfrm flipV="1">
            <a:off x="4211402" y="3616028"/>
            <a:ext cx="2005267" cy="1955656"/>
          </a:xfrm>
          <a:prstGeom prst="bentConnector3">
            <a:avLst>
              <a:gd name="adj1" fmla="val 50713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Conector reto 39"/>
          <p:cNvCxnSpPr/>
          <p:nvPr/>
        </p:nvCxnSpPr>
        <p:spPr>
          <a:xfrm>
            <a:off x="4303207" y="3616028"/>
            <a:ext cx="9443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7110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0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Aula: E-business: como as empresas usam os sistemas de informação</a:t>
            </a:r>
          </a:p>
        </p:txBody>
      </p:sp>
      <p:sp>
        <p:nvSpPr>
          <p:cNvPr id="7" name="Retângulo 6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pt-BR" sz="3200" b="1" dirty="0" err="1">
                <a:latin typeface="Bookman Old Style" panose="02050604050505020204" pitchFamily="18" charset="0"/>
              </a:rPr>
              <a:t>Serviços</a:t>
            </a:r>
            <a:r>
              <a:rPr lang="en-US" altLang="pt-BR" sz="3200" b="1" dirty="0">
                <a:latin typeface="Bookman Old Style" panose="02050604050505020204" pitchFamily="18" charset="0"/>
              </a:rPr>
              <a:t> </a:t>
            </a:r>
            <a:r>
              <a:rPr lang="en-US" altLang="pt-BR" sz="3200" b="1" dirty="0" err="1">
                <a:latin typeface="Bookman Old Style" panose="02050604050505020204" pitchFamily="18" charset="0"/>
              </a:rPr>
              <a:t>Básicos</a:t>
            </a:r>
            <a:r>
              <a:rPr lang="en-US" altLang="pt-BR" sz="3200" b="1" dirty="0">
                <a:latin typeface="Bookman Old Style" panose="02050604050505020204" pitchFamily="18" charset="0"/>
              </a:rPr>
              <a:t> da Internet</a:t>
            </a: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8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397386"/>
            <a:ext cx="11177753" cy="4963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alt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Correio Eletrônico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l">
              <a:lnSpc>
                <a:spcPct val="100000"/>
              </a:lnSpc>
            </a:pP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Dicionário de "Carinhas“;</a:t>
            </a:r>
          </a:p>
          <a:p>
            <a:pPr lvl="1" algn="l">
              <a:lnSpc>
                <a:spcPct val="100000"/>
              </a:lnSpc>
            </a:pP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Listas de Discussão;</a:t>
            </a:r>
          </a:p>
          <a:p>
            <a:pPr lvl="1" algn="l">
              <a:lnSpc>
                <a:spcPct val="100000"/>
              </a:lnSpc>
            </a:pPr>
            <a:r>
              <a:rPr lang="pt-BR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Netnews</a:t>
            </a: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(USENET) - serviço de difusão e intercâmbio de mensagens trocadas entre usuários da rede sobre assuntos específicos. </a:t>
            </a:r>
          </a:p>
          <a:p>
            <a:pPr lvl="1" algn="l">
              <a:lnSpc>
                <a:spcPct val="150000"/>
              </a:lnSpc>
            </a:pPr>
            <a:endParaRPr lang="pt-BR" alt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Execução Remota (Telnet – </a:t>
            </a:r>
            <a:r>
              <a:rPr lang="pt-BR" altLang="pt-B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Terminal </a:t>
            </a:r>
            <a:r>
              <a:rPr lang="pt-BR" altLang="pt-BR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Emulation</a:t>
            </a:r>
            <a:r>
              <a:rPr lang="pt-BR" altLang="pt-B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for Network</a:t>
            </a:r>
            <a:r>
              <a:rPr lang="pt-BR" alt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algn="l">
              <a:lnSpc>
                <a:spcPct val="100000"/>
              </a:lnSpc>
            </a:pP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que permite ao usuário conectar- se a um computador remoto interligado à rede. </a:t>
            </a:r>
          </a:p>
          <a:p>
            <a:pPr lvl="1" algn="l">
              <a:lnSpc>
                <a:spcPct val="80000"/>
              </a:lnSpc>
            </a:pPr>
            <a:endParaRPr lang="pt-BR" alt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124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0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Aula: E-business: como as empresas usam os sistemas de informação</a:t>
            </a:r>
          </a:p>
        </p:txBody>
      </p:sp>
      <p:sp>
        <p:nvSpPr>
          <p:cNvPr id="7" name="Retângulo 6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pt-BR" sz="3200" b="1" dirty="0" err="1">
                <a:latin typeface="Bookman Old Style" panose="02050604050505020204" pitchFamily="18" charset="0"/>
              </a:rPr>
              <a:t>Serviços</a:t>
            </a:r>
            <a:r>
              <a:rPr lang="en-US" altLang="pt-BR" sz="3200" b="1" dirty="0">
                <a:latin typeface="Bookman Old Style" panose="02050604050505020204" pitchFamily="18" charset="0"/>
              </a:rPr>
              <a:t> </a:t>
            </a:r>
            <a:r>
              <a:rPr lang="en-US" altLang="pt-BR" sz="3200" b="1" dirty="0" err="1">
                <a:latin typeface="Bookman Old Style" panose="02050604050505020204" pitchFamily="18" charset="0"/>
              </a:rPr>
              <a:t>Básicos</a:t>
            </a:r>
            <a:r>
              <a:rPr lang="en-US" altLang="pt-BR" sz="3200" b="1" dirty="0">
                <a:latin typeface="Bookman Old Style" panose="02050604050505020204" pitchFamily="18" charset="0"/>
              </a:rPr>
              <a:t> da Internet</a:t>
            </a: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8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98809" y="1331028"/>
            <a:ext cx="12018578" cy="522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Transferência de Arquivos (FTP – </a:t>
            </a:r>
            <a:r>
              <a:rPr lang="pt-BR" alt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File </a:t>
            </a:r>
            <a:r>
              <a:rPr lang="pt-BR" altLang="pt-BR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Transfer</a:t>
            </a:r>
            <a:r>
              <a:rPr lang="pt-BR" alt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Protocol</a:t>
            </a: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1"/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serviço básico de transferência de arquivos na rede. </a:t>
            </a:r>
          </a:p>
          <a:p>
            <a:pPr lvl="1">
              <a:lnSpc>
                <a:spcPct val="150000"/>
              </a:lnSpc>
            </a:pP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Internet Relay Chat (IRC) </a:t>
            </a:r>
          </a:p>
          <a:p>
            <a:pPr lvl="1"/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serviço que permite realização de conversações ao vivo (áudio e videoconferência)</a:t>
            </a:r>
          </a:p>
          <a:p>
            <a:pPr lvl="1">
              <a:lnSpc>
                <a:spcPct val="150000"/>
              </a:lnSpc>
            </a:pP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WWW (</a:t>
            </a:r>
            <a:r>
              <a:rPr lang="pt-BR" alt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World </a:t>
            </a:r>
            <a:r>
              <a:rPr lang="pt-BR" altLang="pt-BR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Wide</a:t>
            </a:r>
            <a:r>
              <a:rPr lang="pt-BR" alt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ou simplesmente Web)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serviço baseado em hipertextos que permite ao usuário buscar e recuperar informações distribuídas por diversos computadores da </a:t>
            </a: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rede</a:t>
            </a:r>
          </a:p>
          <a:p>
            <a:pPr lvl="1"/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pt-BR" alt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>
              <a:lnSpc>
                <a:spcPct val="80000"/>
              </a:lnSpc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Fonte: http://www.crystalnet.com.br/inter8.html</a:t>
            </a:r>
          </a:p>
          <a:p>
            <a:pPr>
              <a:lnSpc>
                <a:spcPct val="80000"/>
              </a:lnSpc>
            </a:pP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102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0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Aula: E-business: como as empresas usam os sistemas de informação</a:t>
            </a:r>
          </a:p>
        </p:txBody>
      </p:sp>
      <p:sp>
        <p:nvSpPr>
          <p:cNvPr id="7" name="Retângulo 6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pt-BR" sz="3200" b="1" dirty="0">
                <a:latin typeface="Bookman Old Style" panose="02050604050505020204" pitchFamily="18" charset="0"/>
              </a:rPr>
              <a:t>Word Wide Web</a:t>
            </a: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8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Picture 4" descr="laudon+f09-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260" y="1095375"/>
            <a:ext cx="11287480" cy="5295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6997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0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Aula: E-business: como as empresas usam os sistemas de informação</a:t>
            </a:r>
          </a:p>
        </p:txBody>
      </p:sp>
      <p:sp>
        <p:nvSpPr>
          <p:cNvPr id="7" name="Retângulo 6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pt-BR" sz="3200" b="1" dirty="0" err="1">
                <a:latin typeface="Bookman Old Style" panose="02050604050505020204" pitchFamily="18" charset="0"/>
              </a:rPr>
              <a:t>Benefícios</a:t>
            </a:r>
            <a:r>
              <a:rPr lang="en-US" altLang="pt-BR" sz="3200" b="1" dirty="0">
                <a:latin typeface="Bookman Old Style" panose="02050604050505020204" pitchFamily="18" charset="0"/>
              </a:rPr>
              <a:t> </a:t>
            </a:r>
            <a:r>
              <a:rPr lang="en-US" altLang="pt-BR" sz="3200" b="1" dirty="0" err="1">
                <a:latin typeface="Bookman Old Style" panose="02050604050505020204" pitchFamily="18" charset="0"/>
              </a:rPr>
              <a:t>organizacionais</a:t>
            </a:r>
            <a:r>
              <a:rPr lang="en-US" altLang="pt-BR" sz="3200" b="1" dirty="0">
                <a:latin typeface="Bookman Old Style" panose="02050604050505020204" pitchFamily="18" charset="0"/>
              </a:rPr>
              <a:t> das </a:t>
            </a:r>
            <a:endParaRPr lang="en-US" altLang="pt-BR" sz="3200" b="1" dirty="0" smtClean="0"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en-US" altLang="pt-BR" sz="3200" b="1" dirty="0" err="1" smtClean="0">
                <a:latin typeface="Bookman Old Style" panose="02050604050505020204" pitchFamily="18" charset="0"/>
              </a:rPr>
              <a:t>tecnologias</a:t>
            </a:r>
            <a:r>
              <a:rPr lang="en-US" altLang="pt-BR" sz="3200" b="1" dirty="0" smtClean="0">
                <a:latin typeface="Bookman Old Style" panose="02050604050505020204" pitchFamily="18" charset="0"/>
              </a:rPr>
              <a:t> </a:t>
            </a:r>
            <a:r>
              <a:rPr lang="en-US" altLang="pt-BR" sz="3200" b="1" dirty="0">
                <a:latin typeface="Bookman Old Style" panose="02050604050505020204" pitchFamily="18" charset="0"/>
              </a:rPr>
              <a:t>de Internet e Web</a:t>
            </a: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8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1117354"/>
            <a:ext cx="8305800" cy="51471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pt-BR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Conectividade</a:t>
            </a:r>
            <a:r>
              <a:rPr lang="en-US" altLang="pt-B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alcance</a:t>
            </a:r>
            <a:r>
              <a:rPr lang="en-US" altLang="pt-B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global</a:t>
            </a: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pt-BR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pt-BR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Custos</a:t>
            </a:r>
            <a:r>
              <a:rPr lang="en-US" altLang="pt-B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comunicação</a:t>
            </a:r>
            <a:r>
              <a:rPr lang="en-US" altLang="pt-B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reduzidos</a:t>
            </a:r>
            <a:endParaRPr lang="en-US" altLang="pt-BR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pt-BR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pt-BR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Custos</a:t>
            </a:r>
            <a:r>
              <a:rPr lang="en-US" altLang="pt-B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transação</a:t>
            </a:r>
            <a:r>
              <a:rPr lang="en-US" altLang="pt-B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altLang="pt-B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baixos</a:t>
            </a:r>
            <a:endParaRPr lang="en-US" altLang="pt-BR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pt-BR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pt-BR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Custos</a:t>
            </a:r>
            <a:r>
              <a:rPr lang="en-US" altLang="pt-B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agência</a:t>
            </a:r>
            <a:r>
              <a:rPr lang="en-US" altLang="pt-B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reduzidos</a:t>
            </a:r>
            <a:endParaRPr lang="en-US" altLang="pt-BR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pt-BR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pt-BR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Interatividade</a:t>
            </a:r>
            <a:r>
              <a:rPr lang="en-US" altLang="pt-B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pt-BR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flexibilidade</a:t>
            </a:r>
            <a:r>
              <a:rPr lang="en-US" altLang="pt-B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customização</a:t>
            </a:r>
            <a:r>
              <a:rPr lang="en-US" altLang="pt-B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pt-BR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pt-BR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Distribuição</a:t>
            </a:r>
            <a:r>
              <a:rPr lang="en-US" altLang="pt-B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acelerada</a:t>
            </a:r>
            <a:r>
              <a:rPr lang="en-US" altLang="pt-B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</a:t>
            </a:r>
            <a:endParaRPr lang="en-US" altLang="pt-BR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altLang="pt-BR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6897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0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Aula: E-business: como as empresas usam os sistemas de informação</a:t>
            </a:r>
          </a:p>
        </p:txBody>
      </p:sp>
      <p:sp>
        <p:nvSpPr>
          <p:cNvPr id="7" name="Retângulo 6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pt-BR" sz="3200" b="1" dirty="0">
                <a:latin typeface="Bookman Old Style" panose="02050604050505020204" pitchFamily="18" charset="0"/>
              </a:rPr>
              <a:t>O </a:t>
            </a:r>
            <a:r>
              <a:rPr lang="en-US" altLang="pt-BR" sz="3200" b="1" dirty="0" err="1">
                <a:latin typeface="Bookman Old Style" panose="02050604050505020204" pitchFamily="18" charset="0"/>
              </a:rPr>
              <a:t>desafio</a:t>
            </a:r>
            <a:r>
              <a:rPr lang="en-US" altLang="pt-BR" sz="3200" b="1" dirty="0">
                <a:latin typeface="Bookman Old Style" panose="02050604050505020204" pitchFamily="18" charset="0"/>
              </a:rPr>
              <a:t> de </a:t>
            </a:r>
            <a:r>
              <a:rPr lang="en-US" altLang="pt-BR" sz="3200" b="1" dirty="0" err="1">
                <a:latin typeface="Bookman Old Style" panose="02050604050505020204" pitchFamily="18" charset="0"/>
              </a:rPr>
              <a:t>gerenciar</a:t>
            </a:r>
            <a:r>
              <a:rPr lang="en-US" altLang="pt-BR" sz="3200" b="1" dirty="0">
                <a:latin typeface="Bookman Old Style" panose="02050604050505020204" pitchFamily="18" charset="0"/>
              </a:rPr>
              <a:t> a nova </a:t>
            </a:r>
            <a:endParaRPr lang="en-US" altLang="pt-BR" sz="3200" b="1" dirty="0" smtClean="0"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en-US" altLang="pt-BR" sz="3200" b="1" dirty="0" smtClean="0">
                <a:latin typeface="Bookman Old Style" panose="02050604050505020204" pitchFamily="18" charset="0"/>
              </a:rPr>
              <a:t>infra-</a:t>
            </a:r>
            <a:r>
              <a:rPr lang="en-US" altLang="pt-BR" sz="3200" b="1" dirty="0" err="1" smtClean="0">
                <a:latin typeface="Bookman Old Style" panose="02050604050505020204" pitchFamily="18" charset="0"/>
              </a:rPr>
              <a:t>estrutura</a:t>
            </a:r>
            <a:r>
              <a:rPr lang="en-US" altLang="pt-BR" sz="3200" b="1" dirty="0" smtClean="0">
                <a:latin typeface="Bookman Old Style" panose="02050604050505020204" pitchFamily="18" charset="0"/>
              </a:rPr>
              <a:t> </a:t>
            </a:r>
            <a:r>
              <a:rPr lang="en-US" altLang="pt-BR" sz="3200" b="1" dirty="0">
                <a:latin typeface="Bookman Old Style" panose="02050604050505020204" pitchFamily="18" charset="0"/>
              </a:rPr>
              <a:t>de </a:t>
            </a:r>
            <a:r>
              <a:rPr lang="en-US" altLang="pt-BR" sz="3200" b="1" dirty="0" err="1">
                <a:latin typeface="Bookman Old Style" panose="02050604050505020204" pitchFamily="18" charset="0"/>
              </a:rPr>
              <a:t>tecnologia</a:t>
            </a:r>
            <a:r>
              <a:rPr lang="en-US" altLang="pt-BR" sz="3200" b="1" dirty="0">
                <a:latin typeface="Bookman Old Style" panose="02050604050505020204" pitchFamily="18" charset="0"/>
              </a:rPr>
              <a:t> de </a:t>
            </a:r>
            <a:r>
              <a:rPr lang="en-US" altLang="pt-BR" sz="3200" b="1" dirty="0" err="1">
                <a:latin typeface="Bookman Old Style" panose="02050604050505020204" pitchFamily="18" charset="0"/>
              </a:rPr>
              <a:t>informação</a:t>
            </a: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8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99544" y="1488747"/>
            <a:ext cx="10941269" cy="4677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Perda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controle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administração</a:t>
            </a:r>
            <a:endParaRPr lang="en-US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Desafios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conectividade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integração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de 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aplicações</a:t>
            </a:r>
            <a:endParaRPr lang="en-US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Requisitos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mudança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organizacional</a:t>
            </a:r>
            <a:endParaRPr lang="en-US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Custos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ocultos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computação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empresarial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integrada</a:t>
            </a:r>
            <a:endParaRPr lang="en-US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Escalabilidade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confiabilidade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segurança</a:t>
            </a:r>
            <a:endParaRPr lang="pt-BR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8561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0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Aula: E-business: como as empresas usam os sistemas de informação</a:t>
            </a:r>
          </a:p>
        </p:txBody>
      </p:sp>
      <p:sp>
        <p:nvSpPr>
          <p:cNvPr id="7" name="Retângulo 6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pt-BR" sz="3200" b="1" dirty="0" err="1">
                <a:latin typeface="Bookman Old Style" panose="02050604050505020204" pitchFamily="18" charset="0"/>
              </a:rPr>
              <a:t>Questões</a:t>
            </a:r>
            <a:r>
              <a:rPr lang="en-US" altLang="pt-BR" sz="3200" b="1" dirty="0">
                <a:latin typeface="Bookman Old Style" panose="02050604050505020204" pitchFamily="18" charset="0"/>
              </a:rPr>
              <a:t> e </a:t>
            </a:r>
            <a:r>
              <a:rPr lang="en-US" altLang="pt-BR" sz="3200" b="1" dirty="0" err="1">
                <a:latin typeface="Bookman Old Style" panose="02050604050505020204" pitchFamily="18" charset="0"/>
              </a:rPr>
              <a:t>Decisões</a:t>
            </a:r>
            <a:r>
              <a:rPr lang="en-US" altLang="pt-BR" sz="3200" b="1" dirty="0">
                <a:latin typeface="Bookman Old Style" panose="02050604050505020204" pitchFamily="18" charset="0"/>
              </a:rPr>
              <a:t> de </a:t>
            </a:r>
            <a:r>
              <a:rPr lang="en-US" altLang="pt-BR" sz="3200" b="1" dirty="0" err="1">
                <a:latin typeface="Bookman Old Style" panose="02050604050505020204" pitchFamily="18" charset="0"/>
              </a:rPr>
              <a:t>Administração</a:t>
            </a: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8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62606" y="1233545"/>
            <a:ext cx="10752083" cy="4938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Gestão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mudança</a:t>
            </a:r>
            <a:endParaRPr lang="en-US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Educação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treinamento</a:t>
            </a:r>
            <a:endParaRPr lang="en-US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Disciplinas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gerenciamento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de dados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Planejamento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conectividade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e de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integração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aplicações</a:t>
            </a:r>
            <a:endParaRPr lang="en-US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pt-BR" alt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3871669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0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Aula: E-business: como as empresas usam os sistemas de informação</a:t>
            </a:r>
          </a:p>
        </p:txBody>
      </p:sp>
      <p:sp>
        <p:nvSpPr>
          <p:cNvPr id="7" name="Retângulo 6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8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677364" y="2352675"/>
            <a:ext cx="10331116" cy="16557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Empresa: organização formal cujo objetivo é produzir produtos ou prestar serviços a fim de gerar lucro;</a:t>
            </a:r>
          </a:p>
          <a:p>
            <a:endParaRPr lang="pt-BR" dirty="0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0" y="189246"/>
            <a:ext cx="9144000" cy="642269"/>
          </a:xfrm>
        </p:spPr>
        <p:txBody>
          <a:bodyPr>
            <a:normAutofit/>
          </a:bodyPr>
          <a:lstStyle/>
          <a:p>
            <a:pPr algn="l"/>
            <a:r>
              <a:rPr lang="pt-BR" altLang="pt-BR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Componentes de uma empresa</a:t>
            </a:r>
            <a:endParaRPr lang="pt-BR" sz="32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669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549" y="1157289"/>
            <a:ext cx="2981325" cy="153352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0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Aula: E-business: como as empresas usam os sistemas de informação</a:t>
            </a:r>
          </a:p>
        </p:txBody>
      </p:sp>
      <p:sp>
        <p:nvSpPr>
          <p:cNvPr id="7" name="Retângulo 6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8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0" y="153905"/>
            <a:ext cx="9144000" cy="806450"/>
          </a:xfrm>
        </p:spPr>
        <p:txBody>
          <a:bodyPr>
            <a:noAutofit/>
          </a:bodyPr>
          <a:lstStyle/>
          <a:p>
            <a:pPr algn="l"/>
            <a:r>
              <a:rPr lang="pt-BR" altLang="pt-BR" sz="2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Organizando uma empresa: </a:t>
            </a:r>
            <a:br>
              <a:rPr lang="pt-BR" altLang="pt-BR" sz="2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pt-BR" altLang="pt-BR" sz="2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Funções empresariais básicas</a:t>
            </a:r>
            <a:endParaRPr lang="pt-BR" sz="28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10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0477"/>
              </p:ext>
            </p:extLst>
          </p:nvPr>
        </p:nvGraphicFramePr>
        <p:xfrm>
          <a:off x="260684" y="1882566"/>
          <a:ext cx="11161295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8" y="4592301"/>
            <a:ext cx="2752829" cy="158106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875" y="1114260"/>
            <a:ext cx="2532250" cy="148757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92301"/>
            <a:ext cx="2628900" cy="158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96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0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Aula: E-business: como as empresas usam os sistemas de informação</a:t>
            </a:r>
          </a:p>
        </p:txBody>
      </p:sp>
      <p:sp>
        <p:nvSpPr>
          <p:cNvPr id="7" name="Retângulo 6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1381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8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411163" y="1524794"/>
            <a:ext cx="9144000" cy="1655762"/>
          </a:xfrm>
        </p:spPr>
        <p:txBody>
          <a:bodyPr/>
          <a:lstStyle/>
          <a:p>
            <a:pPr algn="l"/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Aplicativos Integrados</a:t>
            </a:r>
          </a:p>
          <a:p>
            <a:endParaRPr lang="pt-BR" dirty="0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0" y="136526"/>
            <a:ext cx="10247586" cy="734010"/>
          </a:xfrm>
        </p:spPr>
        <p:txBody>
          <a:bodyPr>
            <a:normAutofit/>
          </a:bodyPr>
          <a:lstStyle/>
          <a:p>
            <a:pPr algn="l"/>
            <a:r>
              <a:rPr lang="pt-BR" altLang="pt-BR" sz="2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Função de Sistemas de Informação na empresa</a:t>
            </a:r>
            <a:endParaRPr lang="pt-BR" sz="28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618057464"/>
              </p:ext>
            </p:extLst>
          </p:nvPr>
        </p:nvGraphicFramePr>
        <p:xfrm>
          <a:off x="2566736" y="1250866"/>
          <a:ext cx="7475622" cy="4997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3696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0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Aula: E-business: como as empresas usam os sistemas de informação</a:t>
            </a:r>
          </a:p>
        </p:txBody>
      </p:sp>
      <p:sp>
        <p:nvSpPr>
          <p:cNvPr id="7" name="Retângulo 6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8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309782"/>
            <a:ext cx="5288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3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O ambiente de negócios</a:t>
            </a:r>
            <a:endParaRPr lang="pt-BR" sz="32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30" y="1563209"/>
            <a:ext cx="4900372" cy="3623646"/>
          </a:xfrm>
          <a:prstGeom prst="rect">
            <a:avLst/>
          </a:prstGeom>
        </p:spPr>
      </p:pic>
      <p:graphicFrame>
        <p:nvGraphicFramePr>
          <p:cNvPr id="11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190192"/>
              </p:ext>
            </p:extLst>
          </p:nvPr>
        </p:nvGraphicFramePr>
        <p:xfrm>
          <a:off x="3783724" y="1218722"/>
          <a:ext cx="9299028" cy="4947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66235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0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Aula: E-business: como as empresas usam os sistemas de informação</a:t>
            </a:r>
          </a:p>
        </p:txBody>
      </p:sp>
      <p:sp>
        <p:nvSpPr>
          <p:cNvPr id="7" name="Retângulo 6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pt-BR" sz="3200" b="1" dirty="0" err="1">
                <a:latin typeface="Bookman Old Style" panose="02050604050505020204" pitchFamily="18" charset="0"/>
              </a:rPr>
              <a:t>Rumo</a:t>
            </a:r>
            <a:r>
              <a:rPr lang="en-US" altLang="pt-BR" sz="3200" b="1" dirty="0">
                <a:latin typeface="Bookman Old Style" panose="02050604050505020204" pitchFamily="18" charset="0"/>
              </a:rPr>
              <a:t> a </a:t>
            </a:r>
            <a:r>
              <a:rPr lang="en-US" altLang="pt-BR" sz="3200" b="1" dirty="0" err="1">
                <a:latin typeface="Bookman Old Style" panose="02050604050505020204" pitchFamily="18" charset="0"/>
              </a:rPr>
              <a:t>Empresa</a:t>
            </a:r>
            <a:r>
              <a:rPr lang="en-US" altLang="pt-BR" sz="3200" b="1" dirty="0">
                <a:latin typeface="Bookman Old Style" panose="02050604050505020204" pitchFamily="18" charset="0"/>
              </a:rPr>
              <a:t> Digital</a:t>
            </a:r>
            <a:endParaRPr lang="pt-BR" sz="3200" b="1" dirty="0">
              <a:latin typeface="Bookman Old Style" panose="02050604050505020204" pitchFamily="18" charset="0"/>
            </a:endParaRPr>
          </a:p>
        </p:txBody>
      </p:sp>
      <p:pic>
        <p:nvPicPr>
          <p:cNvPr id="8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laudon+f01-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5181" y="1095375"/>
            <a:ext cx="5990897" cy="5265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1702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0"/>
            <a:ext cx="26368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/>
            </a:extLst>
          </p:cNvPr>
          <p:cNvSpPr/>
          <p:nvPr/>
        </p:nvSpPr>
        <p:spPr>
          <a:xfrm>
            <a:off x="0" y="6435725"/>
            <a:ext cx="12192000" cy="248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Aula: E-business: como as empresas usam os sistemas de informação</a:t>
            </a:r>
          </a:p>
        </p:txBody>
      </p:sp>
      <p:sp>
        <p:nvSpPr>
          <p:cNvPr id="7" name="Retângulo 6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10207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8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36526"/>
            <a:ext cx="144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34157"/>
            <a:ext cx="8305800" cy="1235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pt-BR" altLang="pt-BR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Fique Ligado na TI</a:t>
            </a:r>
          </a:p>
          <a:p>
            <a:pPr algn="l">
              <a:lnSpc>
                <a:spcPct val="110000"/>
              </a:lnSpc>
            </a:pPr>
            <a:r>
              <a:rPr lang="pt-BR" altLang="pt-BR" sz="2600" b="1" dirty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Finanças</a:t>
            </a:r>
            <a:r>
              <a:rPr lang="en-US" altLang="pt-BR" sz="2600" b="1" dirty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e </a:t>
            </a:r>
            <a:r>
              <a:rPr lang="en-US" altLang="pt-BR" sz="2600" b="1" dirty="0" err="1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Contabilidade</a:t>
            </a:r>
            <a:endParaRPr lang="en-US" altLang="pt-BR" sz="2600" b="1" dirty="0">
              <a:solidFill>
                <a:schemeClr val="bg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algn="l"/>
            <a:endParaRPr lang="pt-BR" altLang="pt-BR" sz="3200" b="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0" y="1154798"/>
            <a:ext cx="12117387" cy="5000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en-US" alt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tecnologia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de Web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fio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tem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sido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novos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serviços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financeiros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Investidores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individuais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podem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usar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seus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telefones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móveis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obter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cotações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ações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negociar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ações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notícias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financeiro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Possibilita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também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velocidade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maior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fluxo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fundos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prover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cobrar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emitir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faturas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instantaneamente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220" y="4051738"/>
            <a:ext cx="3079167" cy="23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513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1666</Words>
  <Application>Microsoft Office PowerPoint</Application>
  <PresentationFormat>Widescreen</PresentationFormat>
  <Paragraphs>238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0" baseType="lpstr">
      <vt:lpstr>Arial</vt:lpstr>
      <vt:lpstr>Bookman Old Style</vt:lpstr>
      <vt:lpstr>Calibri</vt:lpstr>
      <vt:lpstr>Calibri Light</vt:lpstr>
      <vt:lpstr>Tema do Office</vt:lpstr>
      <vt:lpstr>E-business: Como as empresas usam os sistemas de informação</vt:lpstr>
      <vt:lpstr>O Ambiente Empresarial Competitivo e a Empresa Digital Emergente</vt:lpstr>
      <vt:lpstr>A experiência da Kia Motors</vt:lpstr>
      <vt:lpstr>Componentes de uma empresa</vt:lpstr>
      <vt:lpstr>Organizando uma empresa:  Funções empresariais básicas</vt:lpstr>
      <vt:lpstr>Função de Sistemas de Informação na empresa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E-business: como as empresas usam os sistemas de informação</dc:title>
  <dc:creator>admin</dc:creator>
  <cp:lastModifiedBy>admin</cp:lastModifiedBy>
  <cp:revision>18</cp:revision>
  <dcterms:created xsi:type="dcterms:W3CDTF">2018-05-07T19:27:31Z</dcterms:created>
  <dcterms:modified xsi:type="dcterms:W3CDTF">2018-05-08T14:14:38Z</dcterms:modified>
</cp:coreProperties>
</file>