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64" r:id="rId3"/>
    <p:sldId id="265" r:id="rId4"/>
    <p:sldId id="261" r:id="rId5"/>
    <p:sldId id="262" r:id="rId6"/>
    <p:sldId id="263" r:id="rId7"/>
    <p:sldId id="266" r:id="rId8"/>
    <p:sldId id="269" r:id="rId9"/>
    <p:sldId id="268" r:id="rId10"/>
    <p:sldId id="271" r:id="rId11"/>
    <p:sldId id="270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8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7187-CEAE-424C-91DE-E0AAD6012360}" type="datetimeFigureOut">
              <a:rPr lang="it-IT" smtClean="0"/>
              <a:t>15/08/2016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F5D0-D6C1-45B7-8031-C44FBF13A469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7187-CEAE-424C-91DE-E0AAD6012360}" type="datetimeFigureOut">
              <a:rPr lang="it-IT" smtClean="0"/>
              <a:t>15/08/2016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F5D0-D6C1-45B7-8031-C44FBF13A469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7187-CEAE-424C-91DE-E0AAD6012360}" type="datetimeFigureOut">
              <a:rPr lang="it-IT" smtClean="0"/>
              <a:t>15/08/2016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F5D0-D6C1-45B7-8031-C44FBF13A469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7187-CEAE-424C-91DE-E0AAD6012360}" type="datetimeFigureOut">
              <a:rPr lang="it-IT" smtClean="0"/>
              <a:t>15/08/2016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F5D0-D6C1-45B7-8031-C44FBF13A469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7187-CEAE-424C-91DE-E0AAD6012360}" type="datetimeFigureOut">
              <a:rPr lang="it-IT" smtClean="0"/>
              <a:t>15/08/2016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F5D0-D6C1-45B7-8031-C44FBF13A469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7187-CEAE-424C-91DE-E0AAD6012360}" type="datetimeFigureOut">
              <a:rPr lang="it-IT" smtClean="0"/>
              <a:t>15/08/2016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F5D0-D6C1-45B7-8031-C44FBF13A469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7187-CEAE-424C-91DE-E0AAD6012360}" type="datetimeFigureOut">
              <a:rPr lang="it-IT" smtClean="0"/>
              <a:t>15/08/2016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F5D0-D6C1-45B7-8031-C44FBF13A469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7187-CEAE-424C-91DE-E0AAD6012360}" type="datetimeFigureOut">
              <a:rPr lang="it-IT" smtClean="0"/>
              <a:t>15/08/2016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F5D0-D6C1-45B7-8031-C44FBF13A469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7187-CEAE-424C-91DE-E0AAD6012360}" type="datetimeFigureOut">
              <a:rPr lang="it-IT" smtClean="0"/>
              <a:t>15/08/2016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F5D0-D6C1-45B7-8031-C44FBF13A469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7187-CEAE-424C-91DE-E0AAD6012360}" type="datetimeFigureOut">
              <a:rPr lang="it-IT" smtClean="0"/>
              <a:t>15/08/2016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F5D0-D6C1-45B7-8031-C44FBF13A469}" type="slidenum">
              <a:rPr lang="it-IT" smtClean="0"/>
              <a:t>‹nº›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7187-CEAE-424C-91DE-E0AAD6012360}" type="datetimeFigureOut">
              <a:rPr lang="it-IT" smtClean="0"/>
              <a:t>15/08/2016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13F5D0-D6C1-45B7-8031-C44FBF13A469}" type="slidenum">
              <a:rPr lang="it-IT" smtClean="0"/>
              <a:t>‹nº›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913F5D0-D6C1-45B7-8031-C44FBF13A469}" type="slidenum">
              <a:rPr lang="it-IT" smtClean="0"/>
              <a:t>‹nº›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B27187-CEAE-424C-91DE-E0AAD6012360}" type="datetimeFigureOut">
              <a:rPr lang="it-IT" smtClean="0"/>
              <a:t>15/08/2016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543800" cy="2593975"/>
          </a:xfrm>
        </p:spPr>
        <p:txBody>
          <a:bodyPr/>
          <a:lstStyle/>
          <a:p>
            <a:r>
              <a:rPr lang="pt-BR" sz="5400" dirty="0" smtClean="0"/>
              <a:t>GESTÃO DE PRODUÇÃO INDUSTRIAL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>Metrologia</a:t>
            </a:r>
            <a:endParaRPr lang="pt-BR" sz="5400" dirty="0"/>
          </a:p>
        </p:txBody>
      </p:sp>
      <p:sp>
        <p:nvSpPr>
          <p:cNvPr id="3" name="CaixaDeTexto 1"/>
          <p:cNvSpPr txBox="1"/>
          <p:nvPr/>
        </p:nvSpPr>
        <p:spPr>
          <a:xfrm>
            <a:off x="5508104" y="5302895"/>
            <a:ext cx="23391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6600" dirty="0" smtClean="0"/>
              <a:t>Aula </a:t>
            </a:r>
            <a:r>
              <a:rPr lang="pt-BR" sz="6600" dirty="0" smtClean="0"/>
              <a:t>1</a:t>
            </a:r>
            <a:endParaRPr lang="pt-BR" sz="6600" dirty="0"/>
          </a:p>
        </p:txBody>
      </p:sp>
    </p:spTree>
    <p:extLst>
      <p:ext uri="{BB962C8B-B14F-4D97-AF65-F5344CB8AC3E}">
        <p14:creationId xmlns:p14="http://schemas.microsoft.com/office/powerpoint/2010/main" val="93299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do SI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14424"/>
            <a:ext cx="7941733" cy="574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57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Metrologia pelo Mundo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Sistema Internacional de medidas;</a:t>
            </a:r>
          </a:p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metrologia diz respeito ao conhecimento </a:t>
            </a:r>
            <a:r>
              <a:rPr lang="pt-BR" dirty="0" smtClean="0"/>
              <a:t>dos pesos </a:t>
            </a:r>
            <a:r>
              <a:rPr lang="pt-BR" dirty="0"/>
              <a:t>e medidas e dos sistemas de unidades </a:t>
            </a:r>
            <a:r>
              <a:rPr lang="pt-BR" dirty="0" smtClean="0"/>
              <a:t>de todos </a:t>
            </a:r>
            <a:r>
              <a:rPr lang="pt-BR" dirty="0"/>
              <a:t>os </a:t>
            </a:r>
            <a:r>
              <a:rPr lang="pt-BR" dirty="0" smtClean="0"/>
              <a:t>povos;</a:t>
            </a:r>
          </a:p>
          <a:p>
            <a:endParaRPr lang="pt-BR" dirty="0"/>
          </a:p>
          <a:p>
            <a:r>
              <a:rPr lang="pt-BR" dirty="0" smtClean="0"/>
              <a:t>Brasil diferente de outros países (EUA). Ex.</a:t>
            </a:r>
          </a:p>
          <a:p>
            <a:endParaRPr lang="pt-BR" dirty="0"/>
          </a:p>
          <a:p>
            <a:r>
              <a:rPr lang="pt-BR" dirty="0" smtClean="0"/>
              <a:t>KM - - - Milhas</a:t>
            </a:r>
          </a:p>
          <a:p>
            <a:r>
              <a:rPr lang="pt-BR" dirty="0" smtClean="0"/>
              <a:t>Litros -- - galões</a:t>
            </a:r>
          </a:p>
          <a:p>
            <a:r>
              <a:rPr lang="pt-BR" dirty="0" smtClean="0"/>
              <a:t>KG - - - -Libras</a:t>
            </a:r>
          </a:p>
          <a:p>
            <a:pPr marL="114300" indent="0">
              <a:buNone/>
            </a:pPr>
            <a:r>
              <a:rPr lang="pt-BR" dirty="0" smtClean="0"/>
              <a:t>Etc.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851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Metrologia - Ementa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t-BR" sz="2000" dirty="0"/>
              <a:t>Conceitos de metrologia; </a:t>
            </a:r>
          </a:p>
          <a:p>
            <a:pPr lvl="0"/>
            <a:r>
              <a:rPr lang="pt-BR" sz="2000" dirty="0"/>
              <a:t>Sistema Internacional de Unidades de Medidas;</a:t>
            </a:r>
          </a:p>
          <a:p>
            <a:pPr lvl="0"/>
            <a:r>
              <a:rPr lang="pt-BR" sz="2000" dirty="0"/>
              <a:t>Análise dimensional; </a:t>
            </a:r>
          </a:p>
          <a:p>
            <a:pPr lvl="0"/>
            <a:r>
              <a:rPr lang="pt-BR" sz="2000" dirty="0"/>
              <a:t>Operação e técnicas de medição;</a:t>
            </a:r>
          </a:p>
          <a:p>
            <a:pPr lvl="0"/>
            <a:r>
              <a:rPr lang="pt-BR" sz="2000" dirty="0"/>
              <a:t>Erros e incerteza de medição; </a:t>
            </a:r>
          </a:p>
          <a:p>
            <a:pPr lvl="0"/>
            <a:r>
              <a:rPr lang="pt-BR" sz="2000" dirty="0"/>
              <a:t>Seleção do Instrumento de medição; </a:t>
            </a:r>
          </a:p>
          <a:p>
            <a:pPr lvl="0"/>
            <a:r>
              <a:rPr lang="pt-BR" sz="2000" dirty="0"/>
              <a:t>Tolerância; </a:t>
            </a:r>
          </a:p>
          <a:p>
            <a:pPr lvl="0"/>
            <a:r>
              <a:rPr lang="pt-BR" sz="2000" dirty="0"/>
              <a:t>Metrologia estatística;</a:t>
            </a:r>
          </a:p>
          <a:p>
            <a:pPr lvl="0"/>
            <a:r>
              <a:rPr lang="pt-BR" sz="2000" dirty="0"/>
              <a:t>Processamento de resultados; </a:t>
            </a:r>
          </a:p>
          <a:p>
            <a:pPr lvl="0"/>
            <a:r>
              <a:rPr lang="pt-BR" sz="2000" dirty="0"/>
              <a:t>Rugosidade das superfícies; </a:t>
            </a:r>
          </a:p>
          <a:p>
            <a:r>
              <a:rPr lang="pt-BR" sz="2000" dirty="0"/>
              <a:t>Instrumentos para metrologia dimensional: escala, paquímetro, micrômetro, goniômetro, relógio comparador, calibradores, bloco padrão, microscópio; Normas ABNT, INMETRO e </a:t>
            </a:r>
            <a:r>
              <a:rPr lang="pt-BR" sz="2000" dirty="0" smtClean="0"/>
              <a:t>ISO</a:t>
            </a:r>
            <a:r>
              <a:rPr lang="pt-B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732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Básica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43" r="15026"/>
          <a:stretch/>
        </p:blipFill>
        <p:spPr>
          <a:xfrm>
            <a:off x="539552" y="5102567"/>
            <a:ext cx="1170709" cy="171080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5" r="14930"/>
          <a:stretch/>
        </p:blipFill>
        <p:spPr>
          <a:xfrm>
            <a:off x="539553" y="1402094"/>
            <a:ext cx="1122218" cy="159485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907704" y="1309950"/>
            <a:ext cx="54726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it-IT" b="1" dirty="0" smtClean="0"/>
              <a:t>Metrologia </a:t>
            </a:r>
            <a:r>
              <a:rPr lang="it-IT" b="1" dirty="0" err="1" smtClean="0"/>
              <a:t>na</a:t>
            </a:r>
            <a:r>
              <a:rPr lang="it-IT" b="1" dirty="0" smtClean="0"/>
              <a:t> Industria</a:t>
            </a:r>
          </a:p>
          <a:p>
            <a:pPr fontAlgn="t"/>
            <a:r>
              <a:rPr lang="it-IT" b="1" dirty="0" smtClean="0"/>
              <a:t>Francisco </a:t>
            </a:r>
            <a:r>
              <a:rPr lang="it-IT" b="1" dirty="0" err="1"/>
              <a:t>Adval</a:t>
            </a:r>
            <a:r>
              <a:rPr lang="it-IT" b="1" dirty="0"/>
              <a:t> de </a:t>
            </a:r>
            <a:r>
              <a:rPr lang="it-IT" b="1" dirty="0" smtClean="0"/>
              <a:t>Lira</a:t>
            </a:r>
          </a:p>
          <a:p>
            <a:pPr fontAlgn="t"/>
            <a:r>
              <a:rPr lang="it-IT" dirty="0"/>
              <a:t>I.S.B.N.: 978-85-365-0389-9</a:t>
            </a:r>
          </a:p>
          <a:p>
            <a:pPr fontAlgn="t"/>
            <a:r>
              <a:rPr lang="it-IT" dirty="0" err="1" smtClean="0"/>
              <a:t>Edição</a:t>
            </a:r>
            <a:r>
              <a:rPr lang="it-IT" dirty="0" smtClean="0"/>
              <a:t>:  9ª</a:t>
            </a:r>
            <a:r>
              <a:rPr lang="it-IT" dirty="0"/>
              <a:t>  </a:t>
            </a:r>
            <a:r>
              <a:rPr lang="it-IT" dirty="0" err="1"/>
              <a:t>Revisada</a:t>
            </a:r>
            <a:r>
              <a:rPr lang="it-IT" dirty="0"/>
              <a:t> e </a:t>
            </a:r>
            <a:r>
              <a:rPr lang="it-IT" dirty="0" err="1" smtClean="0"/>
              <a:t>Atualizada</a:t>
            </a:r>
            <a:endParaRPr lang="it-IT" dirty="0" smtClean="0"/>
          </a:p>
          <a:p>
            <a:pPr fontAlgn="t"/>
            <a:r>
              <a:rPr lang="pt-BR" dirty="0" smtClean="0"/>
              <a:t>Editora Erica</a:t>
            </a:r>
          </a:p>
          <a:p>
            <a:pPr fontAlgn="t"/>
            <a:r>
              <a:rPr lang="pt-BR" dirty="0" smtClean="0"/>
              <a:t>Ano: 2011</a:t>
            </a:r>
            <a:endParaRPr lang="it-IT" dirty="0"/>
          </a:p>
        </p:txBody>
      </p:sp>
      <p:pic>
        <p:nvPicPr>
          <p:cNvPr id="1026" name="Picture 2" descr="http://www.labmetro.ufsc.br/livroFMCI/index.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3245069"/>
            <a:ext cx="1118634" cy="1624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1907704" y="3101053"/>
            <a:ext cx="54726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Conceitos Básicos da Metrologia Científica e Industrial</a:t>
            </a:r>
          </a:p>
          <a:p>
            <a:r>
              <a:rPr lang="pt-BR" b="1" dirty="0" smtClean="0"/>
              <a:t>Armando </a:t>
            </a:r>
            <a:r>
              <a:rPr lang="pt-BR" b="1" dirty="0" err="1"/>
              <a:t>Albertazzi</a:t>
            </a:r>
            <a:r>
              <a:rPr lang="pt-BR" b="1" dirty="0"/>
              <a:t> G. </a:t>
            </a:r>
            <a:r>
              <a:rPr lang="pt-BR" b="1" dirty="0" smtClean="0"/>
              <a:t>Jr. / André </a:t>
            </a:r>
            <a:r>
              <a:rPr lang="pt-BR" b="1" dirty="0"/>
              <a:t>R. de Sousa</a:t>
            </a:r>
          </a:p>
          <a:p>
            <a:pPr fontAlgn="t"/>
            <a:r>
              <a:rPr lang="pt-BR" dirty="0"/>
              <a:t>I.S.B.N.: 9788520421161</a:t>
            </a:r>
            <a:br>
              <a:rPr lang="pt-BR" dirty="0"/>
            </a:br>
            <a:r>
              <a:rPr lang="it-IT" dirty="0" err="1" smtClean="0"/>
              <a:t>Edição</a:t>
            </a:r>
            <a:r>
              <a:rPr lang="it-IT" dirty="0" smtClean="0"/>
              <a:t>:  1ª</a:t>
            </a:r>
            <a:r>
              <a:rPr lang="it-IT" dirty="0"/>
              <a:t>  </a:t>
            </a:r>
            <a:endParaRPr lang="it-IT" dirty="0" smtClean="0"/>
          </a:p>
          <a:p>
            <a:pPr fontAlgn="t"/>
            <a:r>
              <a:rPr lang="pt-BR" dirty="0" smtClean="0"/>
              <a:t>Editora Manole</a:t>
            </a:r>
          </a:p>
          <a:p>
            <a:pPr fontAlgn="t"/>
            <a:r>
              <a:rPr lang="pt-BR" dirty="0" smtClean="0"/>
              <a:t>Ano: 2008</a:t>
            </a:r>
            <a:endParaRPr lang="it-IT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907704" y="4983895"/>
            <a:ext cx="54726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it-IT" b="1" dirty="0" smtClean="0"/>
              <a:t>Metrologia Industrial</a:t>
            </a:r>
          </a:p>
          <a:p>
            <a:pPr fontAlgn="t"/>
            <a:r>
              <a:rPr lang="it-IT" b="1" dirty="0" smtClean="0"/>
              <a:t>Pedro </a:t>
            </a:r>
            <a:r>
              <a:rPr lang="it-IT" b="1" dirty="0" err="1" smtClean="0"/>
              <a:t>Guedes</a:t>
            </a:r>
            <a:endParaRPr lang="it-IT" b="1" dirty="0" smtClean="0"/>
          </a:p>
          <a:p>
            <a:pPr fontAlgn="t"/>
            <a:r>
              <a:rPr lang="pt-BR" dirty="0"/>
              <a:t>I.S.B.N.: 9789728480271</a:t>
            </a:r>
            <a:br>
              <a:rPr lang="pt-BR" dirty="0"/>
            </a:br>
            <a:r>
              <a:rPr lang="pt-BR" dirty="0"/>
              <a:t>Edição : </a:t>
            </a:r>
            <a:r>
              <a:rPr lang="pt-BR" dirty="0" smtClean="0"/>
              <a:t>1ª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Editora </a:t>
            </a:r>
            <a:r>
              <a:rPr lang="pt-BR" dirty="0"/>
              <a:t> </a:t>
            </a:r>
            <a:r>
              <a:rPr lang="pt-BR" dirty="0" err="1"/>
              <a:t>Lidel</a:t>
            </a:r>
            <a:r>
              <a:rPr lang="pt-BR" dirty="0"/>
              <a:t> </a:t>
            </a:r>
            <a:r>
              <a:rPr lang="pt-BR" dirty="0" smtClean="0"/>
              <a:t>– Zamboni</a:t>
            </a:r>
          </a:p>
          <a:p>
            <a:pPr fontAlgn="t"/>
            <a:r>
              <a:rPr lang="pt-BR" dirty="0" smtClean="0"/>
              <a:t>Ano: 2011 </a:t>
            </a:r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0404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Metrologia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/>
              <a:t>Metrologia é uma palavra de origem grega </a:t>
            </a: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r>
              <a:rPr lang="pt-BR" sz="2400" b="1" dirty="0" err="1" smtClean="0"/>
              <a:t>metron</a:t>
            </a:r>
            <a:r>
              <a:rPr lang="pt-BR" sz="2400" b="1" dirty="0"/>
              <a:t>: medida </a:t>
            </a:r>
          </a:p>
          <a:p>
            <a:pPr algn="just"/>
            <a:r>
              <a:rPr lang="pt-BR" sz="2400" b="1" dirty="0" smtClean="0"/>
              <a:t>logos</a:t>
            </a:r>
            <a:r>
              <a:rPr lang="pt-BR" sz="2400" b="1" dirty="0"/>
              <a:t>: </a:t>
            </a:r>
            <a:r>
              <a:rPr lang="pt-BR" sz="2400" b="1" dirty="0" smtClean="0"/>
              <a:t>ciência</a:t>
            </a:r>
            <a:r>
              <a:rPr lang="pt-BR" sz="2400" dirty="0" smtClean="0"/>
              <a:t> </a:t>
            </a:r>
          </a:p>
          <a:p>
            <a:pPr marL="114300" indent="0" algn="just">
              <a:buNone/>
            </a:pPr>
            <a:endParaRPr lang="pt-BR" sz="2400" dirty="0" smtClean="0"/>
          </a:p>
          <a:p>
            <a:pPr marL="114300" indent="0" algn="just">
              <a:buNone/>
            </a:pPr>
            <a:r>
              <a:rPr lang="pt-BR" sz="3200" dirty="0" smtClean="0"/>
              <a:t>é </a:t>
            </a:r>
            <a:r>
              <a:rPr lang="pt-BR" sz="3200" dirty="0"/>
              <a:t>a ciência que abrange todos os aspectos teóricos e práticos relativos às medições, qualquer que seja a incerteza em qualquer campo da ciência ou tecnologia. </a:t>
            </a:r>
          </a:p>
        </p:txBody>
      </p:sp>
    </p:spTree>
    <p:extLst>
      <p:ext uri="{BB962C8B-B14F-4D97-AF65-F5344CB8AC3E}">
        <p14:creationId xmlns:p14="http://schemas.microsoft.com/office/powerpoint/2010/main" val="5321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Histórico da Metrologia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/>
              <a:t>Necessidade </a:t>
            </a:r>
            <a:r>
              <a:rPr lang="pt-BR" sz="2400" dirty="0"/>
              <a:t>de </a:t>
            </a:r>
            <a:r>
              <a:rPr lang="pt-BR" sz="2400" dirty="0" smtClean="0"/>
              <a:t>medidas-padrão;</a:t>
            </a:r>
          </a:p>
          <a:p>
            <a:pPr algn="just"/>
            <a:r>
              <a:rPr lang="pt-BR" sz="2400" dirty="0" smtClean="0"/>
              <a:t>Negócios </a:t>
            </a:r>
            <a:r>
              <a:rPr lang="pt-BR" sz="2400" dirty="0"/>
              <a:t>em grande </a:t>
            </a:r>
            <a:r>
              <a:rPr lang="pt-BR" sz="2400" dirty="0" smtClean="0"/>
              <a:t>escala (construção e utensílios </a:t>
            </a:r>
            <a:r>
              <a:rPr lang="pt-BR" sz="2400" dirty="0"/>
              <a:t>em </a:t>
            </a:r>
            <a:r>
              <a:rPr lang="pt-BR" sz="2400" dirty="0" smtClean="0"/>
              <a:t>geral);</a:t>
            </a:r>
          </a:p>
          <a:p>
            <a:pPr algn="just"/>
            <a:r>
              <a:rPr lang="pt-BR" sz="2400" dirty="0" smtClean="0"/>
              <a:t>Feitos </a:t>
            </a:r>
            <a:r>
              <a:rPr lang="pt-BR" sz="2400" dirty="0"/>
              <a:t>dos Romanos, Hebreus e Fenícios também já mostram a utilização dessas </a:t>
            </a:r>
            <a:r>
              <a:rPr lang="pt-BR" sz="2400" dirty="0" smtClean="0"/>
              <a:t>medidas-padrão;</a:t>
            </a:r>
          </a:p>
          <a:p>
            <a:pPr algn="just"/>
            <a:r>
              <a:rPr lang="pt-BR" sz="2400" dirty="0" smtClean="0"/>
              <a:t>Invasão </a:t>
            </a:r>
            <a:r>
              <a:rPr lang="pt-BR" sz="2400" dirty="0"/>
              <a:t>à Europa por tribos bárbaras, provocando um retrocesso significativo no conhecimento adquirido pelo homem. </a:t>
            </a:r>
            <a:endParaRPr lang="pt-BR" sz="2400" dirty="0" smtClean="0"/>
          </a:p>
          <a:p>
            <a:pPr algn="just"/>
            <a:r>
              <a:rPr lang="pt-BR" sz="2400" dirty="0" smtClean="0"/>
              <a:t>Somente </a:t>
            </a:r>
            <a:r>
              <a:rPr lang="pt-BR" sz="2400" dirty="0"/>
              <a:t>muito tempo </a:t>
            </a:r>
            <a:r>
              <a:rPr lang="pt-BR" sz="2400" dirty="0" smtClean="0"/>
              <a:t>depois, que então </a:t>
            </a:r>
            <a:r>
              <a:rPr lang="pt-BR" sz="2400" dirty="0"/>
              <a:t>os reis saxões reintroduziram os sistemas de medida e padrões unificados</a:t>
            </a:r>
          </a:p>
        </p:txBody>
      </p:sp>
    </p:spTree>
    <p:extLst>
      <p:ext uri="{BB962C8B-B14F-4D97-AF65-F5344CB8AC3E}">
        <p14:creationId xmlns:p14="http://schemas.microsoft.com/office/powerpoint/2010/main" val="206793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dirty="0" smtClean="0"/>
              <a:t>Áreas </a:t>
            </a:r>
            <a:r>
              <a:rPr lang="pt-BR" sz="4800" dirty="0"/>
              <a:t>da Metrologia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7897688" cy="5141168"/>
          </a:xfrm>
        </p:spPr>
        <p:txBody>
          <a:bodyPr>
            <a:normAutofit/>
          </a:bodyPr>
          <a:lstStyle/>
          <a:p>
            <a:pPr algn="just"/>
            <a:r>
              <a:rPr lang="pt-PT" b="1" dirty="0">
                <a:cs typeface="Arial" pitchFamily="34" charset="0"/>
              </a:rPr>
              <a:t>A Metrologia </a:t>
            </a:r>
            <a:r>
              <a:rPr lang="pt-PT" b="1" dirty="0" smtClean="0">
                <a:cs typeface="Arial" pitchFamily="34" charset="0"/>
              </a:rPr>
              <a:t>Científica:</a:t>
            </a:r>
            <a:r>
              <a:rPr lang="pt-PT" dirty="0" smtClean="0">
                <a:cs typeface="Arial" pitchFamily="34" charset="0"/>
              </a:rPr>
              <a:t> Utiliza </a:t>
            </a:r>
            <a:r>
              <a:rPr lang="pt-PT" dirty="0">
                <a:cs typeface="Arial" pitchFamily="34" charset="0"/>
              </a:rPr>
              <a:t>instrumentos laboratoriais, pesquisas e metodologias científicas, que têm por base padrões de medição nacionais e internacionais, para o alcance de altos níveis de qualidade metrológica.</a:t>
            </a:r>
          </a:p>
          <a:p>
            <a:pPr algn="just"/>
            <a:endParaRPr lang="pt-PT" dirty="0">
              <a:cs typeface="Arial" pitchFamily="34" charset="0"/>
            </a:endParaRPr>
          </a:p>
          <a:p>
            <a:pPr algn="just"/>
            <a:r>
              <a:rPr lang="pt-PT" b="1" dirty="0">
                <a:cs typeface="Arial" pitchFamily="34" charset="0"/>
              </a:rPr>
              <a:t>A Metrologia </a:t>
            </a:r>
            <a:r>
              <a:rPr lang="pt-PT" b="1" dirty="0" smtClean="0">
                <a:cs typeface="Arial" pitchFamily="34" charset="0"/>
              </a:rPr>
              <a:t>Industrial: </a:t>
            </a:r>
            <a:r>
              <a:rPr lang="pt-PT" dirty="0" smtClean="0">
                <a:cs typeface="Arial" pitchFamily="34" charset="0"/>
              </a:rPr>
              <a:t>Cujos </a:t>
            </a:r>
            <a:r>
              <a:rPr lang="pt-PT" dirty="0">
                <a:cs typeface="Arial" pitchFamily="34" charset="0"/>
              </a:rPr>
              <a:t>sistemas de medição controlam processos produtivos industriais e são responsáveis pela garantia da qualidade dos produtos acabados.</a:t>
            </a:r>
          </a:p>
          <a:p>
            <a:pPr algn="just"/>
            <a:endParaRPr lang="pt-PT" dirty="0">
              <a:cs typeface="Arial" pitchFamily="34" charset="0"/>
            </a:endParaRPr>
          </a:p>
          <a:p>
            <a:pPr algn="just"/>
            <a:r>
              <a:rPr lang="pt-PT" b="1" dirty="0">
                <a:cs typeface="Arial" pitchFamily="34" charset="0"/>
              </a:rPr>
              <a:t>A Metrologia </a:t>
            </a:r>
            <a:r>
              <a:rPr lang="pt-PT" b="1" dirty="0" smtClean="0">
                <a:cs typeface="Arial" pitchFamily="34" charset="0"/>
              </a:rPr>
              <a:t>Legal:</a:t>
            </a:r>
            <a:r>
              <a:rPr lang="pt-PT" dirty="0" smtClean="0">
                <a:cs typeface="Arial" pitchFamily="34" charset="0"/>
              </a:rPr>
              <a:t> Controla </a:t>
            </a:r>
            <a:r>
              <a:rPr lang="pt-PT" dirty="0">
                <a:cs typeface="Arial" pitchFamily="34" charset="0"/>
              </a:rPr>
              <a:t>e fiscaliza todos aqueles instrumentos e medidas que estão relacionadas com o consumidor</a:t>
            </a:r>
            <a:r>
              <a:rPr lang="pt-PT" dirty="0" smtClean="0">
                <a:cs typeface="Arial" pitchFamily="34" charset="0"/>
              </a:rPr>
              <a:t>.</a:t>
            </a:r>
            <a:endParaRPr lang="it-IT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50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Metrologia - Motivação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 smtClean="0"/>
              <a:t>A </a:t>
            </a:r>
            <a:r>
              <a:rPr lang="pt-BR" sz="3200" dirty="0"/>
              <a:t>ISO série 9000 define explicitamente a relação </a:t>
            </a:r>
            <a:r>
              <a:rPr lang="pt-BR" sz="3200" dirty="0" smtClean="0"/>
              <a:t>entre garantia </a:t>
            </a:r>
            <a:r>
              <a:rPr lang="pt-BR" sz="3200" dirty="0"/>
              <a:t>da qualidade e metrologia: controle sobre </a:t>
            </a:r>
            <a:r>
              <a:rPr lang="pt-BR" sz="3200" dirty="0" smtClean="0"/>
              <a:t>os instrumentos </a:t>
            </a:r>
            <a:r>
              <a:rPr lang="pt-BR" sz="3200" dirty="0"/>
              <a:t>de medição – Certificação</a:t>
            </a:r>
            <a:r>
              <a:rPr lang="pt-BR" sz="3200" dirty="0" smtClean="0"/>
              <a:t>.</a:t>
            </a:r>
          </a:p>
          <a:p>
            <a:pPr algn="just"/>
            <a:endParaRPr lang="pt-BR" sz="3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819525"/>
            <a:ext cx="2809875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40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Metrologia - Motivação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Melhoria </a:t>
            </a:r>
            <a:r>
              <a:rPr lang="pt-BR" sz="2800" dirty="0"/>
              <a:t>do nível de vida </a:t>
            </a:r>
            <a:r>
              <a:rPr lang="pt-BR" sz="2800" dirty="0" smtClean="0"/>
              <a:t>das populações </a:t>
            </a:r>
            <a:r>
              <a:rPr lang="pt-BR" sz="2800" dirty="0"/>
              <a:t>por meio do consumo de produtos </a:t>
            </a:r>
            <a:r>
              <a:rPr lang="pt-BR" sz="2800" dirty="0" smtClean="0"/>
              <a:t>com qualidade</a:t>
            </a:r>
            <a:r>
              <a:rPr lang="pt-BR" sz="2800" dirty="0"/>
              <a:t>, da preservação da segurança, saúde e </a:t>
            </a:r>
            <a:r>
              <a:rPr lang="pt-BR" sz="2800" dirty="0" smtClean="0"/>
              <a:t>do meio </a:t>
            </a:r>
            <a:r>
              <a:rPr lang="pt-BR" sz="2800" dirty="0"/>
              <a:t>ambiente.</a:t>
            </a:r>
          </a:p>
        </p:txBody>
      </p:sp>
    </p:spTree>
    <p:extLst>
      <p:ext uri="{BB962C8B-B14F-4D97-AF65-F5344CB8AC3E}">
        <p14:creationId xmlns:p14="http://schemas.microsoft.com/office/powerpoint/2010/main" val="119503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Metrologia - Motivação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/>
              <a:t>Globalização dos mercados – traduz a </a:t>
            </a:r>
            <a:r>
              <a:rPr lang="pt-BR" sz="2800" dirty="0" smtClean="0"/>
              <a:t>confiabilidade nos </a:t>
            </a:r>
            <a:r>
              <a:rPr lang="pt-BR" sz="2800" dirty="0"/>
              <a:t>sistemas de medição e </a:t>
            </a:r>
            <a:r>
              <a:rPr lang="pt-BR" sz="2800" dirty="0" smtClean="0"/>
              <a:t>garante </a:t>
            </a:r>
            <a:r>
              <a:rPr lang="pt-BR" sz="2800" dirty="0"/>
              <a:t>que </a:t>
            </a:r>
            <a:r>
              <a:rPr lang="pt-BR" sz="2800" dirty="0" smtClean="0"/>
              <a:t>especificações técnicas</a:t>
            </a:r>
            <a:r>
              <a:rPr lang="pt-BR" sz="2800" dirty="0"/>
              <a:t>, regulamentos e normas, proporcionem </a:t>
            </a:r>
            <a:r>
              <a:rPr lang="pt-BR" sz="2800" dirty="0" smtClean="0"/>
              <a:t>as mesmas </a:t>
            </a:r>
            <a:r>
              <a:rPr lang="pt-BR" sz="2800" dirty="0"/>
              <a:t>condições de perfeita aceitabilidade </a:t>
            </a:r>
            <a:r>
              <a:rPr lang="pt-BR" sz="2800" dirty="0" smtClean="0"/>
              <a:t>na fabricação </a:t>
            </a:r>
            <a:r>
              <a:rPr lang="pt-BR" sz="2800" dirty="0"/>
              <a:t>de produtos (montagem e encaixe</a:t>
            </a:r>
            <a:r>
              <a:rPr lang="pt-BR" sz="2800" dirty="0" smtClean="0"/>
              <a:t>), independente </a:t>
            </a:r>
            <a:r>
              <a:rPr lang="pt-BR" sz="2800" dirty="0"/>
              <a:t>de onde sejam produzidos.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260" y="4797152"/>
            <a:ext cx="3779912" cy="196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66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1140</TotalTime>
  <Words>478</Words>
  <Application>Microsoft Office PowerPoint</Application>
  <PresentationFormat>Apresentação na tela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Adjacência</vt:lpstr>
      <vt:lpstr>GESTÃO DE PRODUÇÃO INDUSTRIAL  Metrologia</vt:lpstr>
      <vt:lpstr>Metrologia - Ementa</vt:lpstr>
      <vt:lpstr>Bibliografia Básica</vt:lpstr>
      <vt:lpstr>Metrologia</vt:lpstr>
      <vt:lpstr>Histórico da Metrologia</vt:lpstr>
      <vt:lpstr>Áreas da Metrologia</vt:lpstr>
      <vt:lpstr>Metrologia - Motivação</vt:lpstr>
      <vt:lpstr>Metrologia - Motivação</vt:lpstr>
      <vt:lpstr>Metrologia - Motivação</vt:lpstr>
      <vt:lpstr>Medidas do SI</vt:lpstr>
      <vt:lpstr>Metrologia pelo Mundo</vt:lpstr>
    </vt:vector>
  </TitlesOfParts>
  <Company>Fiat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Igor</dc:title>
  <dc:creator>Administrator</dc:creator>
  <cp:lastModifiedBy>Fabio Pinheiro</cp:lastModifiedBy>
  <cp:revision>22</cp:revision>
  <dcterms:created xsi:type="dcterms:W3CDTF">2013-08-12T12:52:22Z</dcterms:created>
  <dcterms:modified xsi:type="dcterms:W3CDTF">2016-08-15T16:54:04Z</dcterms:modified>
</cp:coreProperties>
</file>