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81"/>
  </p:handoutMasterIdLst>
  <p:sldIdLst>
    <p:sldId id="260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401" r:id="rId11"/>
    <p:sldId id="402" r:id="rId12"/>
    <p:sldId id="403" r:id="rId13"/>
    <p:sldId id="404" r:id="rId14"/>
    <p:sldId id="405" r:id="rId15"/>
    <p:sldId id="406" r:id="rId16"/>
    <p:sldId id="398" r:id="rId17"/>
    <p:sldId id="399" r:id="rId18"/>
    <p:sldId id="400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20" r:id="rId32"/>
    <p:sldId id="421" r:id="rId33"/>
    <p:sldId id="419" r:id="rId34"/>
    <p:sldId id="422" r:id="rId35"/>
    <p:sldId id="423" r:id="rId36"/>
    <p:sldId id="431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54" r:id="rId55"/>
    <p:sldId id="455" r:id="rId56"/>
    <p:sldId id="456" r:id="rId57"/>
    <p:sldId id="466" r:id="rId58"/>
    <p:sldId id="465" r:id="rId59"/>
    <p:sldId id="457" r:id="rId60"/>
    <p:sldId id="458" r:id="rId61"/>
    <p:sldId id="467" r:id="rId62"/>
    <p:sldId id="459" r:id="rId63"/>
    <p:sldId id="460" r:id="rId64"/>
    <p:sldId id="461" r:id="rId65"/>
    <p:sldId id="462" r:id="rId66"/>
    <p:sldId id="463" r:id="rId67"/>
    <p:sldId id="464" r:id="rId68"/>
    <p:sldId id="442" r:id="rId69"/>
    <p:sldId id="443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1" r:id="rId78"/>
    <p:sldId id="452" r:id="rId79"/>
    <p:sldId id="453" r:id="rId80"/>
  </p:sldIdLst>
  <p:sldSz cx="9144000" cy="6858000" type="screen4x3"/>
  <p:notesSz cx="9874250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4660"/>
  </p:normalViewPr>
  <p:slideViewPr>
    <p:cSldViewPr>
      <p:cViewPr varScale="1">
        <p:scale>
          <a:sx n="70" d="100"/>
          <a:sy n="70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508445CB-5337-4AAE-9460-CAEEED012CC1}" type="datetimeFigureOut">
              <a:rPr lang="pt-BR" smtClean="0"/>
              <a:t>15/08/2016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E856C60F-70C6-485F-A966-CC754C1AAE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234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4.faculdadepromove.br/infoisis/images/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39" y="0"/>
            <a:ext cx="2095547" cy="5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 smtClean="0"/>
              <a:t>GESTÃO DE PRODUÇÃO INDUSTRIAL</a:t>
            </a:r>
            <a:br>
              <a:rPr lang="pt-BR" sz="5400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/>
              <a:t>Metrologia</a:t>
            </a:r>
            <a:endParaRPr lang="pt-BR" sz="5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88024" y="5661248"/>
            <a:ext cx="2339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/>
              <a:t>Aula 7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9329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72816"/>
            <a:ext cx="6560457" cy="361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844824"/>
            <a:ext cx="5965372" cy="33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700808"/>
            <a:ext cx="6458857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070" y="2885345"/>
            <a:ext cx="7039428" cy="204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213428"/>
            <a:ext cx="5994400" cy="36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132856"/>
            <a:ext cx="634274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1187624" y="1556792"/>
            <a:ext cx="5254171" cy="4702628"/>
            <a:chOff x="1187624" y="1556792"/>
            <a:chExt cx="5254171" cy="470262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1556792"/>
              <a:ext cx="5254171" cy="4190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4067944" y="4077072"/>
              <a:ext cx="792088" cy="2182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037" y="1556792"/>
            <a:ext cx="5254171" cy="419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608134" y="1586203"/>
            <a:ext cx="5196114" cy="4219511"/>
            <a:chOff x="-1188640" y="1586203"/>
            <a:chExt cx="5196114" cy="421951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188640" y="1586203"/>
              <a:ext cx="5196114" cy="4219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1835696" y="4077072"/>
              <a:ext cx="936104" cy="1728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1586203"/>
            <a:ext cx="5196114" cy="42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99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628800"/>
            <a:ext cx="6052457" cy="43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>
                <a:latin typeface="Arial" pitchFamily="34" charset="0"/>
                <a:cs typeface="Arial" pitchFamily="34" charset="0"/>
              </a:rPr>
              <a:t>eixo apresenta dimensão nominal Ø =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86 mm</a:t>
            </a:r>
            <a:r>
              <a:rPr lang="pt-BR" dirty="0">
                <a:latin typeface="Arial" pitchFamily="34" charset="0"/>
                <a:cs typeface="Arial" pitchFamily="34" charset="0"/>
              </a:rPr>
              <a:t>, afastamento superior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inferior respectivamente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0,089 mm e 0,011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mm.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Determine </a:t>
            </a:r>
            <a:r>
              <a:rPr lang="pt-BR" dirty="0">
                <a:latin typeface="Arial" pitchFamily="34" charset="0"/>
                <a:cs typeface="Arial" pitchFamily="34" charset="0"/>
              </a:rPr>
              <a:t>a tolerância e as dimensões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deste eixo</a:t>
            </a:r>
            <a:r>
              <a:rPr lang="pt-BR" dirty="0">
                <a:latin typeface="Arial" pitchFamily="34" charset="0"/>
                <a:cs typeface="Arial" pitchFamily="34" charset="0"/>
              </a:rPr>
              <a:t>. Faça um desenho esquemático deste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eixo indicando </a:t>
            </a:r>
            <a:r>
              <a:rPr lang="pt-BR" dirty="0">
                <a:latin typeface="Arial" pitchFamily="34" charset="0"/>
                <a:cs typeface="Arial" pitchFamily="34" charset="0"/>
              </a:rPr>
              <a:t>estes valores.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>
                <a:latin typeface="Arial" pitchFamily="34" charset="0"/>
                <a:cs typeface="Arial" pitchFamily="34" charset="0"/>
              </a:rPr>
              <a:t>furo apresenta dimensão nominal Ø =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146 mm</a:t>
            </a:r>
            <a:r>
              <a:rPr lang="pt-BR" dirty="0">
                <a:latin typeface="Arial" pitchFamily="34" charset="0"/>
                <a:cs typeface="Arial" pitchFamily="34" charset="0"/>
              </a:rPr>
              <a:t>, afastamento superior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inferior respectivamente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0,090 mm e -0,041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mm.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Determine </a:t>
            </a:r>
            <a:r>
              <a:rPr lang="pt-BR" dirty="0">
                <a:latin typeface="Arial" pitchFamily="34" charset="0"/>
                <a:cs typeface="Arial" pitchFamily="34" charset="0"/>
              </a:rPr>
              <a:t>a tolerância e as dimensões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deste furo</a:t>
            </a:r>
            <a:r>
              <a:rPr lang="pt-BR" dirty="0">
                <a:latin typeface="Arial" pitchFamily="34" charset="0"/>
                <a:cs typeface="Arial" pitchFamily="34" charset="0"/>
              </a:rPr>
              <a:t>. Faça um desenho esquemático deste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furo indicando </a:t>
            </a:r>
            <a:r>
              <a:rPr lang="pt-BR" dirty="0">
                <a:latin typeface="Arial" pitchFamily="34" charset="0"/>
                <a:cs typeface="Arial" pitchFamily="34" charset="0"/>
              </a:rPr>
              <a:t>estes valores.</a:t>
            </a:r>
          </a:p>
        </p:txBody>
      </p:sp>
    </p:spTree>
    <p:extLst>
      <p:ext uri="{BB962C8B-B14F-4D97-AF65-F5344CB8AC3E}">
        <p14:creationId xmlns:p14="http://schemas.microsoft.com/office/powerpoint/2010/main" val="5021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err="1" smtClean="0"/>
              <a:t>Intercambialidade</a:t>
            </a:r>
            <a:endParaRPr lang="pt-B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137" y="1484784"/>
            <a:ext cx="7910287" cy="46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 algn="just">
              <a:buFont typeface="+mj-lt"/>
              <a:buAutoNum type="arabicPeriod" startAt="3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>
                <a:latin typeface="Arial" pitchFamily="34" charset="0"/>
                <a:cs typeface="Arial" pitchFamily="34" charset="0"/>
              </a:rPr>
              <a:t>furo com afastamento inferior positivo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poderá ter </a:t>
            </a:r>
            <a:r>
              <a:rPr lang="pt-BR" dirty="0">
                <a:latin typeface="Arial" pitchFamily="34" charset="0"/>
                <a:cs typeface="Arial" pitchFamily="34" charset="0"/>
              </a:rPr>
              <a:t>dimensão efetiva maior, menor ou igual à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sua dimensão </a:t>
            </a:r>
            <a:r>
              <a:rPr lang="pt-BR" dirty="0">
                <a:latin typeface="Arial" pitchFamily="34" charset="0"/>
                <a:cs typeface="Arial" pitchFamily="34" charset="0"/>
              </a:rPr>
              <a:t>nominal? Porque? Faça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desenho esquemático.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571500" indent="-457200" algn="just">
              <a:buFont typeface="+mj-lt"/>
              <a:buAutoNum type="arabicPeriod" startAt="3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>
                <a:latin typeface="Arial" pitchFamily="34" charset="0"/>
                <a:cs typeface="Arial" pitchFamily="34" charset="0"/>
              </a:rPr>
              <a:t>furo com afastamento inferior negativo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terá dimensão </a:t>
            </a:r>
            <a:r>
              <a:rPr lang="pt-BR" dirty="0">
                <a:latin typeface="Arial" pitchFamily="34" charset="0"/>
                <a:cs typeface="Arial" pitchFamily="34" charset="0"/>
              </a:rPr>
              <a:t>efetiva maior, menor ou igual à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sua dimensão </a:t>
            </a:r>
            <a:r>
              <a:rPr lang="pt-BR" dirty="0">
                <a:latin typeface="Arial" pitchFamily="34" charset="0"/>
                <a:cs typeface="Arial" pitchFamily="34" charset="0"/>
              </a:rPr>
              <a:t>nominal? Porque? Faça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desenho esquemático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71500" indent="-457200" algn="just">
              <a:buFont typeface="+mj-lt"/>
              <a:buAutoNum type="arabicPeriod" startAt="3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>
                <a:latin typeface="Arial" pitchFamily="34" charset="0"/>
                <a:cs typeface="Arial" pitchFamily="34" charset="0"/>
              </a:rPr>
              <a:t>eixo com afastamento inferior positivo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terá dimensão </a:t>
            </a:r>
            <a:r>
              <a:rPr lang="pt-BR" dirty="0">
                <a:latin typeface="Arial" pitchFamily="34" charset="0"/>
                <a:cs typeface="Arial" pitchFamily="34" charset="0"/>
              </a:rPr>
              <a:t>efetiva maior, menor ou igual à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sua dimensão </a:t>
            </a:r>
            <a:r>
              <a:rPr lang="pt-BR" dirty="0">
                <a:latin typeface="Arial" pitchFamily="34" charset="0"/>
                <a:cs typeface="Arial" pitchFamily="34" charset="0"/>
              </a:rPr>
              <a:t>nominal? Porque? Faça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desenho esquemático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3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Tolerâncias e Ajustes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Eixo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conceito de eixo para fins de tolerâncias e ajustes é 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termo convencionalmente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aplicado a todo elemento, para descrever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uma característica </a:t>
            </a:r>
            <a:r>
              <a:rPr lang="pt-BR" dirty="0">
                <a:latin typeface="Arial" pitchFamily="34" charset="0"/>
                <a:cs typeface="Arial" pitchFamily="34" charset="0"/>
              </a:rPr>
              <a:t>externa de uma peça (incluindo também elementos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não cilíndricos</a:t>
            </a:r>
            <a:r>
              <a:rPr lang="pt-BR" dirty="0">
                <a:latin typeface="Arial" pitchFamily="34" charset="0"/>
                <a:cs typeface="Arial" pitchFamily="34" charset="0"/>
              </a:rPr>
              <a:t>), destinado a acoplar-se numa característica interna de uma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outra peça.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marL="11430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Furo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conceito de furo para fins de tolerâncias e ajustes é 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termo convencionalmente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aplicado para descrever uma característica interna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uma peça </a:t>
            </a:r>
            <a:r>
              <a:rPr lang="pt-BR" dirty="0">
                <a:latin typeface="Arial" pitchFamily="34" charset="0"/>
                <a:cs typeface="Arial" pitchFamily="34" charset="0"/>
              </a:rPr>
              <a:t>(incluindo também elementos não cilíndricos), destinado a alojar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uma característica </a:t>
            </a:r>
            <a:r>
              <a:rPr lang="pt-BR" dirty="0">
                <a:latin typeface="Arial" pitchFamily="34" charset="0"/>
                <a:cs typeface="Arial" pitchFamily="34" charset="0"/>
              </a:rPr>
              <a:t>externa de outra peça.</a:t>
            </a:r>
          </a:p>
        </p:txBody>
      </p:sp>
    </p:spTree>
    <p:extLst>
      <p:ext uri="{BB962C8B-B14F-4D97-AF65-F5344CB8AC3E}">
        <p14:creationId xmlns:p14="http://schemas.microsoft.com/office/powerpoint/2010/main" val="29965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Dimensão Nominal</a:t>
            </a:r>
          </a:p>
          <a:p>
            <a:pPr algn="just"/>
            <a:r>
              <a:rPr lang="pt-BR" dirty="0"/>
              <a:t>A </a:t>
            </a:r>
            <a:r>
              <a:rPr lang="pt-BR" dirty="0" smtClean="0"/>
              <a:t>dimensão </a:t>
            </a:r>
            <a:r>
              <a:rPr lang="pt-BR" dirty="0"/>
              <a:t>nominal é a dimensão indicada no desenho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/>
              <a:t>Dimensão </a:t>
            </a:r>
            <a:r>
              <a:rPr lang="pt-BR" b="1" dirty="0" smtClean="0"/>
              <a:t>Efetiva</a:t>
            </a:r>
          </a:p>
          <a:p>
            <a:pPr algn="just"/>
            <a:r>
              <a:rPr lang="pt-BR" dirty="0"/>
              <a:t>A dimensão que se obtém medindo a parte em observação da peça, ou seja</a:t>
            </a:r>
            <a:r>
              <a:rPr lang="pt-BR" dirty="0" smtClean="0"/>
              <a:t>, medindo </a:t>
            </a:r>
            <a:r>
              <a:rPr lang="pt-BR" dirty="0"/>
              <a:t>um elemento é a dimensão efetiva</a:t>
            </a:r>
            <a:r>
              <a:rPr lang="pt-BR" dirty="0" smtClean="0"/>
              <a:t>.</a:t>
            </a:r>
          </a:p>
          <a:p>
            <a:pPr algn="just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5427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Dimensões Limites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Através da operação instrumentada, encontramos uma dimensão efetiva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Observando o valor encontrado, a peça está aprovada?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Para responder esta pergunta é necessário saber as dimensões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extremas permissíveis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 elemento em observação, isto é, os valores máximo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mínimo </a:t>
            </a:r>
            <a:r>
              <a:rPr lang="pt-BR" dirty="0">
                <a:latin typeface="Arial" pitchFamily="34" charset="0"/>
                <a:cs typeface="Arial" pitchFamily="34" charset="0"/>
              </a:rPr>
              <a:t>admissíveis para a dimensão efetiva, estes são chamados,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dimensões limites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8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Dimensão Máxima</a:t>
            </a:r>
          </a:p>
          <a:p>
            <a:r>
              <a:rPr lang="pt-BR" dirty="0"/>
              <a:t>O valor máximo admissível para a dimensão efetiva.</a:t>
            </a:r>
          </a:p>
          <a:p>
            <a:r>
              <a:rPr lang="pt-BR" dirty="0"/>
              <a:t>Simbologia: </a:t>
            </a:r>
            <a:r>
              <a:rPr lang="pt-BR" b="1" dirty="0" err="1"/>
              <a:t>D</a:t>
            </a:r>
            <a:r>
              <a:rPr lang="pt-BR" b="1" baseline="-25000" dirty="0" err="1"/>
              <a:t>max</a:t>
            </a:r>
            <a:r>
              <a:rPr lang="pt-BR" b="1" dirty="0"/>
              <a:t> </a:t>
            </a:r>
            <a:r>
              <a:rPr lang="pt-BR" dirty="0"/>
              <a:t>para furos e </a:t>
            </a:r>
            <a:r>
              <a:rPr lang="pt-BR" b="1" dirty="0" err="1"/>
              <a:t>d</a:t>
            </a:r>
            <a:r>
              <a:rPr lang="pt-BR" b="1" baseline="-25000" dirty="0" err="1"/>
              <a:t>max</a:t>
            </a:r>
            <a:r>
              <a:rPr lang="pt-BR" b="1" dirty="0"/>
              <a:t> </a:t>
            </a:r>
            <a:r>
              <a:rPr lang="pt-BR" dirty="0"/>
              <a:t>para </a:t>
            </a:r>
            <a:r>
              <a:rPr lang="pt-BR" dirty="0" smtClean="0"/>
              <a:t>eixos</a:t>
            </a:r>
          </a:p>
          <a:p>
            <a:r>
              <a:rPr lang="pt-BR" b="1" dirty="0"/>
              <a:t>Dimensão Mínima</a:t>
            </a:r>
          </a:p>
          <a:p>
            <a:r>
              <a:rPr lang="pt-BR" dirty="0"/>
              <a:t>O valor mínimo admissível para a dimensão efetiva.</a:t>
            </a:r>
          </a:p>
          <a:p>
            <a:r>
              <a:rPr lang="pt-BR" dirty="0"/>
              <a:t>Simbologia: </a:t>
            </a:r>
            <a:r>
              <a:rPr lang="pt-BR" b="1" dirty="0" err="1"/>
              <a:t>D</a:t>
            </a:r>
            <a:r>
              <a:rPr lang="pt-BR" b="1" baseline="-25000" dirty="0" err="1"/>
              <a:t>min</a:t>
            </a:r>
            <a:r>
              <a:rPr lang="pt-BR" b="1" dirty="0"/>
              <a:t> </a:t>
            </a:r>
            <a:r>
              <a:rPr lang="pt-BR" dirty="0"/>
              <a:t>para furos e </a:t>
            </a:r>
            <a:r>
              <a:rPr lang="pt-BR" b="1" dirty="0" err="1"/>
              <a:t>d</a:t>
            </a:r>
            <a:r>
              <a:rPr lang="pt-BR" b="1" baseline="-25000" dirty="0" err="1"/>
              <a:t>min</a:t>
            </a:r>
            <a:r>
              <a:rPr lang="pt-BR" b="1" dirty="0"/>
              <a:t> </a:t>
            </a:r>
            <a:r>
              <a:rPr lang="pt-BR" dirty="0"/>
              <a:t>para eixos</a:t>
            </a:r>
          </a:p>
        </p:txBody>
      </p:sp>
    </p:spTree>
    <p:extLst>
      <p:ext uri="{BB962C8B-B14F-4D97-AF65-F5344CB8AC3E}">
        <p14:creationId xmlns:p14="http://schemas.microsoft.com/office/powerpoint/2010/main" val="20583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Afastamentos</a:t>
            </a:r>
          </a:p>
          <a:p>
            <a:pPr algn="just"/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a diferença algébrica entre as dimensões limites e a </a:t>
            </a:r>
            <a:r>
              <a:rPr lang="pt-BR" dirty="0" smtClean="0"/>
              <a:t>dimensão nominal. Como </a:t>
            </a:r>
            <a:r>
              <a:rPr lang="pt-BR" dirty="0"/>
              <a:t>verificamos que as dimensões limites são expressas pelas </a:t>
            </a:r>
            <a:r>
              <a:rPr lang="pt-BR" dirty="0" smtClean="0"/>
              <a:t>dimensões máxima </a:t>
            </a:r>
            <a:r>
              <a:rPr lang="pt-BR" dirty="0"/>
              <a:t>e mínima, admissíveis para a dimensão efetiva. Se os </a:t>
            </a:r>
            <a:r>
              <a:rPr lang="pt-BR" dirty="0" smtClean="0"/>
              <a:t>afastamentos são </a:t>
            </a:r>
            <a:r>
              <a:rPr lang="pt-BR" dirty="0"/>
              <a:t>a diferença entre as dimensões limites e a dimensão nominal, </a:t>
            </a:r>
            <a:r>
              <a:rPr lang="pt-BR" dirty="0" smtClean="0"/>
              <a:t>então teremos </a:t>
            </a:r>
            <a:r>
              <a:rPr lang="pt-BR" dirty="0"/>
              <a:t>dois afastamentos: o superior e o inferior.</a:t>
            </a:r>
          </a:p>
        </p:txBody>
      </p:sp>
    </p:spTree>
    <p:extLst>
      <p:ext uri="{BB962C8B-B14F-4D97-AF65-F5344CB8AC3E}">
        <p14:creationId xmlns:p14="http://schemas.microsoft.com/office/powerpoint/2010/main" val="32011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Afastamento </a:t>
            </a:r>
            <a:r>
              <a:rPr lang="pt-BR" b="1" dirty="0" smtClean="0"/>
              <a:t>superior</a:t>
            </a:r>
          </a:p>
          <a:p>
            <a:r>
              <a:rPr lang="pt-BR" dirty="0"/>
              <a:t>O afastamento superior é determinado pela diferença algébrica entre </a:t>
            </a:r>
            <a:r>
              <a:rPr lang="pt-BR" dirty="0" smtClean="0"/>
              <a:t>a dimensão </a:t>
            </a:r>
            <a:r>
              <a:rPr lang="pt-BR" dirty="0"/>
              <a:t>máxima e a correspondente dimensão nominal.</a:t>
            </a:r>
          </a:p>
          <a:p>
            <a:r>
              <a:rPr lang="pt-BR" dirty="0"/>
              <a:t>Simbologia: As para furos e as para eixos</a:t>
            </a:r>
          </a:p>
          <a:p>
            <a:r>
              <a:rPr lang="pt-BR" b="1" dirty="0"/>
              <a:t>Assim temos:</a:t>
            </a:r>
          </a:p>
          <a:p>
            <a:r>
              <a:rPr lang="pt-BR" dirty="0"/>
              <a:t>As = </a:t>
            </a:r>
            <a:r>
              <a:rPr lang="pt-BR" dirty="0" err="1"/>
              <a:t>D</a:t>
            </a:r>
            <a:r>
              <a:rPr lang="pt-BR" baseline="-25000" dirty="0" err="1"/>
              <a:t>max</a:t>
            </a:r>
            <a:r>
              <a:rPr lang="pt-BR" dirty="0"/>
              <a:t> – D ou as = </a:t>
            </a:r>
            <a:r>
              <a:rPr lang="pt-BR" dirty="0" err="1"/>
              <a:t>d</a:t>
            </a:r>
            <a:r>
              <a:rPr lang="pt-BR" baseline="-25000" dirty="0" err="1"/>
              <a:t>max</a:t>
            </a:r>
            <a:r>
              <a:rPr lang="pt-BR" dirty="0"/>
              <a:t> – D</a:t>
            </a:r>
          </a:p>
        </p:txBody>
      </p:sp>
    </p:spTree>
    <p:extLst>
      <p:ext uri="{BB962C8B-B14F-4D97-AF65-F5344CB8AC3E}">
        <p14:creationId xmlns:p14="http://schemas.microsoft.com/office/powerpoint/2010/main" val="11770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Afastamento inferior</a:t>
            </a:r>
          </a:p>
          <a:p>
            <a:pPr algn="just"/>
            <a:r>
              <a:rPr lang="pt-BR" dirty="0"/>
              <a:t>O afastamento inferior é determinado pela diferença algébrica entre </a:t>
            </a:r>
            <a:r>
              <a:rPr lang="pt-BR" dirty="0" smtClean="0"/>
              <a:t>a dimensão </a:t>
            </a:r>
            <a:r>
              <a:rPr lang="pt-BR" dirty="0"/>
              <a:t>mínima e a correspondente dimensão nominal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/>
              <a:t>Simbologia</a:t>
            </a:r>
            <a:r>
              <a:rPr lang="pt-BR" dirty="0"/>
              <a:t>: Ai para furos e ai para eixos</a:t>
            </a:r>
          </a:p>
          <a:p>
            <a:pPr algn="just"/>
            <a:r>
              <a:rPr lang="pt-BR" b="1" dirty="0"/>
              <a:t>Assim temos:</a:t>
            </a:r>
          </a:p>
          <a:p>
            <a:pPr algn="just"/>
            <a:r>
              <a:rPr lang="it-IT" dirty="0"/>
              <a:t>A</a:t>
            </a:r>
            <a:r>
              <a:rPr lang="it-IT" baseline="-25000" dirty="0"/>
              <a:t>i</a:t>
            </a:r>
            <a:r>
              <a:rPr lang="it-IT" dirty="0"/>
              <a:t> = </a:t>
            </a:r>
            <a:r>
              <a:rPr lang="it-IT" dirty="0" err="1"/>
              <a:t>D</a:t>
            </a:r>
            <a:r>
              <a:rPr lang="it-IT" baseline="-25000" dirty="0" err="1"/>
              <a:t>min</a:t>
            </a:r>
            <a:r>
              <a:rPr lang="it-IT" dirty="0"/>
              <a:t> – D </a:t>
            </a:r>
            <a:r>
              <a:rPr lang="it-IT" dirty="0" err="1"/>
              <a:t>ou</a:t>
            </a:r>
            <a:r>
              <a:rPr lang="it-IT" dirty="0"/>
              <a:t> ai = </a:t>
            </a:r>
            <a:r>
              <a:rPr lang="it-IT" dirty="0" err="1"/>
              <a:t>d</a:t>
            </a:r>
            <a:r>
              <a:rPr lang="it-IT" baseline="-25000" dirty="0" err="1"/>
              <a:t>min</a:t>
            </a:r>
            <a:r>
              <a:rPr lang="it-IT" dirty="0"/>
              <a:t> – 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0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Tolerância</a:t>
            </a:r>
          </a:p>
          <a:p>
            <a:pPr algn="just"/>
            <a:r>
              <a:rPr lang="pt-BR" dirty="0"/>
              <a:t>A tolerância é a variação permissível de um elemento, dada pela </a:t>
            </a:r>
            <a:r>
              <a:rPr lang="pt-BR" dirty="0" smtClean="0"/>
              <a:t>diferença entre </a:t>
            </a:r>
            <a:r>
              <a:rPr lang="pt-BR" dirty="0"/>
              <a:t>dimensão máxima e dimensão mínima ou entre o afastamento superior </a:t>
            </a:r>
            <a:r>
              <a:rPr lang="pt-BR" dirty="0" smtClean="0"/>
              <a:t>e o </a:t>
            </a:r>
            <a:r>
              <a:rPr lang="pt-BR" dirty="0"/>
              <a:t>afastamento inferior, indicada pelo símbolo t. Portanto,</a:t>
            </a:r>
          </a:p>
          <a:p>
            <a:pPr algn="just"/>
            <a:r>
              <a:rPr lang="pt-BR" b="1" dirty="0"/>
              <a:t>t = </a:t>
            </a:r>
            <a:r>
              <a:rPr lang="pt-BR" b="1" dirty="0" err="1"/>
              <a:t>D</a:t>
            </a:r>
            <a:r>
              <a:rPr lang="pt-BR" b="1" baseline="-25000" dirty="0" err="1"/>
              <a:t>max</a:t>
            </a:r>
            <a:r>
              <a:rPr lang="pt-BR" b="1" dirty="0"/>
              <a:t> </a:t>
            </a:r>
            <a:r>
              <a:rPr lang="pt-BR" b="1" dirty="0" smtClean="0"/>
              <a:t>– </a:t>
            </a:r>
            <a:r>
              <a:rPr lang="pt-BR" b="1" dirty="0" err="1" smtClean="0"/>
              <a:t>D</a:t>
            </a:r>
            <a:r>
              <a:rPr lang="pt-BR" b="1" baseline="-25000" dirty="0" err="1" smtClean="0"/>
              <a:t>min</a:t>
            </a:r>
            <a:endParaRPr lang="pt-BR" b="1" baseline="-25000" dirty="0"/>
          </a:p>
          <a:p>
            <a:pPr algn="just"/>
            <a:r>
              <a:rPr lang="pt-BR" b="1" dirty="0"/>
              <a:t>t = </a:t>
            </a:r>
            <a:r>
              <a:rPr lang="pt-BR" b="1" dirty="0" err="1" smtClean="0"/>
              <a:t>d</a:t>
            </a:r>
            <a:r>
              <a:rPr lang="pt-BR" b="1" baseline="-25000" dirty="0" err="1" smtClean="0"/>
              <a:t>máx</a:t>
            </a:r>
            <a:r>
              <a:rPr lang="pt-BR" b="1" dirty="0" smtClean="0"/>
              <a:t> – </a:t>
            </a:r>
            <a:r>
              <a:rPr lang="pt-BR" b="1" dirty="0" err="1" smtClean="0"/>
              <a:t>d</a:t>
            </a:r>
            <a:r>
              <a:rPr lang="pt-BR" b="1" baseline="-25000" dirty="0" err="1" smtClean="0"/>
              <a:t>min</a:t>
            </a:r>
            <a:endParaRPr lang="pt-BR" b="1" baseline="-25000" dirty="0"/>
          </a:p>
          <a:p>
            <a:pPr algn="just"/>
            <a:r>
              <a:rPr lang="pt-BR" b="1" dirty="0"/>
              <a:t>t = A</a:t>
            </a:r>
            <a:r>
              <a:rPr lang="pt-BR" b="1" baseline="-25000" dirty="0"/>
              <a:t>s</a:t>
            </a:r>
            <a:r>
              <a:rPr lang="pt-BR" b="1" dirty="0"/>
              <a:t> </a:t>
            </a:r>
            <a:r>
              <a:rPr lang="pt-BR" b="1" dirty="0" smtClean="0"/>
              <a:t>– A</a:t>
            </a:r>
            <a:r>
              <a:rPr lang="pt-BR" b="1" baseline="-25000" dirty="0" smtClean="0"/>
              <a:t>i</a:t>
            </a:r>
            <a:endParaRPr lang="pt-BR" b="1" baseline="-25000" dirty="0"/>
          </a:p>
          <a:p>
            <a:pPr algn="just"/>
            <a:r>
              <a:rPr lang="pt-BR" b="1" dirty="0"/>
              <a:t>t = a</a:t>
            </a:r>
            <a:r>
              <a:rPr lang="pt-BR" b="1" baseline="-25000" dirty="0"/>
              <a:t>s</a:t>
            </a:r>
            <a:r>
              <a:rPr lang="pt-BR" b="1" dirty="0"/>
              <a:t> </a:t>
            </a:r>
            <a:r>
              <a:rPr lang="pt-BR" b="1" dirty="0" smtClean="0"/>
              <a:t>– a</a:t>
            </a:r>
            <a:r>
              <a:rPr lang="pt-BR" b="1" baseline="-25000" dirty="0" smtClean="0"/>
              <a:t>i</a:t>
            </a:r>
            <a:endParaRPr lang="pt-BR" b="1" baseline="-25000" dirty="0"/>
          </a:p>
          <a:p>
            <a:pPr algn="just"/>
            <a:r>
              <a:rPr lang="pt-BR" dirty="0"/>
              <a:t>A tolerância é um valor absoluto, sem sinal.</a:t>
            </a:r>
          </a:p>
        </p:txBody>
      </p:sp>
    </p:spTree>
    <p:extLst>
      <p:ext uri="{BB962C8B-B14F-4D97-AF65-F5344CB8AC3E}">
        <p14:creationId xmlns:p14="http://schemas.microsoft.com/office/powerpoint/2010/main" val="15151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Linha </a:t>
            </a:r>
            <a:r>
              <a:rPr lang="pt-BR" b="1" dirty="0" smtClean="0"/>
              <a:t>Zero</a:t>
            </a:r>
          </a:p>
          <a:p>
            <a:pPr algn="just"/>
            <a:r>
              <a:rPr lang="pt-BR" dirty="0"/>
              <a:t>Em uma representação gráfica de tolerâncias e ajustes, a linha zero indica </a:t>
            </a:r>
            <a:r>
              <a:rPr lang="pt-BR" dirty="0" smtClean="0"/>
              <a:t>a dimensão </a:t>
            </a:r>
            <a:r>
              <a:rPr lang="pt-BR" dirty="0"/>
              <a:t>nominal e serve de origem aos afastamentos. Assim, todos </a:t>
            </a:r>
            <a:r>
              <a:rPr lang="pt-BR" dirty="0" smtClean="0"/>
              <a:t>os afastamentos </a:t>
            </a:r>
            <a:r>
              <a:rPr lang="pt-BR" dirty="0"/>
              <a:t>(superior e inferior) situados acima da linha zero serão positivos</a:t>
            </a:r>
            <a:r>
              <a:rPr lang="pt-BR" dirty="0" smtClean="0"/>
              <a:t>, ao </a:t>
            </a:r>
            <a:r>
              <a:rPr lang="pt-BR" dirty="0"/>
              <a:t>passo que os afastamentos situados abaixo da linha zero serão negativos.</a:t>
            </a:r>
          </a:p>
        </p:txBody>
      </p:sp>
    </p:spTree>
    <p:extLst>
      <p:ext uri="{BB962C8B-B14F-4D97-AF65-F5344CB8AC3E}">
        <p14:creationId xmlns:p14="http://schemas.microsoft.com/office/powerpoint/2010/main" val="31458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Tolerância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28800"/>
            <a:ext cx="6458858" cy="447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Afastamento de Referência</a:t>
            </a:r>
          </a:p>
          <a:p>
            <a:r>
              <a:rPr lang="pt-BR" dirty="0"/>
              <a:t>É o afastamento que define a posição do campo de tolerância em relação </a:t>
            </a:r>
            <a:r>
              <a:rPr lang="pt-BR" dirty="0" smtClean="0"/>
              <a:t>à linha </a:t>
            </a:r>
            <a:r>
              <a:rPr lang="pt-BR" dirty="0"/>
              <a:t>zero, podendo ser o superior ou o inferior, mas por </a:t>
            </a:r>
            <a:r>
              <a:rPr lang="pt-BR" dirty="0" smtClean="0"/>
              <a:t>convenção, </a:t>
            </a:r>
            <a:r>
              <a:rPr lang="pt-BR" dirty="0" err="1"/>
              <a:t>è</a:t>
            </a:r>
            <a:r>
              <a:rPr lang="pt-BR" dirty="0"/>
              <a:t> </a:t>
            </a:r>
            <a:r>
              <a:rPr lang="pt-BR" dirty="0" smtClean="0"/>
              <a:t>aquele mais </a:t>
            </a:r>
            <a:r>
              <a:rPr lang="pt-BR" dirty="0"/>
              <a:t>próximo da linha zero</a:t>
            </a:r>
            <a:r>
              <a:rPr lang="pt-BR" dirty="0" smtClean="0"/>
              <a:t>.</a:t>
            </a:r>
          </a:p>
          <a:p>
            <a:pPr marL="114300" indent="0">
              <a:buNone/>
            </a:pPr>
            <a:endParaRPr lang="pt-BR" b="1" dirty="0" smtClean="0"/>
          </a:p>
          <a:p>
            <a:pPr marL="114300" indent="0">
              <a:buNone/>
            </a:pPr>
            <a:r>
              <a:rPr lang="pt-BR" b="1" dirty="0" smtClean="0"/>
              <a:t>Folga</a:t>
            </a:r>
            <a:endParaRPr lang="pt-BR" b="1" dirty="0"/>
          </a:p>
          <a:p>
            <a:r>
              <a:rPr lang="pt-BR" dirty="0"/>
              <a:t>É a diferença positiva, em um acoplamento eixo – furo, entre as dimensões </a:t>
            </a:r>
            <a:r>
              <a:rPr lang="pt-BR" dirty="0" smtClean="0"/>
              <a:t>do furo </a:t>
            </a:r>
            <a:r>
              <a:rPr lang="pt-BR" dirty="0"/>
              <a:t>e do eixo, antes da montagem, quando o diâmetro do eixo é menor que </a:t>
            </a:r>
            <a:r>
              <a:rPr lang="pt-BR" dirty="0" smtClean="0"/>
              <a:t>o  diâmetro </a:t>
            </a:r>
            <a:r>
              <a:rPr lang="pt-BR" dirty="0"/>
              <a:t>do furo. Indicada pelo símbolo </a:t>
            </a:r>
            <a:r>
              <a:rPr lang="pt-BR" b="1" i="1" dirty="0"/>
              <a:t>F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3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t-BR" b="1" dirty="0"/>
              <a:t>Folga Máxima</a:t>
            </a:r>
          </a:p>
          <a:p>
            <a:pPr algn="just"/>
            <a:r>
              <a:rPr lang="pt-BR" dirty="0"/>
              <a:t>É a diferença, entre a dimensão máxima do furo e a dimensão mínima do eixo, quando o eixo for menor que o furo. Indicada pelo símbolo </a:t>
            </a:r>
            <a:r>
              <a:rPr lang="pt-BR" i="1" dirty="0" err="1"/>
              <a:t>F</a:t>
            </a:r>
            <a:r>
              <a:rPr lang="pt-BR" i="1" baseline="-25000" dirty="0" err="1"/>
              <a:t>máx</a:t>
            </a:r>
            <a:r>
              <a:rPr lang="pt-BR" i="1" dirty="0"/>
              <a:t> </a:t>
            </a:r>
            <a:r>
              <a:rPr lang="pt-BR" dirty="0"/>
              <a:t>.</a:t>
            </a:r>
          </a:p>
          <a:p>
            <a:pPr algn="just"/>
            <a:r>
              <a:rPr lang="pt-BR" i="1" dirty="0" err="1"/>
              <a:t>F</a:t>
            </a:r>
            <a:r>
              <a:rPr lang="pt-BR" i="1" baseline="-25000" dirty="0" err="1"/>
              <a:t>máx</a:t>
            </a:r>
            <a:r>
              <a:rPr lang="pt-BR" i="1" dirty="0"/>
              <a:t> = </a:t>
            </a:r>
            <a:r>
              <a:rPr lang="pt-BR" i="1" dirty="0" err="1"/>
              <a:t>D</a:t>
            </a:r>
            <a:r>
              <a:rPr lang="pt-BR" i="1" baseline="-25000" dirty="0" err="1"/>
              <a:t>máx</a:t>
            </a:r>
            <a:r>
              <a:rPr lang="pt-BR" i="1" dirty="0"/>
              <a:t> - </a:t>
            </a:r>
            <a:r>
              <a:rPr lang="pt-BR" i="1" dirty="0" err="1"/>
              <a:t>d</a:t>
            </a:r>
            <a:r>
              <a:rPr lang="pt-BR" i="1" baseline="-25000" dirty="0" err="1"/>
              <a:t>min</a:t>
            </a:r>
            <a:endParaRPr lang="pt-BR" dirty="0"/>
          </a:p>
          <a:p>
            <a:pPr algn="just"/>
            <a:r>
              <a:rPr lang="pt-BR" dirty="0" smtClean="0"/>
              <a:t>Sabendo-se </a:t>
            </a:r>
            <a:r>
              <a:rPr lang="pt-BR" dirty="0"/>
              <a:t>que: </a:t>
            </a:r>
            <a:endParaRPr lang="pt-BR" dirty="0" smtClean="0"/>
          </a:p>
          <a:p>
            <a:pPr lvl="1" algn="just"/>
            <a:r>
              <a:rPr lang="pt-BR" i="1" dirty="0" smtClean="0"/>
              <a:t>A</a:t>
            </a:r>
            <a:r>
              <a:rPr lang="pt-BR" i="1" baseline="-25000" dirty="0" smtClean="0"/>
              <a:t>s</a:t>
            </a:r>
            <a:r>
              <a:rPr lang="pt-BR" i="1" dirty="0" smtClean="0"/>
              <a:t> </a:t>
            </a:r>
            <a:r>
              <a:rPr lang="pt-BR" i="1" dirty="0"/>
              <a:t>= </a:t>
            </a:r>
            <a:r>
              <a:rPr lang="pt-BR" i="1" dirty="0" err="1"/>
              <a:t>D</a:t>
            </a:r>
            <a:r>
              <a:rPr lang="pt-BR" i="1" baseline="-25000" dirty="0" err="1"/>
              <a:t>máx</a:t>
            </a:r>
            <a:r>
              <a:rPr lang="pt-BR" i="1" dirty="0"/>
              <a:t> – D </a:t>
            </a:r>
            <a:r>
              <a:rPr lang="pt-BR" dirty="0"/>
              <a:t>temos que: </a:t>
            </a:r>
            <a:r>
              <a:rPr lang="pt-BR" dirty="0" err="1"/>
              <a:t>D</a:t>
            </a:r>
            <a:r>
              <a:rPr lang="pt-BR" baseline="-25000" dirty="0" err="1"/>
              <a:t>máx</a:t>
            </a:r>
            <a:r>
              <a:rPr lang="pt-BR" dirty="0"/>
              <a:t> = A</a:t>
            </a:r>
            <a:r>
              <a:rPr lang="pt-BR" baseline="-25000" dirty="0"/>
              <a:t>s</a:t>
            </a:r>
            <a:r>
              <a:rPr lang="pt-BR" dirty="0"/>
              <a:t> + D</a:t>
            </a:r>
          </a:p>
          <a:p>
            <a:pPr lvl="1" algn="just"/>
            <a:r>
              <a:rPr lang="pt-BR" dirty="0"/>
              <a:t>a</a:t>
            </a:r>
            <a:r>
              <a:rPr lang="pt-BR" baseline="-25000" dirty="0"/>
              <a:t>i</a:t>
            </a:r>
            <a:r>
              <a:rPr lang="pt-BR" dirty="0"/>
              <a:t> = </a:t>
            </a:r>
            <a:r>
              <a:rPr lang="pt-BR" dirty="0" err="1"/>
              <a:t>d</a:t>
            </a:r>
            <a:r>
              <a:rPr lang="pt-BR" baseline="-25000" dirty="0" err="1"/>
              <a:t>min</a:t>
            </a:r>
            <a:r>
              <a:rPr lang="pt-BR" dirty="0"/>
              <a:t> – D temos que: </a:t>
            </a:r>
            <a:r>
              <a:rPr lang="pt-BR" dirty="0" err="1"/>
              <a:t>d</a:t>
            </a:r>
            <a:r>
              <a:rPr lang="pt-BR" baseline="-25000" dirty="0" err="1"/>
              <a:t>min</a:t>
            </a:r>
            <a:r>
              <a:rPr lang="pt-BR" dirty="0"/>
              <a:t> = a</a:t>
            </a:r>
            <a:r>
              <a:rPr lang="pt-BR" baseline="-25000" dirty="0"/>
              <a:t>i</a:t>
            </a:r>
            <a:r>
              <a:rPr lang="pt-BR" dirty="0"/>
              <a:t> + D</a:t>
            </a:r>
          </a:p>
          <a:p>
            <a:pPr algn="just"/>
            <a:r>
              <a:rPr lang="pt-BR" dirty="0"/>
              <a:t>Assim, substituindo as dimensões limites, em função dos afastamentos temos:</a:t>
            </a:r>
          </a:p>
          <a:p>
            <a:pPr lvl="1" algn="just"/>
            <a:r>
              <a:rPr lang="pt-BR" i="1" dirty="0" err="1"/>
              <a:t>F</a:t>
            </a:r>
            <a:r>
              <a:rPr lang="pt-BR" i="1" baseline="-25000" dirty="0" err="1"/>
              <a:t>máx</a:t>
            </a:r>
            <a:r>
              <a:rPr lang="pt-BR" i="1" dirty="0"/>
              <a:t> = (A</a:t>
            </a:r>
            <a:r>
              <a:rPr lang="pt-BR" i="1" baseline="-25000" dirty="0"/>
              <a:t>s</a:t>
            </a:r>
            <a:r>
              <a:rPr lang="pt-BR" i="1" dirty="0"/>
              <a:t> + D) – (a</a:t>
            </a:r>
            <a:r>
              <a:rPr lang="pt-BR" i="1" baseline="-25000" dirty="0"/>
              <a:t>i</a:t>
            </a:r>
            <a:r>
              <a:rPr lang="pt-BR" i="1" dirty="0"/>
              <a:t> + D)</a:t>
            </a:r>
          </a:p>
          <a:p>
            <a:pPr algn="just"/>
            <a:r>
              <a:rPr lang="pt-BR" dirty="0"/>
              <a:t>Logo, a Folga máxima pode ser representada por:</a:t>
            </a:r>
          </a:p>
          <a:p>
            <a:pPr lvl="1" algn="just"/>
            <a:r>
              <a:rPr lang="pt-BR" b="1" i="1" dirty="0" err="1"/>
              <a:t>F</a:t>
            </a:r>
            <a:r>
              <a:rPr lang="pt-BR" b="1" i="1" baseline="-25000" dirty="0" err="1"/>
              <a:t>max</a:t>
            </a:r>
            <a:r>
              <a:rPr lang="pt-BR" b="1" i="1" dirty="0"/>
              <a:t> = A</a:t>
            </a:r>
            <a:r>
              <a:rPr lang="pt-BR" b="1" i="1" baseline="-25000" dirty="0"/>
              <a:t>s</a:t>
            </a:r>
            <a:r>
              <a:rPr lang="pt-BR" b="1" i="1" dirty="0"/>
              <a:t> </a:t>
            </a:r>
            <a:r>
              <a:rPr lang="pt-BR" b="1" i="1" dirty="0" smtClean="0"/>
              <a:t>- a</a:t>
            </a:r>
            <a:r>
              <a:rPr lang="pt-BR" b="1" i="1" baseline="-25000" dirty="0" smtClean="0"/>
              <a:t>i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3185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t-BR" b="1" dirty="0"/>
              <a:t>Folga Mínima</a:t>
            </a:r>
          </a:p>
          <a:p>
            <a:pPr algn="just"/>
            <a:r>
              <a:rPr lang="pt-BR" dirty="0"/>
              <a:t>É a diferença, entre a dimensão mínima do furo e a dimensão máxima do eixo</a:t>
            </a:r>
            <a:r>
              <a:rPr lang="pt-BR" dirty="0" smtClean="0"/>
              <a:t>, quando </a:t>
            </a:r>
            <a:r>
              <a:rPr lang="pt-BR" dirty="0"/>
              <a:t>o eixo for menor que o furo. Indicada pelo símbolo </a:t>
            </a:r>
            <a:r>
              <a:rPr lang="pt-BR" i="1" dirty="0" err="1"/>
              <a:t>F</a:t>
            </a:r>
            <a:r>
              <a:rPr lang="pt-BR" i="1" baseline="-25000" dirty="0" err="1"/>
              <a:t>min</a:t>
            </a:r>
            <a:r>
              <a:rPr lang="pt-BR" i="1" dirty="0"/>
              <a:t> </a:t>
            </a:r>
            <a:r>
              <a:rPr lang="pt-BR" dirty="0"/>
              <a:t>.</a:t>
            </a:r>
          </a:p>
          <a:p>
            <a:pPr lvl="1" algn="just"/>
            <a:r>
              <a:rPr lang="pt-BR" i="1" dirty="0" err="1"/>
              <a:t>F</a:t>
            </a:r>
            <a:r>
              <a:rPr lang="pt-BR" i="1" baseline="-25000" dirty="0" err="1"/>
              <a:t>min</a:t>
            </a:r>
            <a:r>
              <a:rPr lang="pt-BR" i="1" dirty="0"/>
              <a:t> = </a:t>
            </a:r>
            <a:r>
              <a:rPr lang="pt-BR" i="1" dirty="0" err="1"/>
              <a:t>D</a:t>
            </a:r>
            <a:r>
              <a:rPr lang="pt-BR" i="1" baseline="-25000" dirty="0" err="1"/>
              <a:t>min</a:t>
            </a:r>
            <a:r>
              <a:rPr lang="pt-BR" i="1" dirty="0"/>
              <a:t> - </a:t>
            </a:r>
            <a:r>
              <a:rPr lang="pt-BR" i="1" dirty="0" err="1" smtClean="0"/>
              <a:t>d</a:t>
            </a:r>
            <a:r>
              <a:rPr lang="pt-BR" i="1" baseline="-25000" dirty="0" err="1" smtClean="0"/>
              <a:t>max</a:t>
            </a:r>
            <a:endParaRPr lang="pt-BR" i="1" dirty="0"/>
          </a:p>
          <a:p>
            <a:pPr algn="just"/>
            <a:r>
              <a:rPr lang="pt-BR" dirty="0"/>
              <a:t>Sabendo-se que: </a:t>
            </a:r>
            <a:endParaRPr lang="pt-BR" dirty="0" smtClean="0"/>
          </a:p>
          <a:p>
            <a:pPr lvl="1" algn="just"/>
            <a:r>
              <a:rPr lang="pt-BR" i="1" dirty="0" smtClean="0"/>
              <a:t>A</a:t>
            </a:r>
            <a:r>
              <a:rPr lang="pt-BR" i="1" baseline="-25000" dirty="0" smtClean="0"/>
              <a:t>i</a:t>
            </a:r>
            <a:r>
              <a:rPr lang="pt-BR" i="1" dirty="0" smtClean="0"/>
              <a:t> </a:t>
            </a:r>
            <a:r>
              <a:rPr lang="pt-BR" i="1" dirty="0"/>
              <a:t>= </a:t>
            </a:r>
            <a:r>
              <a:rPr lang="pt-BR" i="1" dirty="0" err="1"/>
              <a:t>D</a:t>
            </a:r>
            <a:r>
              <a:rPr lang="pt-BR" i="1" baseline="-25000" dirty="0" err="1"/>
              <a:t>min</a:t>
            </a:r>
            <a:r>
              <a:rPr lang="pt-BR" i="1" dirty="0"/>
              <a:t> – D </a:t>
            </a:r>
            <a:r>
              <a:rPr lang="pt-BR" dirty="0"/>
              <a:t>temos que: </a:t>
            </a:r>
            <a:r>
              <a:rPr lang="pt-BR" dirty="0" err="1"/>
              <a:t>D</a:t>
            </a:r>
            <a:r>
              <a:rPr lang="pt-BR" baseline="-25000" dirty="0" err="1"/>
              <a:t>min</a:t>
            </a:r>
            <a:r>
              <a:rPr lang="pt-BR" dirty="0"/>
              <a:t> = A</a:t>
            </a:r>
            <a:r>
              <a:rPr lang="pt-BR" baseline="-25000" dirty="0"/>
              <a:t>i</a:t>
            </a:r>
            <a:r>
              <a:rPr lang="pt-BR" dirty="0"/>
              <a:t> + D</a:t>
            </a:r>
          </a:p>
          <a:p>
            <a:pPr lvl="1" algn="just"/>
            <a:r>
              <a:rPr lang="pt-BR" dirty="0"/>
              <a:t>A</a:t>
            </a:r>
            <a:r>
              <a:rPr lang="pt-BR" baseline="-25000" dirty="0"/>
              <a:t>s</a:t>
            </a:r>
            <a:r>
              <a:rPr lang="pt-BR" dirty="0"/>
              <a:t> = </a:t>
            </a:r>
            <a:r>
              <a:rPr lang="pt-BR" dirty="0" err="1"/>
              <a:t>d</a:t>
            </a:r>
            <a:r>
              <a:rPr lang="pt-BR" baseline="-25000" dirty="0" err="1"/>
              <a:t>máx</a:t>
            </a:r>
            <a:r>
              <a:rPr lang="pt-BR" dirty="0"/>
              <a:t> – D temos que: </a:t>
            </a:r>
            <a:r>
              <a:rPr lang="pt-BR" dirty="0" err="1"/>
              <a:t>d</a:t>
            </a:r>
            <a:r>
              <a:rPr lang="pt-BR" baseline="-25000" dirty="0" err="1"/>
              <a:t>máx</a:t>
            </a:r>
            <a:r>
              <a:rPr lang="pt-BR" dirty="0"/>
              <a:t> = a</a:t>
            </a:r>
            <a:r>
              <a:rPr lang="pt-BR" baseline="-25000" dirty="0"/>
              <a:t>s</a:t>
            </a:r>
            <a:r>
              <a:rPr lang="pt-BR" dirty="0"/>
              <a:t> + D</a:t>
            </a:r>
          </a:p>
          <a:p>
            <a:pPr algn="just"/>
            <a:r>
              <a:rPr lang="pt-BR" dirty="0"/>
              <a:t>Assim, substituindo as dimensões limites, em função dos afastamentos temos:</a:t>
            </a:r>
          </a:p>
          <a:p>
            <a:pPr lvl="1" algn="just"/>
            <a:r>
              <a:rPr lang="it-IT" i="1" dirty="0" err="1"/>
              <a:t>F</a:t>
            </a:r>
            <a:r>
              <a:rPr lang="it-IT" i="1" baseline="-25000" dirty="0" err="1"/>
              <a:t>min</a:t>
            </a:r>
            <a:r>
              <a:rPr lang="it-IT" i="1" dirty="0"/>
              <a:t> = (A</a:t>
            </a:r>
            <a:r>
              <a:rPr lang="it-IT" i="1" baseline="-25000" dirty="0"/>
              <a:t>i</a:t>
            </a:r>
            <a:r>
              <a:rPr lang="it-IT" i="1" dirty="0"/>
              <a:t> + D) – (</a:t>
            </a:r>
            <a:r>
              <a:rPr lang="it-IT" i="1" dirty="0" err="1"/>
              <a:t>a</a:t>
            </a:r>
            <a:r>
              <a:rPr lang="it-IT" i="1" baseline="-25000" dirty="0" err="1"/>
              <a:t>s</a:t>
            </a:r>
            <a:r>
              <a:rPr lang="it-IT" i="1" dirty="0"/>
              <a:t> + D)</a:t>
            </a:r>
          </a:p>
          <a:p>
            <a:pPr algn="just"/>
            <a:r>
              <a:rPr lang="pt-BR" dirty="0"/>
              <a:t>Logo, a Folga mínima pode ser representada por:</a:t>
            </a:r>
          </a:p>
          <a:p>
            <a:pPr lvl="1" algn="just"/>
            <a:r>
              <a:rPr lang="pt-BR" b="1" i="1" dirty="0" err="1"/>
              <a:t>F</a:t>
            </a:r>
            <a:r>
              <a:rPr lang="pt-BR" b="1" i="1" baseline="-25000" dirty="0" err="1"/>
              <a:t>min</a:t>
            </a:r>
            <a:r>
              <a:rPr lang="pt-BR" b="1" i="1" dirty="0"/>
              <a:t> = A</a:t>
            </a:r>
            <a:r>
              <a:rPr lang="pt-BR" b="1" i="1" baseline="-25000" dirty="0"/>
              <a:t>i</a:t>
            </a:r>
            <a:r>
              <a:rPr lang="pt-BR" b="1" i="1" dirty="0"/>
              <a:t> </a:t>
            </a:r>
            <a:r>
              <a:rPr lang="pt-BR" b="1" i="1" dirty="0" smtClean="0"/>
              <a:t>– a</a:t>
            </a:r>
            <a:r>
              <a:rPr lang="pt-BR" b="1" i="1" baseline="-25000" dirty="0" smtClean="0"/>
              <a:t>s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10501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 algn="just">
              <a:buNone/>
            </a:pPr>
            <a:r>
              <a:rPr lang="pt-BR" b="1" dirty="0"/>
              <a:t>Interferência</a:t>
            </a:r>
          </a:p>
          <a:p>
            <a:pPr algn="just"/>
            <a:r>
              <a:rPr lang="pt-BR" dirty="0"/>
              <a:t>É a diferença, em uma acoplamento eixo – furo, entre as dimensões do eixo </a:t>
            </a:r>
            <a:r>
              <a:rPr lang="pt-BR" dirty="0" smtClean="0"/>
              <a:t>e do </a:t>
            </a:r>
            <a:r>
              <a:rPr lang="pt-BR" dirty="0"/>
              <a:t>furo, antes da montagem, quando o diâmetro do eixo é maior que </a:t>
            </a:r>
            <a:r>
              <a:rPr lang="pt-BR" dirty="0" smtClean="0"/>
              <a:t>o diâmetro </a:t>
            </a:r>
            <a:r>
              <a:rPr lang="pt-BR" dirty="0"/>
              <a:t>do furo. Indicada pelo símbolo </a:t>
            </a:r>
            <a:r>
              <a:rPr lang="pt-BR" b="1" i="1" dirty="0"/>
              <a:t>I</a:t>
            </a:r>
            <a:r>
              <a:rPr lang="pt-BR" dirty="0" smtClean="0"/>
              <a:t>.</a:t>
            </a:r>
          </a:p>
          <a:p>
            <a:pPr marL="114300" indent="0" algn="just">
              <a:buNone/>
            </a:pPr>
            <a:r>
              <a:rPr lang="pt-BR" b="1" dirty="0"/>
              <a:t>Interferência </a:t>
            </a:r>
            <a:r>
              <a:rPr lang="pt-BR" b="1" dirty="0" smtClean="0"/>
              <a:t>Máxima</a:t>
            </a:r>
          </a:p>
          <a:p>
            <a:pPr algn="just"/>
            <a:r>
              <a:rPr lang="pt-BR" dirty="0"/>
              <a:t>É a diferença, entre a dimensão máxima do eixo e a dimensão mínima do furo</a:t>
            </a:r>
            <a:r>
              <a:rPr lang="pt-BR" dirty="0" smtClean="0"/>
              <a:t>, quando </a:t>
            </a:r>
            <a:r>
              <a:rPr lang="pt-BR" dirty="0"/>
              <a:t>o eixo for maior que o furo. Indicada pelo símbolo </a:t>
            </a:r>
            <a:r>
              <a:rPr lang="pt-BR" b="1" i="1" dirty="0" err="1" smtClean="0"/>
              <a:t>I</a:t>
            </a:r>
            <a:r>
              <a:rPr lang="pt-BR" b="1" i="1" baseline="-25000" dirty="0" err="1" smtClean="0"/>
              <a:t>máx</a:t>
            </a:r>
            <a:r>
              <a:rPr lang="pt-BR" dirty="0" smtClean="0"/>
              <a:t>.</a:t>
            </a:r>
            <a:endParaRPr lang="pt-BR" dirty="0"/>
          </a:p>
          <a:p>
            <a:pPr algn="just"/>
            <a:r>
              <a:rPr lang="pt-BR" i="1" dirty="0" err="1"/>
              <a:t>I</a:t>
            </a:r>
            <a:r>
              <a:rPr lang="pt-BR" i="1" baseline="-25000" dirty="0" err="1"/>
              <a:t>máx</a:t>
            </a:r>
            <a:r>
              <a:rPr lang="pt-BR" i="1" dirty="0"/>
              <a:t> = </a:t>
            </a:r>
            <a:r>
              <a:rPr lang="pt-BR" i="1" dirty="0" err="1"/>
              <a:t>d</a:t>
            </a:r>
            <a:r>
              <a:rPr lang="pt-BR" i="1" baseline="-25000" dirty="0" err="1"/>
              <a:t>max</a:t>
            </a:r>
            <a:r>
              <a:rPr lang="pt-BR" i="1" dirty="0"/>
              <a:t> -</a:t>
            </a:r>
            <a:r>
              <a:rPr lang="pt-BR" i="1" dirty="0" err="1" smtClean="0"/>
              <a:t>D</a:t>
            </a:r>
            <a:r>
              <a:rPr lang="pt-BR" i="1" baseline="-25000" dirty="0" err="1" smtClean="0"/>
              <a:t>min</a:t>
            </a:r>
            <a:endParaRPr lang="pt-BR" i="1" dirty="0"/>
          </a:p>
          <a:p>
            <a:pPr algn="just"/>
            <a:r>
              <a:rPr lang="pt-BR" dirty="0"/>
              <a:t>Sabendo-se que: </a:t>
            </a:r>
            <a:endParaRPr lang="pt-BR" dirty="0" smtClean="0"/>
          </a:p>
          <a:p>
            <a:pPr lvl="1" algn="just"/>
            <a:r>
              <a:rPr lang="pt-BR" i="1" dirty="0" smtClean="0"/>
              <a:t>A</a:t>
            </a:r>
            <a:r>
              <a:rPr lang="pt-BR" i="1" baseline="-25000" dirty="0" smtClean="0"/>
              <a:t>i</a:t>
            </a:r>
            <a:r>
              <a:rPr lang="pt-BR" i="1" dirty="0" smtClean="0"/>
              <a:t> </a:t>
            </a:r>
            <a:r>
              <a:rPr lang="pt-BR" i="1" dirty="0"/>
              <a:t>= </a:t>
            </a:r>
            <a:r>
              <a:rPr lang="pt-BR" i="1" dirty="0" err="1"/>
              <a:t>D</a:t>
            </a:r>
            <a:r>
              <a:rPr lang="pt-BR" i="1" baseline="-25000" dirty="0" err="1"/>
              <a:t>min</a:t>
            </a:r>
            <a:r>
              <a:rPr lang="pt-BR" i="1" dirty="0"/>
              <a:t> – D </a:t>
            </a:r>
            <a:r>
              <a:rPr lang="pt-BR" dirty="0"/>
              <a:t>temos que: </a:t>
            </a:r>
            <a:r>
              <a:rPr lang="pt-BR" dirty="0" err="1"/>
              <a:t>D</a:t>
            </a:r>
            <a:r>
              <a:rPr lang="pt-BR" baseline="-25000" dirty="0" err="1"/>
              <a:t>min</a:t>
            </a:r>
            <a:r>
              <a:rPr lang="pt-BR" dirty="0"/>
              <a:t> = A</a:t>
            </a:r>
            <a:r>
              <a:rPr lang="pt-BR" baseline="-25000" dirty="0"/>
              <a:t>i</a:t>
            </a:r>
            <a:r>
              <a:rPr lang="pt-BR" dirty="0"/>
              <a:t> + D</a:t>
            </a:r>
          </a:p>
          <a:p>
            <a:pPr lvl="1" algn="just"/>
            <a:r>
              <a:rPr lang="pt-BR" dirty="0"/>
              <a:t>a</a:t>
            </a:r>
            <a:r>
              <a:rPr lang="pt-BR" baseline="-25000" dirty="0"/>
              <a:t>s</a:t>
            </a:r>
            <a:r>
              <a:rPr lang="pt-BR" dirty="0"/>
              <a:t> = </a:t>
            </a:r>
            <a:r>
              <a:rPr lang="pt-BR" dirty="0" err="1"/>
              <a:t>d</a:t>
            </a:r>
            <a:r>
              <a:rPr lang="pt-BR" baseline="-25000" dirty="0" err="1"/>
              <a:t>máx</a:t>
            </a:r>
            <a:r>
              <a:rPr lang="pt-BR" dirty="0"/>
              <a:t> – D temos que: </a:t>
            </a:r>
            <a:r>
              <a:rPr lang="pt-BR" dirty="0" err="1"/>
              <a:t>d</a:t>
            </a:r>
            <a:r>
              <a:rPr lang="pt-BR" baseline="-25000" dirty="0" err="1"/>
              <a:t>máx</a:t>
            </a:r>
            <a:r>
              <a:rPr lang="pt-BR" dirty="0"/>
              <a:t> = a</a:t>
            </a:r>
            <a:r>
              <a:rPr lang="pt-BR" baseline="-25000" dirty="0"/>
              <a:t>s</a:t>
            </a:r>
            <a:r>
              <a:rPr lang="pt-BR" dirty="0"/>
              <a:t> + D</a:t>
            </a:r>
          </a:p>
          <a:p>
            <a:pPr algn="just"/>
            <a:r>
              <a:rPr lang="pt-BR" dirty="0"/>
              <a:t>Assim, substituindo as dimensões limites, em função dos afastamentos temos:</a:t>
            </a:r>
          </a:p>
          <a:p>
            <a:pPr lvl="1" algn="just"/>
            <a:r>
              <a:rPr lang="pt-BR" i="1" dirty="0" err="1"/>
              <a:t>I</a:t>
            </a:r>
            <a:r>
              <a:rPr lang="pt-BR" i="1" baseline="-25000" dirty="0" err="1"/>
              <a:t>máx</a:t>
            </a:r>
            <a:r>
              <a:rPr lang="pt-BR" i="1" dirty="0"/>
              <a:t> = (as + D) – (Ai + D)</a:t>
            </a:r>
          </a:p>
          <a:p>
            <a:pPr algn="just"/>
            <a:r>
              <a:rPr lang="pt-BR" dirty="0"/>
              <a:t>Logo, a Interferência máxima pode ser representada por:</a:t>
            </a:r>
          </a:p>
          <a:p>
            <a:pPr lvl="1" algn="just"/>
            <a:r>
              <a:rPr lang="pt-BR" b="1" i="1" dirty="0" err="1" smtClean="0"/>
              <a:t>I</a:t>
            </a:r>
            <a:r>
              <a:rPr lang="pt-BR" b="1" i="1" baseline="-25000" dirty="0" err="1" smtClean="0"/>
              <a:t>máx</a:t>
            </a:r>
            <a:r>
              <a:rPr lang="pt-BR" b="1" i="1" baseline="-25000" dirty="0" smtClean="0"/>
              <a:t> </a:t>
            </a:r>
            <a:r>
              <a:rPr lang="pt-BR" b="1" i="1" dirty="0" smtClean="0"/>
              <a:t> I= </a:t>
            </a:r>
            <a:r>
              <a:rPr lang="pt-BR" b="1" i="1" dirty="0"/>
              <a:t>a</a:t>
            </a:r>
            <a:r>
              <a:rPr lang="pt-BR" b="1" i="1" baseline="-25000" dirty="0"/>
              <a:t>s</a:t>
            </a:r>
            <a:r>
              <a:rPr lang="pt-BR" b="1" i="1" dirty="0"/>
              <a:t> –A</a:t>
            </a:r>
            <a:r>
              <a:rPr lang="pt-BR" b="1" i="1" baseline="-25000" dirty="0"/>
              <a:t>i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26844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Interferência Mínima</a:t>
            </a:r>
          </a:p>
          <a:p>
            <a:pPr algn="just"/>
            <a:r>
              <a:rPr lang="pt-BR" dirty="0"/>
              <a:t>É a diferença, entre a dimensão mínima do eixo e a dimensão máxima do furo</a:t>
            </a:r>
            <a:r>
              <a:rPr lang="pt-BR" dirty="0" smtClean="0"/>
              <a:t>, quando </a:t>
            </a:r>
            <a:r>
              <a:rPr lang="pt-BR" dirty="0"/>
              <a:t>o eixo for maior que o furo. Indicada pelo símbolo </a:t>
            </a:r>
            <a:r>
              <a:rPr lang="pt-BR" b="1" i="1" dirty="0" err="1"/>
              <a:t>I</a:t>
            </a:r>
            <a:r>
              <a:rPr lang="pt-BR" b="1" i="1" baseline="-25000" dirty="0" err="1"/>
              <a:t>min</a:t>
            </a:r>
            <a:r>
              <a:rPr lang="pt-BR" b="1" i="1" dirty="0"/>
              <a:t> </a:t>
            </a:r>
            <a:r>
              <a:rPr lang="pt-BR" dirty="0"/>
              <a:t>.</a:t>
            </a:r>
          </a:p>
          <a:p>
            <a:pPr algn="just"/>
            <a:r>
              <a:rPr lang="pt-BR" i="1" dirty="0" err="1"/>
              <a:t>I</a:t>
            </a:r>
            <a:r>
              <a:rPr lang="pt-BR" i="1" baseline="-25000" dirty="0" err="1"/>
              <a:t>min</a:t>
            </a:r>
            <a:r>
              <a:rPr lang="pt-BR" i="1" dirty="0"/>
              <a:t> = </a:t>
            </a:r>
            <a:r>
              <a:rPr lang="pt-BR" i="1" dirty="0" err="1"/>
              <a:t>d</a:t>
            </a:r>
            <a:r>
              <a:rPr lang="pt-BR" i="1" baseline="-25000" dirty="0" err="1"/>
              <a:t>min</a:t>
            </a:r>
            <a:r>
              <a:rPr lang="pt-BR" i="1" dirty="0"/>
              <a:t> - </a:t>
            </a:r>
            <a:r>
              <a:rPr lang="pt-BR" i="1" dirty="0" err="1"/>
              <a:t>D</a:t>
            </a:r>
            <a:r>
              <a:rPr lang="pt-BR" i="1" baseline="-25000" dirty="0" err="1"/>
              <a:t>má</a:t>
            </a:r>
            <a:r>
              <a:rPr lang="pt-BR" i="1" dirty="0" err="1"/>
              <a:t>x</a:t>
            </a:r>
            <a:endParaRPr lang="pt-BR" i="1" dirty="0"/>
          </a:p>
          <a:p>
            <a:pPr algn="just"/>
            <a:r>
              <a:rPr lang="pt-BR" dirty="0"/>
              <a:t>Sabendo-se que: </a:t>
            </a:r>
            <a:r>
              <a:rPr lang="pt-BR" i="1" dirty="0"/>
              <a:t>As = </a:t>
            </a:r>
            <a:r>
              <a:rPr lang="pt-BR" i="1" dirty="0" err="1"/>
              <a:t>D</a:t>
            </a:r>
            <a:r>
              <a:rPr lang="pt-BR" i="1" baseline="-25000" dirty="0" err="1"/>
              <a:t>máx</a:t>
            </a:r>
            <a:r>
              <a:rPr lang="pt-BR" i="1" dirty="0"/>
              <a:t> – D </a:t>
            </a:r>
            <a:r>
              <a:rPr lang="pt-BR" dirty="0"/>
              <a:t>temos que: </a:t>
            </a:r>
            <a:r>
              <a:rPr lang="pt-BR" dirty="0" err="1"/>
              <a:t>D</a:t>
            </a:r>
            <a:r>
              <a:rPr lang="pt-BR" baseline="-25000" dirty="0" err="1"/>
              <a:t>máx</a:t>
            </a:r>
            <a:r>
              <a:rPr lang="pt-BR" dirty="0"/>
              <a:t> = A</a:t>
            </a:r>
            <a:r>
              <a:rPr lang="pt-BR" baseline="-25000" dirty="0"/>
              <a:t>s</a:t>
            </a:r>
            <a:r>
              <a:rPr lang="pt-BR" dirty="0"/>
              <a:t> + D</a:t>
            </a:r>
          </a:p>
          <a:p>
            <a:pPr algn="just"/>
            <a:r>
              <a:rPr lang="pt-BR" dirty="0"/>
              <a:t>a</a:t>
            </a:r>
            <a:r>
              <a:rPr lang="pt-BR" baseline="-25000" dirty="0"/>
              <a:t>i</a:t>
            </a:r>
            <a:r>
              <a:rPr lang="pt-BR" dirty="0"/>
              <a:t> = </a:t>
            </a:r>
            <a:r>
              <a:rPr lang="pt-BR" dirty="0" err="1"/>
              <a:t>d</a:t>
            </a:r>
            <a:r>
              <a:rPr lang="pt-BR" baseline="-25000" dirty="0" err="1"/>
              <a:t>min</a:t>
            </a:r>
            <a:r>
              <a:rPr lang="pt-BR" dirty="0"/>
              <a:t> – D temos que: </a:t>
            </a:r>
            <a:r>
              <a:rPr lang="pt-BR" dirty="0" err="1"/>
              <a:t>d</a:t>
            </a:r>
            <a:r>
              <a:rPr lang="pt-BR" baseline="-25000" dirty="0" err="1"/>
              <a:t>min</a:t>
            </a:r>
            <a:r>
              <a:rPr lang="pt-BR" dirty="0"/>
              <a:t> = ai + D</a:t>
            </a:r>
          </a:p>
          <a:p>
            <a:pPr algn="just"/>
            <a:r>
              <a:rPr lang="pt-BR" dirty="0"/>
              <a:t>Assim, substituindo as dimensões limites, em função dos afastamentos temos:</a:t>
            </a:r>
          </a:p>
          <a:p>
            <a:pPr algn="just"/>
            <a:r>
              <a:rPr lang="it-IT" i="1" dirty="0" err="1"/>
              <a:t>I</a:t>
            </a:r>
            <a:r>
              <a:rPr lang="it-IT" i="1" baseline="-25000" dirty="0" err="1"/>
              <a:t>min</a:t>
            </a:r>
            <a:r>
              <a:rPr lang="it-IT" i="1" dirty="0"/>
              <a:t> = (a</a:t>
            </a:r>
            <a:r>
              <a:rPr lang="it-IT" i="1" baseline="-25000" dirty="0"/>
              <a:t>i</a:t>
            </a:r>
            <a:r>
              <a:rPr lang="it-IT" i="1" dirty="0"/>
              <a:t> + D) – (</a:t>
            </a:r>
            <a:r>
              <a:rPr lang="it-IT" i="1" dirty="0" err="1"/>
              <a:t>A</a:t>
            </a:r>
            <a:r>
              <a:rPr lang="it-IT" i="1" baseline="-25000" dirty="0" err="1"/>
              <a:t>s</a:t>
            </a:r>
            <a:r>
              <a:rPr lang="it-IT" i="1" dirty="0"/>
              <a:t> + D)</a:t>
            </a:r>
          </a:p>
          <a:p>
            <a:pPr algn="just"/>
            <a:r>
              <a:rPr lang="pt-BR" dirty="0"/>
              <a:t>Logo, a Interferência mínima pode ser representada por:</a:t>
            </a:r>
          </a:p>
          <a:p>
            <a:pPr algn="just"/>
            <a:r>
              <a:rPr lang="pt-BR" b="1" i="1" dirty="0" err="1"/>
              <a:t>I</a:t>
            </a:r>
            <a:r>
              <a:rPr lang="pt-BR" b="1" i="1" baseline="-25000" dirty="0" err="1"/>
              <a:t>min</a:t>
            </a:r>
            <a:r>
              <a:rPr lang="pt-BR" b="1" i="1" dirty="0"/>
              <a:t> = a</a:t>
            </a:r>
            <a:r>
              <a:rPr lang="pt-BR" b="1" i="1" baseline="-25000" dirty="0"/>
              <a:t>i</a:t>
            </a:r>
            <a:r>
              <a:rPr lang="pt-BR" b="1" i="1" dirty="0"/>
              <a:t> - A</a:t>
            </a:r>
            <a:r>
              <a:rPr lang="pt-BR" b="1" i="1" baseline="-25000" dirty="0"/>
              <a:t>s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15056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Ajuste</a:t>
            </a:r>
          </a:p>
          <a:p>
            <a:pPr algn="just"/>
            <a:r>
              <a:rPr lang="pt-BR" dirty="0"/>
              <a:t>Ajuste é o comportamento entre dois elementos (eixo e furo) a </a:t>
            </a:r>
            <a:r>
              <a:rPr lang="pt-BR" dirty="0" smtClean="0"/>
              <a:t>serem acoplados</a:t>
            </a:r>
            <a:r>
              <a:rPr lang="pt-BR" dirty="0"/>
              <a:t>, ambos com a mesma dimensão nominal, ou seja, é a </a:t>
            </a:r>
            <a:r>
              <a:rPr lang="pt-BR" dirty="0" smtClean="0"/>
              <a:t>relação resultante </a:t>
            </a:r>
            <a:r>
              <a:rPr lang="pt-BR" dirty="0"/>
              <a:t>da diferença, antes da montagem, entre as dimensões dos </a:t>
            </a:r>
            <a:r>
              <a:rPr lang="pt-BR" dirty="0" smtClean="0"/>
              <a:t>dois elementos </a:t>
            </a:r>
            <a:r>
              <a:rPr lang="pt-BR" dirty="0"/>
              <a:t>a serem montados.</a:t>
            </a:r>
          </a:p>
          <a:p>
            <a:pPr algn="just"/>
            <a:r>
              <a:rPr lang="pt-BR" dirty="0"/>
              <a:t>O ajuste será caracterizado pela folga ou interferência apresentada </a:t>
            </a:r>
            <a:r>
              <a:rPr lang="pt-BR" dirty="0" smtClean="0"/>
              <a:t>no acoplamento </a:t>
            </a:r>
            <a:r>
              <a:rPr lang="pt-BR" dirty="0"/>
              <a:t>entre os elementos</a:t>
            </a:r>
          </a:p>
        </p:txBody>
      </p:sp>
    </p:spTree>
    <p:extLst>
      <p:ext uri="{BB962C8B-B14F-4D97-AF65-F5344CB8AC3E}">
        <p14:creationId xmlns:p14="http://schemas.microsoft.com/office/powerpoint/2010/main" val="28231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Ajuste com folga</a:t>
            </a:r>
          </a:p>
          <a:p>
            <a:pPr algn="just"/>
            <a:r>
              <a:rPr lang="pt-BR" dirty="0"/>
              <a:t>É aquele em que o afastamento superior do eixo é menor ou igual </a:t>
            </a:r>
            <a:r>
              <a:rPr lang="pt-BR" dirty="0" smtClean="0"/>
              <a:t>ao afastamento </a:t>
            </a:r>
            <a:r>
              <a:rPr lang="pt-BR" dirty="0"/>
              <a:t>inferior do furo. Neste ajuste sempre ocorrerá uma folga entre </a:t>
            </a:r>
            <a:r>
              <a:rPr lang="pt-BR" dirty="0" smtClean="0"/>
              <a:t>o furo </a:t>
            </a:r>
            <a:r>
              <a:rPr lang="pt-BR" dirty="0"/>
              <a:t>e o eixo quando montados, isto é, a dimensão máxima do eixo é </a:t>
            </a:r>
            <a:r>
              <a:rPr lang="pt-BR" dirty="0" smtClean="0"/>
              <a:t>sempre menor </a:t>
            </a:r>
            <a:r>
              <a:rPr lang="pt-BR" dirty="0"/>
              <a:t>ou em caso extremo igual à dimensão mínima do furo. Há de se </a:t>
            </a:r>
            <a:r>
              <a:rPr lang="pt-BR" dirty="0" smtClean="0"/>
              <a:t>notar que </a:t>
            </a:r>
            <a:r>
              <a:rPr lang="pt-BR" dirty="0"/>
              <a:t>por convenção, nos casos em que a folga mínima ou a </a:t>
            </a:r>
            <a:r>
              <a:rPr lang="pt-BR" dirty="0" smtClean="0"/>
              <a:t>interferência máxima </a:t>
            </a:r>
            <a:r>
              <a:rPr lang="pt-BR" dirty="0"/>
              <a:t>for zero, o ajuste é chamado ajuste com folga</a:t>
            </a:r>
            <a:r>
              <a:rPr lang="pt-BR" dirty="0" smtClean="0"/>
              <a:t>. Neste </a:t>
            </a:r>
            <a:r>
              <a:rPr lang="pt-BR" dirty="0"/>
              <a:t>ajuste, quando um eixo acoplar-se a um furo, será caracterizado </a:t>
            </a:r>
            <a:r>
              <a:rPr lang="pt-BR" dirty="0" smtClean="0"/>
              <a:t>por apresentar </a:t>
            </a:r>
            <a:r>
              <a:rPr lang="pt-BR" dirty="0"/>
              <a:t>uma folga máxima e uma folga mínima.</a:t>
            </a:r>
          </a:p>
        </p:txBody>
      </p:sp>
    </p:spTree>
    <p:extLst>
      <p:ext uri="{BB962C8B-B14F-4D97-AF65-F5344CB8AC3E}">
        <p14:creationId xmlns:p14="http://schemas.microsoft.com/office/powerpoint/2010/main" val="26840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Ajuste com interferência</a:t>
            </a:r>
          </a:p>
          <a:p>
            <a:pPr algn="just"/>
            <a:r>
              <a:rPr lang="pt-BR" dirty="0"/>
              <a:t>É aquele em que o afastamento superior do furo é menor ou igual </a:t>
            </a:r>
            <a:r>
              <a:rPr lang="pt-BR" dirty="0" smtClean="0"/>
              <a:t>ao afastamento </a:t>
            </a:r>
            <a:r>
              <a:rPr lang="pt-BR" dirty="0"/>
              <a:t>inferior do eixo. Neste ajuste ocorrerá uma interferência entre </a:t>
            </a:r>
            <a:r>
              <a:rPr lang="pt-BR" dirty="0" smtClean="0"/>
              <a:t>o furo </a:t>
            </a:r>
            <a:r>
              <a:rPr lang="pt-BR" dirty="0"/>
              <a:t>e o eixo quando montados, isto é, a dimensão máxima do furo é </a:t>
            </a:r>
            <a:r>
              <a:rPr lang="pt-BR" dirty="0" smtClean="0"/>
              <a:t>sempre menor </a:t>
            </a:r>
            <a:r>
              <a:rPr lang="pt-BR" dirty="0"/>
              <a:t>ou em caso extremo igual à dimensão mínima do eixo. Este ajuste </a:t>
            </a:r>
            <a:r>
              <a:rPr lang="pt-BR" dirty="0" smtClean="0"/>
              <a:t>se caracteriza </a:t>
            </a:r>
            <a:r>
              <a:rPr lang="pt-BR" dirty="0"/>
              <a:t>por apresentar Interferência máxima e mínima.</a:t>
            </a:r>
          </a:p>
        </p:txBody>
      </p:sp>
    </p:spTree>
    <p:extLst>
      <p:ext uri="{BB962C8B-B14F-4D97-AF65-F5344CB8AC3E}">
        <p14:creationId xmlns:p14="http://schemas.microsoft.com/office/powerpoint/2010/main" val="3696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Ajuste incerto</a:t>
            </a:r>
          </a:p>
          <a:p>
            <a:pPr algn="just"/>
            <a:r>
              <a:rPr lang="pt-BR" dirty="0"/>
              <a:t>É aquele no qual o afastamento superior do eixo é maior que o </a:t>
            </a:r>
            <a:r>
              <a:rPr lang="pt-BR" dirty="0" smtClean="0"/>
              <a:t>afastamento inferior </a:t>
            </a:r>
            <a:r>
              <a:rPr lang="pt-BR" dirty="0"/>
              <a:t>do furo e o afastamento superior do furo é maior que o </a:t>
            </a:r>
            <a:r>
              <a:rPr lang="pt-BR" dirty="0" smtClean="0"/>
              <a:t>afastamento inferior </a:t>
            </a:r>
            <a:r>
              <a:rPr lang="pt-BR" dirty="0"/>
              <a:t>do eixo. Neste ajuste pode ocorrer uma folga ou uma interferência </a:t>
            </a:r>
            <a:r>
              <a:rPr lang="pt-BR" dirty="0" smtClean="0"/>
              <a:t>entre o </a:t>
            </a:r>
            <a:r>
              <a:rPr lang="pt-BR" dirty="0"/>
              <a:t>furo e o eixo quando montados, dependendo das dimensões efetivas do </a:t>
            </a:r>
            <a:r>
              <a:rPr lang="pt-BR" dirty="0" smtClean="0"/>
              <a:t>furo e </a:t>
            </a:r>
            <a:r>
              <a:rPr lang="pt-BR" dirty="0"/>
              <a:t>do eixo, isto é, os campos de tolerância do furo e do eixo se </a:t>
            </a:r>
            <a:r>
              <a:rPr lang="pt-BR" dirty="0" smtClean="0"/>
              <a:t>sobrepõem parcialmente </a:t>
            </a:r>
            <a:r>
              <a:rPr lang="pt-BR" dirty="0"/>
              <a:t>ou totalmente. Este ajuste se caracteriza por apresentar </a:t>
            </a:r>
            <a:r>
              <a:rPr lang="pt-BR" dirty="0" smtClean="0"/>
              <a:t>uma folga </a:t>
            </a:r>
            <a:r>
              <a:rPr lang="pt-BR" dirty="0"/>
              <a:t>máxima e uma interferência máxima.</a:t>
            </a:r>
          </a:p>
        </p:txBody>
      </p:sp>
    </p:spTree>
    <p:extLst>
      <p:ext uri="{BB962C8B-B14F-4D97-AF65-F5344CB8AC3E}">
        <p14:creationId xmlns:p14="http://schemas.microsoft.com/office/powerpoint/2010/main" val="19470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Dimensão efetiva </a:t>
            </a:r>
            <a:r>
              <a:rPr lang="pt-BR" dirty="0"/>
              <a:t>– dimensão medida, geralmente </a:t>
            </a:r>
            <a:r>
              <a:rPr lang="pt-BR" dirty="0" smtClean="0"/>
              <a:t>não coincide </a:t>
            </a:r>
            <a:r>
              <a:rPr lang="pt-BR" dirty="0"/>
              <a:t>com a dimensão nominal.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379072"/>
            <a:ext cx="7569292" cy="313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Tolerância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0971" y="2564904"/>
            <a:ext cx="5268686" cy="197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Dimensões Limites </a:t>
            </a:r>
            <a:r>
              <a:rPr lang="pt-BR" dirty="0"/>
              <a:t>– valores máximos e </a:t>
            </a:r>
            <a:r>
              <a:rPr lang="pt-BR" dirty="0" smtClean="0"/>
              <a:t>mínimos admissíveis </a:t>
            </a:r>
            <a:r>
              <a:rPr lang="pt-BR" dirty="0"/>
              <a:t>para a dimensão efetiva.</a:t>
            </a:r>
          </a:p>
          <a:p>
            <a:pPr algn="just"/>
            <a:r>
              <a:rPr lang="pt-BR" b="1" dirty="0"/>
              <a:t>Dimensão Máxima (</a:t>
            </a:r>
            <a:r>
              <a:rPr lang="pt-BR" b="1" dirty="0" err="1"/>
              <a:t>D</a:t>
            </a:r>
            <a:r>
              <a:rPr lang="pt-BR" b="1" baseline="-25000" dirty="0" err="1"/>
              <a:t>max</a:t>
            </a:r>
            <a:r>
              <a:rPr lang="pt-BR" b="1" dirty="0"/>
              <a:t>) </a:t>
            </a:r>
            <a:r>
              <a:rPr lang="pt-BR" dirty="0"/>
              <a:t>– valor máximo </a:t>
            </a:r>
            <a:r>
              <a:rPr lang="pt-BR" dirty="0" smtClean="0"/>
              <a:t>admissível para </a:t>
            </a:r>
            <a:r>
              <a:rPr lang="pt-BR" dirty="0"/>
              <a:t>a dimensão efetiva.</a:t>
            </a:r>
          </a:p>
          <a:p>
            <a:pPr algn="just"/>
            <a:r>
              <a:rPr lang="pt-BR" b="1" dirty="0"/>
              <a:t>Dimensão Mínima (</a:t>
            </a:r>
            <a:r>
              <a:rPr lang="pt-BR" b="1" dirty="0" err="1"/>
              <a:t>D</a:t>
            </a:r>
            <a:r>
              <a:rPr lang="pt-BR" b="1" baseline="-25000" dirty="0" err="1"/>
              <a:t>min</a:t>
            </a:r>
            <a:r>
              <a:rPr lang="pt-BR" b="1" dirty="0"/>
              <a:t>) </a:t>
            </a:r>
            <a:r>
              <a:rPr lang="pt-BR" dirty="0"/>
              <a:t>– valor mínimo </a:t>
            </a:r>
            <a:r>
              <a:rPr lang="pt-BR" dirty="0" smtClean="0"/>
              <a:t>admissível para </a:t>
            </a:r>
            <a:r>
              <a:rPr lang="pt-BR" dirty="0"/>
              <a:t>a dimensão efetiva.</a:t>
            </a:r>
          </a:p>
          <a:p>
            <a:pPr algn="just"/>
            <a:r>
              <a:rPr lang="pt-BR" b="1" dirty="0"/>
              <a:t>Tolerância (t) </a:t>
            </a:r>
            <a:r>
              <a:rPr lang="pt-BR" dirty="0"/>
              <a:t>– variação permissível da dimensão </a:t>
            </a:r>
            <a:r>
              <a:rPr lang="pt-BR" dirty="0" smtClean="0"/>
              <a:t>da peça</a:t>
            </a:r>
            <a:r>
              <a:rPr lang="pt-BR" dirty="0"/>
              <a:t>. </a:t>
            </a:r>
            <a:endParaRPr lang="pt-BR" dirty="0" smtClean="0"/>
          </a:p>
          <a:p>
            <a:pPr lvl="1" algn="just"/>
            <a:r>
              <a:rPr lang="pt-BR" dirty="0" smtClean="0"/>
              <a:t>t </a:t>
            </a:r>
            <a:r>
              <a:rPr lang="pt-BR" dirty="0"/>
              <a:t>= </a:t>
            </a:r>
            <a:r>
              <a:rPr lang="pt-BR" dirty="0" err="1"/>
              <a:t>D</a:t>
            </a:r>
            <a:r>
              <a:rPr lang="pt-BR" baseline="-25000" dirty="0" err="1"/>
              <a:t>max</a:t>
            </a:r>
            <a:r>
              <a:rPr lang="pt-BR" dirty="0"/>
              <a:t> - </a:t>
            </a:r>
            <a:r>
              <a:rPr lang="pt-BR" dirty="0" err="1"/>
              <a:t>D</a:t>
            </a:r>
            <a:r>
              <a:rPr lang="pt-BR" baseline="-25000" dirty="0" err="1"/>
              <a:t>min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8783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Afastamento </a:t>
            </a:r>
            <a:r>
              <a:rPr lang="pt-BR" dirty="0"/>
              <a:t>– diferença entre as dimensões limites e </a:t>
            </a:r>
            <a:r>
              <a:rPr lang="pt-BR" dirty="0" smtClean="0"/>
              <a:t>a nominal</a:t>
            </a:r>
            <a:r>
              <a:rPr lang="pt-BR" dirty="0"/>
              <a:t>.</a:t>
            </a:r>
          </a:p>
          <a:p>
            <a:pPr algn="just"/>
            <a:r>
              <a:rPr lang="pt-BR" b="1" dirty="0"/>
              <a:t>Afastamento Inferior- </a:t>
            </a:r>
            <a:r>
              <a:rPr lang="pt-BR" dirty="0"/>
              <a:t>diferença entre a </a:t>
            </a:r>
            <a:r>
              <a:rPr lang="pt-BR" dirty="0" smtClean="0"/>
              <a:t>dimensão mínima </a:t>
            </a:r>
            <a:r>
              <a:rPr lang="pt-BR" dirty="0"/>
              <a:t>e a nominal. Símbolo para furo </a:t>
            </a:r>
            <a:r>
              <a:rPr lang="pt-BR" b="1" dirty="0"/>
              <a:t>Ai </a:t>
            </a:r>
            <a:r>
              <a:rPr lang="pt-BR" dirty="0"/>
              <a:t>e para eixo </a:t>
            </a:r>
            <a:r>
              <a:rPr lang="pt-BR" b="1" dirty="0"/>
              <a:t>ai.</a:t>
            </a:r>
          </a:p>
          <a:p>
            <a:pPr algn="just"/>
            <a:r>
              <a:rPr lang="pt-BR" b="1" dirty="0"/>
              <a:t>Afastamento Superior – </a:t>
            </a:r>
            <a:r>
              <a:rPr lang="pt-BR" dirty="0"/>
              <a:t>diferença entre a </a:t>
            </a:r>
            <a:r>
              <a:rPr lang="pt-BR" dirty="0" smtClean="0"/>
              <a:t>dimensão máxima </a:t>
            </a:r>
            <a:r>
              <a:rPr lang="pt-BR" dirty="0"/>
              <a:t>e nominal. Símbolo para furo </a:t>
            </a:r>
            <a:r>
              <a:rPr lang="pt-BR" b="1" dirty="0"/>
              <a:t>As </a:t>
            </a:r>
            <a:r>
              <a:rPr lang="pt-BR" dirty="0"/>
              <a:t>e para eixo </a:t>
            </a:r>
            <a:r>
              <a:rPr lang="pt-BR" b="1" dirty="0"/>
              <a:t>as.</a:t>
            </a:r>
          </a:p>
          <a:p>
            <a:pPr algn="just"/>
            <a:r>
              <a:rPr lang="pt-BR" b="1" dirty="0"/>
              <a:t>Linha Zero – </a:t>
            </a:r>
            <a:r>
              <a:rPr lang="pt-BR" dirty="0"/>
              <a:t>linha que nos desenhos fixa a </a:t>
            </a:r>
            <a:r>
              <a:rPr lang="pt-BR" dirty="0" smtClean="0"/>
              <a:t>dimensão  nominal </a:t>
            </a:r>
            <a:r>
              <a:rPr lang="pt-BR" dirty="0"/>
              <a:t>e serve de origem aos afastamentos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3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556792"/>
            <a:ext cx="5927463" cy="454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Eixo – </a:t>
            </a:r>
            <a:r>
              <a:rPr lang="pt-BR" dirty="0"/>
              <a:t>Termo convenientemente aplicado para fins </a:t>
            </a:r>
            <a:r>
              <a:rPr lang="pt-BR" dirty="0" smtClean="0"/>
              <a:t>de tolerâncias </a:t>
            </a:r>
            <a:r>
              <a:rPr lang="pt-BR" dirty="0"/>
              <a:t>e ajustes, como sendo qualquer parte de uma </a:t>
            </a:r>
            <a:r>
              <a:rPr lang="pt-BR" dirty="0" smtClean="0"/>
              <a:t>peça cuja </a:t>
            </a:r>
            <a:r>
              <a:rPr lang="pt-BR" dirty="0"/>
              <a:t>superfície externa é destinada a alojar-se na </a:t>
            </a:r>
            <a:r>
              <a:rPr lang="pt-BR" dirty="0" smtClean="0"/>
              <a:t>superfície interna </a:t>
            </a:r>
            <a:r>
              <a:rPr lang="pt-BR" dirty="0"/>
              <a:t>da outra.</a:t>
            </a:r>
          </a:p>
          <a:p>
            <a:pPr algn="just"/>
            <a:r>
              <a:rPr lang="pt-BR" b="1" dirty="0"/>
              <a:t>Furo - </a:t>
            </a:r>
            <a:r>
              <a:rPr lang="pt-BR" dirty="0"/>
              <a:t>Termo convenientemente aplicado para fins </a:t>
            </a:r>
            <a:r>
              <a:rPr lang="pt-BR" dirty="0" smtClean="0"/>
              <a:t>de tolerâncias </a:t>
            </a:r>
            <a:r>
              <a:rPr lang="pt-BR" dirty="0"/>
              <a:t>e ajustes, como sendo todo o espaço </a:t>
            </a:r>
            <a:r>
              <a:rPr lang="pt-BR" dirty="0" smtClean="0"/>
              <a:t>delimitado por </a:t>
            </a:r>
            <a:r>
              <a:rPr lang="pt-BR" dirty="0"/>
              <a:t>superfície interna de uma peça e destinado a alojar </a:t>
            </a:r>
            <a:r>
              <a:rPr lang="pt-BR" dirty="0" smtClean="0"/>
              <a:t>o eixo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808" y="1765987"/>
            <a:ext cx="72873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5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Folga ou Jogo (F) </a:t>
            </a:r>
            <a:r>
              <a:rPr lang="pt-BR" dirty="0"/>
              <a:t>– diferença entre as dimensões </a:t>
            </a:r>
            <a:r>
              <a:rPr lang="pt-BR" dirty="0" smtClean="0"/>
              <a:t>do furo </a:t>
            </a:r>
            <a:r>
              <a:rPr lang="pt-BR" dirty="0"/>
              <a:t>e do eixo, quando o eixo é menor que o furo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2708920"/>
            <a:ext cx="5297714" cy="333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Folga Máxima (</a:t>
            </a:r>
            <a:r>
              <a:rPr lang="pt-BR" b="1" dirty="0" err="1"/>
              <a:t>F</a:t>
            </a:r>
            <a:r>
              <a:rPr lang="pt-BR" b="1" baseline="-25000" dirty="0" err="1"/>
              <a:t>max</a:t>
            </a:r>
            <a:r>
              <a:rPr lang="pt-BR" b="1" dirty="0"/>
              <a:t>) – </a:t>
            </a:r>
            <a:r>
              <a:rPr lang="pt-BR" dirty="0"/>
              <a:t>diferença entre as </a:t>
            </a:r>
            <a:r>
              <a:rPr lang="pt-BR" dirty="0" smtClean="0"/>
              <a:t>dimensões máxima do furo e a mínima do eixo, quando o eixo é menor que </a:t>
            </a:r>
            <a:r>
              <a:rPr lang="pt-BR" dirty="0"/>
              <a:t>o furo.</a:t>
            </a:r>
          </a:p>
          <a:p>
            <a:pPr marL="114300" indent="0" algn="just">
              <a:buNone/>
            </a:pPr>
            <a:r>
              <a:rPr lang="pt-BR" b="1" dirty="0"/>
              <a:t>Folga Mínima (</a:t>
            </a:r>
            <a:r>
              <a:rPr lang="pt-BR" b="1" dirty="0" err="1"/>
              <a:t>F</a:t>
            </a:r>
            <a:r>
              <a:rPr lang="pt-BR" b="1" baseline="-25000" dirty="0" err="1"/>
              <a:t>min</a:t>
            </a:r>
            <a:r>
              <a:rPr lang="pt-BR" b="1" dirty="0"/>
              <a:t>) - </a:t>
            </a:r>
            <a:r>
              <a:rPr lang="pt-BR" dirty="0"/>
              <a:t>diferença entre as </a:t>
            </a:r>
            <a:r>
              <a:rPr lang="pt-BR" dirty="0" smtClean="0"/>
              <a:t>dimensões mínima </a:t>
            </a:r>
            <a:r>
              <a:rPr lang="pt-BR" dirty="0"/>
              <a:t>furo e a máxima do eixo, quando o eixo é menor </a:t>
            </a:r>
            <a:r>
              <a:rPr lang="pt-BR" dirty="0" smtClean="0"/>
              <a:t>que o </a:t>
            </a:r>
            <a:r>
              <a:rPr lang="pt-BR" dirty="0"/>
              <a:t>furo.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3212976"/>
            <a:ext cx="6255658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Interferência (I) – </a:t>
            </a:r>
            <a:r>
              <a:rPr lang="pt-BR" dirty="0"/>
              <a:t>diferença entre as dimensões </a:t>
            </a:r>
            <a:r>
              <a:rPr lang="pt-BR" dirty="0" smtClean="0"/>
              <a:t>do eixo </a:t>
            </a:r>
            <a:r>
              <a:rPr lang="pt-BR" dirty="0"/>
              <a:t>e do furo, quando o eixo é maior que o furo.</a:t>
            </a:r>
          </a:p>
          <a:p>
            <a:pPr algn="just"/>
            <a:r>
              <a:rPr lang="pt-BR" b="1" dirty="0"/>
              <a:t>Interferência Máxima (</a:t>
            </a:r>
            <a:r>
              <a:rPr lang="pt-BR" b="1" dirty="0" err="1"/>
              <a:t>I</a:t>
            </a:r>
            <a:r>
              <a:rPr lang="pt-BR" b="1" baseline="-25000" dirty="0" err="1"/>
              <a:t>max</a:t>
            </a:r>
            <a:r>
              <a:rPr lang="pt-BR" b="1" dirty="0"/>
              <a:t>) – </a:t>
            </a:r>
            <a:r>
              <a:rPr lang="pt-BR" dirty="0"/>
              <a:t>diferença entre </a:t>
            </a:r>
            <a:r>
              <a:rPr lang="pt-BR" dirty="0" smtClean="0"/>
              <a:t>a dimensão </a:t>
            </a:r>
            <a:r>
              <a:rPr lang="pt-BR" dirty="0"/>
              <a:t>máxima do eixo e a mínima do furo, quando o </a:t>
            </a:r>
            <a:r>
              <a:rPr lang="pt-BR" dirty="0" smtClean="0"/>
              <a:t>eixo é </a:t>
            </a:r>
            <a:r>
              <a:rPr lang="pt-BR" dirty="0"/>
              <a:t>maior que o furo.</a:t>
            </a:r>
          </a:p>
          <a:p>
            <a:pPr algn="just"/>
            <a:r>
              <a:rPr lang="pt-BR" b="1" dirty="0"/>
              <a:t>Interferência Mínima (</a:t>
            </a:r>
            <a:r>
              <a:rPr lang="pt-BR" b="1" dirty="0" err="1"/>
              <a:t>I</a:t>
            </a:r>
            <a:r>
              <a:rPr lang="pt-BR" b="1" baseline="-25000" dirty="0" err="1"/>
              <a:t>min</a:t>
            </a:r>
            <a:r>
              <a:rPr lang="pt-BR" b="1" dirty="0"/>
              <a:t>) – </a:t>
            </a:r>
            <a:r>
              <a:rPr lang="pt-BR" dirty="0"/>
              <a:t>diferença entre </a:t>
            </a:r>
            <a:r>
              <a:rPr lang="pt-BR" dirty="0" smtClean="0"/>
              <a:t>a dimensão </a:t>
            </a:r>
            <a:r>
              <a:rPr lang="pt-BR" dirty="0"/>
              <a:t>mínima do eixo e a máxima do furo, quando o </a:t>
            </a:r>
            <a:r>
              <a:rPr lang="pt-BR" dirty="0" smtClean="0"/>
              <a:t>eixo é </a:t>
            </a:r>
            <a:r>
              <a:rPr lang="pt-BR" dirty="0"/>
              <a:t>maior que o furo.</a:t>
            </a:r>
          </a:p>
        </p:txBody>
      </p:sp>
    </p:spTree>
    <p:extLst>
      <p:ext uri="{BB962C8B-B14F-4D97-AF65-F5344CB8AC3E}">
        <p14:creationId xmlns:p14="http://schemas.microsoft.com/office/powerpoint/2010/main" val="23471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498" y="2167384"/>
            <a:ext cx="6299200" cy="31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5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Ajuste ou Acoplamento – </a:t>
            </a:r>
            <a:r>
              <a:rPr lang="pt-BR" dirty="0"/>
              <a:t>comportamento de um </a:t>
            </a:r>
            <a:r>
              <a:rPr lang="pt-BR" dirty="0" smtClean="0"/>
              <a:t>eixo num </a:t>
            </a:r>
            <a:r>
              <a:rPr lang="pt-BR" dirty="0"/>
              <a:t>furo, ambos da mesma dimensão nominal </a:t>
            </a:r>
            <a:r>
              <a:rPr lang="pt-BR" dirty="0" smtClean="0"/>
              <a:t>caracterizado pela </a:t>
            </a:r>
            <a:r>
              <a:rPr lang="pt-BR" dirty="0"/>
              <a:t>folga ou interferência apresentada.</a:t>
            </a:r>
          </a:p>
          <a:p>
            <a:r>
              <a:rPr lang="pt-BR" b="1" dirty="0"/>
              <a:t>Ajuste com Folga – </a:t>
            </a:r>
            <a:r>
              <a:rPr lang="pt-BR" dirty="0"/>
              <a:t>o afastamento superior do eixo </a:t>
            </a:r>
            <a:r>
              <a:rPr lang="pt-BR" dirty="0" smtClean="0"/>
              <a:t>é menor </a:t>
            </a:r>
            <a:r>
              <a:rPr lang="pt-BR" dirty="0"/>
              <a:t>ou igual ao afastamento inferior do furo.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429000"/>
            <a:ext cx="5138058" cy="325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1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Tolerância Dimensional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2204864"/>
            <a:ext cx="5239657" cy="306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Ajuste com Interferência – </a:t>
            </a:r>
            <a:r>
              <a:rPr lang="pt-BR" dirty="0"/>
              <a:t>o afastamento superior </a:t>
            </a:r>
            <a:r>
              <a:rPr lang="pt-BR" dirty="0" smtClean="0"/>
              <a:t>do furo </a:t>
            </a:r>
            <a:r>
              <a:rPr lang="pt-BR" dirty="0"/>
              <a:t>é menor ou igual ao afastamento inferior do eixo.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564904"/>
            <a:ext cx="4746173" cy="24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Ajuste Incerto – </a:t>
            </a:r>
            <a:r>
              <a:rPr lang="pt-BR" dirty="0"/>
              <a:t>o afastamento superior do eixo </a:t>
            </a:r>
            <a:r>
              <a:rPr lang="pt-BR" dirty="0" smtClean="0"/>
              <a:t>é maior </a:t>
            </a:r>
            <a:r>
              <a:rPr lang="pt-BR" dirty="0"/>
              <a:t>que o afastamento inferior do furo e o </a:t>
            </a:r>
            <a:r>
              <a:rPr lang="pt-BR" dirty="0" smtClean="0"/>
              <a:t>afastamento superior </a:t>
            </a:r>
            <a:r>
              <a:rPr lang="pt-BR" dirty="0"/>
              <a:t>do furo é maior que o afastamento inferior do eixo.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636912"/>
            <a:ext cx="6923314" cy="34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Eixo Base – </a:t>
            </a:r>
            <a:r>
              <a:rPr lang="pt-BR" dirty="0"/>
              <a:t>é o eixo em que o afastamento superior </a:t>
            </a:r>
            <a:r>
              <a:rPr lang="pt-BR" dirty="0" smtClean="0"/>
              <a:t>é pré-estabelecido </a:t>
            </a:r>
            <a:r>
              <a:rPr lang="pt-BR" dirty="0"/>
              <a:t>como sendo igual a zero.</a:t>
            </a:r>
          </a:p>
          <a:p>
            <a:r>
              <a:rPr lang="pt-BR" b="1" dirty="0"/>
              <a:t>Furo Base - </a:t>
            </a:r>
            <a:r>
              <a:rPr lang="pt-BR" dirty="0"/>
              <a:t>é o furo em que o afastamento inferior </a:t>
            </a:r>
            <a:r>
              <a:rPr lang="pt-BR" dirty="0" smtClean="0"/>
              <a:t>é pré-estabelecido </a:t>
            </a:r>
            <a:r>
              <a:rPr lang="pt-BR" dirty="0"/>
              <a:t>como sendo igual a zero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140968"/>
            <a:ext cx="7128792" cy="292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9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Tolerâncias e Ajustes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Campo Tolerância – </a:t>
            </a:r>
            <a:r>
              <a:rPr lang="pt-BR" dirty="0"/>
              <a:t>é o conjunto de </a:t>
            </a:r>
            <a:r>
              <a:rPr lang="pt-BR" dirty="0" smtClean="0"/>
              <a:t>valores compreendidos </a:t>
            </a:r>
            <a:r>
              <a:rPr lang="pt-BR" dirty="0"/>
              <a:t>entre o afastamento superior e inferior. </a:t>
            </a:r>
            <a:r>
              <a:rPr lang="pt-BR" dirty="0" smtClean="0"/>
              <a:t>Por convenção</a:t>
            </a:r>
            <a:r>
              <a:rPr lang="pt-BR" dirty="0"/>
              <a:t>, as tolerâncias que estão sobre a linha zero </a:t>
            </a:r>
            <a:r>
              <a:rPr lang="pt-BR" dirty="0" smtClean="0"/>
              <a:t>são positivas </a:t>
            </a:r>
            <a:r>
              <a:rPr lang="pt-BR" dirty="0"/>
              <a:t>(+) e as que estão sob tal linha são negativas (-).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996952"/>
            <a:ext cx="6284686" cy="333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8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CAMPOS DE TOLERÂNCIA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qualidade </a:t>
            </a:r>
            <a:r>
              <a:rPr lang="pt-BR" dirty="0"/>
              <a:t>de trabalho determina o valor do campo </a:t>
            </a:r>
            <a:r>
              <a:rPr lang="pt-BR" dirty="0" smtClean="0"/>
              <a:t>de tolerância</a:t>
            </a:r>
            <a:r>
              <a:rPr lang="pt-BR" dirty="0"/>
              <a:t>, mas não define a posição a posição deste </a:t>
            </a:r>
            <a:r>
              <a:rPr lang="pt-BR" dirty="0" smtClean="0"/>
              <a:t>campo em </a:t>
            </a:r>
            <a:r>
              <a:rPr lang="pt-BR" dirty="0"/>
              <a:t>relação à linha zero. Dependendo do ajuste requerido </a:t>
            </a:r>
            <a:r>
              <a:rPr lang="pt-BR" dirty="0" smtClean="0"/>
              <a:t>o campo </a:t>
            </a:r>
            <a:r>
              <a:rPr lang="pt-BR" dirty="0"/>
              <a:t>pode situar mais próximo ou mais afastado, acima </a:t>
            </a:r>
            <a:r>
              <a:rPr lang="pt-BR" dirty="0" smtClean="0"/>
              <a:t>ou abaixo </a:t>
            </a:r>
            <a:r>
              <a:rPr lang="pt-BR" dirty="0"/>
              <a:t>da linha zero. Cada posição é distinguida com uma </a:t>
            </a:r>
            <a:r>
              <a:rPr lang="pt-BR" dirty="0" smtClean="0"/>
              <a:t>ou duas </a:t>
            </a:r>
            <a:r>
              <a:rPr lang="pt-BR" dirty="0"/>
              <a:t>letras do alfabeto, adotando-se letras maiúsculas para </a:t>
            </a:r>
            <a:r>
              <a:rPr lang="pt-BR" dirty="0" smtClean="0"/>
              <a:t>o furo </a:t>
            </a:r>
            <a:r>
              <a:rPr lang="pt-BR" dirty="0"/>
              <a:t>e minúsculas para os eixos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O gráfico mostra </a:t>
            </a:r>
            <a:r>
              <a:rPr lang="pt-BR" dirty="0" smtClean="0"/>
              <a:t>esquematicamente </a:t>
            </a:r>
            <a:r>
              <a:rPr lang="pt-BR" dirty="0"/>
              <a:t>as posições </a:t>
            </a:r>
            <a:r>
              <a:rPr lang="pt-BR" dirty="0" smtClean="0"/>
              <a:t>dos campos </a:t>
            </a:r>
            <a:r>
              <a:rPr lang="pt-BR" dirty="0"/>
              <a:t>de tolerâncias.</a:t>
            </a:r>
          </a:p>
        </p:txBody>
      </p:sp>
    </p:spTree>
    <p:extLst>
      <p:ext uri="{BB962C8B-B14F-4D97-AF65-F5344CB8AC3E}">
        <p14:creationId xmlns:p14="http://schemas.microsoft.com/office/powerpoint/2010/main" val="30909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CAMPOS DE TOLERANCIA EM RELAÇÃO À LINHA ZERO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28800"/>
            <a:ext cx="7620000" cy="4800600"/>
          </a:xfrm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Observar </a:t>
            </a:r>
            <a:r>
              <a:rPr lang="pt-BR" dirty="0"/>
              <a:t>que a posição H e h possui a característica </a:t>
            </a:r>
            <a:r>
              <a:rPr lang="pt-BR" dirty="0" smtClean="0"/>
              <a:t>de ter </a:t>
            </a:r>
            <a:r>
              <a:rPr lang="pt-BR" dirty="0"/>
              <a:t>uma posição coincidente com a linha zero.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874" y="1412776"/>
            <a:ext cx="6449414" cy="497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TOLERANCIAS DIMENSIONAIS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120000">
            <a:off x="1691679" y="1569570"/>
            <a:ext cx="4945361" cy="495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TOLERANCIAS DIMENSIONAIS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9" y="1628800"/>
            <a:ext cx="7632847" cy="371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36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IT01 – IT0: Grande Precisão</a:t>
            </a:r>
          </a:p>
          <a:p>
            <a:r>
              <a:rPr lang="pt-BR" dirty="0" smtClean="0"/>
              <a:t>IT1 – IT4: Empregados para </a:t>
            </a:r>
            <a:r>
              <a:rPr lang="pt-BR" dirty="0" err="1" smtClean="0"/>
              <a:t>consrução</a:t>
            </a:r>
            <a:r>
              <a:rPr lang="pt-BR" dirty="0" smtClean="0"/>
              <a:t> de calibradores e instrumentos de medição;</a:t>
            </a:r>
          </a:p>
          <a:p>
            <a:r>
              <a:rPr lang="pt-BR" dirty="0" smtClean="0"/>
              <a:t>IT5 – IT9: Empregado na maioria das construções mecânicas;</a:t>
            </a:r>
          </a:p>
          <a:p>
            <a:r>
              <a:rPr lang="pt-BR" dirty="0" smtClean="0"/>
              <a:t>IT12 – IT16: Empregado em peças fundidas, soldadas ou barras laminadas;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50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AFASTAMENTO DE 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556792"/>
            <a:ext cx="7323089" cy="480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0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628800"/>
            <a:ext cx="7170057" cy="43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AFASTAMENTO DE REFERÊNCIA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83" t="17064" r="14550" b="7738"/>
          <a:stretch/>
        </p:blipFill>
        <p:spPr bwMode="auto">
          <a:xfrm rot="60000">
            <a:off x="395536" y="1556792"/>
            <a:ext cx="76738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8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AFASTAMENTO DE REFERÊNCIA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" y="1628800"/>
            <a:ext cx="844122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2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REPRESENTAÇÃO SIMBÓLICA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indicação da tolerância é feita à direita da </a:t>
            </a:r>
            <a:r>
              <a:rPr lang="pt-BR" dirty="0" smtClean="0"/>
              <a:t>cota nominal </a:t>
            </a:r>
            <a:r>
              <a:rPr lang="pt-BR" dirty="0"/>
              <a:t>e deve traduzir a posição do </a:t>
            </a:r>
            <a:r>
              <a:rPr lang="pt-BR" dirty="0" smtClean="0"/>
              <a:t>campo </a:t>
            </a:r>
            <a:r>
              <a:rPr lang="pt-BR" dirty="0"/>
              <a:t>de tolerância </a:t>
            </a:r>
            <a:r>
              <a:rPr lang="pt-BR" dirty="0" smtClean="0"/>
              <a:t>e a </a:t>
            </a:r>
            <a:r>
              <a:rPr lang="pt-BR" dirty="0"/>
              <a:t>qualidade do trabalho.</a:t>
            </a:r>
          </a:p>
          <a:p>
            <a:pPr algn="just"/>
            <a:r>
              <a:rPr lang="pt-BR" dirty="0"/>
              <a:t>Deste modo, o </a:t>
            </a:r>
            <a:r>
              <a:rPr lang="pt-BR" dirty="0" smtClean="0"/>
              <a:t>símbolo </a:t>
            </a:r>
            <a:r>
              <a:rPr lang="pt-BR" dirty="0"/>
              <a:t>é formado acrescentando a </a:t>
            </a:r>
            <a:r>
              <a:rPr lang="pt-BR" dirty="0" smtClean="0"/>
              <a:t>letra do </a:t>
            </a:r>
            <a:r>
              <a:rPr lang="pt-BR" dirty="0"/>
              <a:t>campo, o número indicativo da qualidade. Na prática</a:t>
            </a:r>
            <a:r>
              <a:rPr lang="pt-BR" dirty="0" smtClean="0"/>
              <a:t>, </a:t>
            </a:r>
            <a:r>
              <a:rPr lang="pt-BR" dirty="0"/>
              <a:t>também se usa colocar o valor numérico da </a:t>
            </a:r>
            <a:r>
              <a:rPr lang="pt-BR" dirty="0" smtClean="0"/>
              <a:t>dimensão nominal </a:t>
            </a:r>
            <a:r>
              <a:rPr lang="pt-BR" dirty="0"/>
              <a:t>seguido apenas das dimensões limites em </a:t>
            </a:r>
            <a:r>
              <a:rPr lang="pt-BR" dirty="0" err="1"/>
              <a:t>mm.</a:t>
            </a:r>
            <a:endParaRPr lang="pt-BR" dirty="0"/>
          </a:p>
          <a:p>
            <a:pPr algn="just"/>
            <a:r>
              <a:rPr lang="pt-BR" dirty="0"/>
              <a:t>Exemplos:</a:t>
            </a:r>
          </a:p>
          <a:p>
            <a:pPr algn="just"/>
            <a:r>
              <a:rPr lang="pt-BR" dirty="0"/>
              <a:t>25m6 , 25 +0,008</a:t>
            </a:r>
          </a:p>
          <a:p>
            <a:pPr algn="just"/>
            <a:r>
              <a:rPr lang="pt-BR" dirty="0" smtClean="0"/>
              <a:t>H7 </a:t>
            </a:r>
            <a:r>
              <a:rPr lang="pt-BR" dirty="0"/>
              <a:t>– m6, H7/m6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019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FURO </a:t>
            </a:r>
            <a:r>
              <a:rPr lang="pt-BR" dirty="0" smtClean="0"/>
              <a:t>BASE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Neste </a:t>
            </a:r>
            <a:r>
              <a:rPr lang="pt-BR" dirty="0"/>
              <a:t>sistema a linha zero constitui o limite inferior </a:t>
            </a:r>
            <a:r>
              <a:rPr lang="pt-BR" dirty="0" smtClean="0"/>
              <a:t>da tolerância </a:t>
            </a:r>
            <a:r>
              <a:rPr lang="pt-BR" dirty="0"/>
              <a:t>do furo. Os furos H são os elementos básicos </a:t>
            </a:r>
            <a:r>
              <a:rPr lang="pt-BR" dirty="0" smtClean="0"/>
              <a:t>do sistema</a:t>
            </a:r>
            <a:r>
              <a:rPr lang="pt-BR" dirty="0"/>
              <a:t>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996952"/>
            <a:ext cx="7068459" cy="171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EIXO </a:t>
            </a:r>
            <a:r>
              <a:rPr lang="pt-BR" dirty="0" smtClean="0"/>
              <a:t>BASE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Neste </a:t>
            </a:r>
            <a:r>
              <a:rPr lang="pt-BR" dirty="0"/>
              <a:t>sistema a linha zero constitui o limite superior </a:t>
            </a:r>
            <a:r>
              <a:rPr lang="pt-BR" dirty="0" smtClean="0"/>
              <a:t>da tolerância </a:t>
            </a:r>
            <a:r>
              <a:rPr lang="pt-BR" dirty="0"/>
              <a:t>do eixo. Os eixos h são elementos básicos </a:t>
            </a:r>
            <a:r>
              <a:rPr lang="pt-BR" dirty="0" smtClean="0"/>
              <a:t>do sistema</a:t>
            </a:r>
            <a:r>
              <a:rPr lang="pt-BR" dirty="0"/>
              <a:t>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924944"/>
            <a:ext cx="7010401" cy="16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AFASTAMENTO DE REFERÊNCIA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CLASSES DE AJUSTE</a:t>
            </a:r>
          </a:p>
          <a:p>
            <a:r>
              <a:rPr lang="pt-BR" dirty="0"/>
              <a:t>São previstos três classes de ajuste (acoplamentos):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564904"/>
            <a:ext cx="7126514" cy="261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8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 sistemas furo base e eixo base estas três classes </a:t>
            </a:r>
            <a:r>
              <a:rPr lang="pt-BR" dirty="0" smtClean="0"/>
              <a:t>de acoplamento </a:t>
            </a:r>
            <a:r>
              <a:rPr lang="pt-BR" dirty="0"/>
              <a:t>podem ser visualizadas no esquema abaixo.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2341870"/>
            <a:ext cx="4030464" cy="451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3747" y="1600200"/>
            <a:ext cx="622690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6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Quando as dimensões e as tolerâncias admissíveis </a:t>
            </a:r>
            <a:r>
              <a:rPr lang="pt-BR" dirty="0" smtClean="0"/>
              <a:t>são indicadas </a:t>
            </a:r>
            <a:r>
              <a:rPr lang="pt-BR" dirty="0"/>
              <a:t>no projeto, torna-se necessário apenas que as </a:t>
            </a:r>
            <a:r>
              <a:rPr lang="pt-BR" dirty="0" smtClean="0"/>
              <a:t>peças fabricadas </a:t>
            </a:r>
            <a:r>
              <a:rPr lang="pt-BR" dirty="0"/>
              <a:t>se mantenham dentro das tolerâncias, isto é, </a:t>
            </a:r>
            <a:r>
              <a:rPr lang="pt-BR" dirty="0" smtClean="0"/>
              <a:t>as </a:t>
            </a:r>
            <a:r>
              <a:rPr lang="pt-BR" dirty="0"/>
              <a:t>dimensões das peças devem estar entre as </a:t>
            </a:r>
            <a:r>
              <a:rPr lang="pt-BR" dirty="0" smtClean="0"/>
              <a:t>dimensões máximas </a:t>
            </a:r>
            <a:r>
              <a:rPr lang="pt-BR" dirty="0"/>
              <a:t>e mínimas determinadas pela tolerância indicada.</a:t>
            </a:r>
          </a:p>
          <a:p>
            <a:pPr algn="just"/>
            <a:r>
              <a:rPr lang="pt-BR" dirty="0"/>
              <a:t>Em lugar de um calibrador simples, com a </a:t>
            </a:r>
            <a:r>
              <a:rPr lang="pt-BR" dirty="0" smtClean="0"/>
              <a:t>dimensão nominal</a:t>
            </a:r>
            <a:r>
              <a:rPr lang="pt-BR" dirty="0"/>
              <a:t>, são empregados dois calibradores com </a:t>
            </a:r>
            <a:r>
              <a:rPr lang="pt-BR" dirty="0" smtClean="0"/>
              <a:t>as dimensões </a:t>
            </a:r>
            <a:r>
              <a:rPr lang="pt-BR" dirty="0"/>
              <a:t>limite. Estes dois calibradores, chamados </a:t>
            </a:r>
            <a:r>
              <a:rPr lang="pt-BR" dirty="0" smtClean="0"/>
              <a:t>de </a:t>
            </a:r>
            <a:r>
              <a:rPr lang="pt-BR" b="1" dirty="0" smtClean="0"/>
              <a:t>calibradores </a:t>
            </a:r>
            <a:r>
              <a:rPr lang="pt-BR" b="1" dirty="0"/>
              <a:t>limite, </a:t>
            </a:r>
            <a:r>
              <a:rPr lang="pt-BR" dirty="0" err="1"/>
              <a:t>freqüentemente</a:t>
            </a:r>
            <a:r>
              <a:rPr lang="pt-BR" dirty="0"/>
              <a:t> constituem uma </a:t>
            </a:r>
            <a:r>
              <a:rPr lang="pt-BR" dirty="0" smtClean="0"/>
              <a:t>única peça</a:t>
            </a:r>
            <a:r>
              <a:rPr lang="pt-BR" dirty="0"/>
              <a:t>, com as dimensões máximas e mínimas, e são fixos </a:t>
            </a:r>
            <a:r>
              <a:rPr lang="pt-BR" dirty="0" smtClean="0"/>
              <a:t>na maioria </a:t>
            </a:r>
            <a:r>
              <a:rPr lang="pt-BR" dirty="0"/>
              <a:t>das aplicações industriais.</a:t>
            </a:r>
          </a:p>
        </p:txBody>
      </p:sp>
    </p:spTree>
    <p:extLst>
      <p:ext uri="{BB962C8B-B14F-4D97-AF65-F5344CB8AC3E}">
        <p14:creationId xmlns:p14="http://schemas.microsoft.com/office/powerpoint/2010/main" val="42675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Não sendo impossível estreitar um furo depois </a:t>
            </a:r>
            <a:r>
              <a:rPr lang="pt-BR" dirty="0" smtClean="0"/>
              <a:t>de aberto</a:t>
            </a:r>
            <a:r>
              <a:rPr lang="pt-BR" dirty="0"/>
              <a:t>, as peças que apresentem furos de dimensões </a:t>
            </a:r>
            <a:r>
              <a:rPr lang="pt-BR" dirty="0" smtClean="0"/>
              <a:t>acima dos </a:t>
            </a:r>
            <a:r>
              <a:rPr lang="pt-BR" dirty="0"/>
              <a:t>limites superiores não podem ser aproveitadas, por </a:t>
            </a:r>
            <a:r>
              <a:rPr lang="pt-BR" dirty="0" smtClean="0"/>
              <a:t>este motivo</a:t>
            </a:r>
            <a:r>
              <a:rPr lang="pt-BR" dirty="0"/>
              <a:t>, o </a:t>
            </a:r>
            <a:r>
              <a:rPr lang="pt-BR" b="1" dirty="0"/>
              <a:t>calibrador tampão </a:t>
            </a:r>
            <a:r>
              <a:rPr lang="pt-BR" dirty="0"/>
              <a:t>com a dimensão superior </a:t>
            </a:r>
            <a:r>
              <a:rPr lang="pt-BR" dirty="0" smtClean="0"/>
              <a:t>é utilizado</a:t>
            </a:r>
            <a:r>
              <a:rPr lang="pt-BR" dirty="0"/>
              <a:t>, também chamado de </a:t>
            </a:r>
            <a:r>
              <a:rPr lang="pt-BR" b="1" dirty="0"/>
              <a:t>calibrador de refugo.</a:t>
            </a:r>
          </a:p>
          <a:p>
            <a:pPr algn="just"/>
            <a:r>
              <a:rPr lang="pt-BR" dirty="0"/>
              <a:t>Este calibrador de refugo ou o “lado de refugo” </a:t>
            </a:r>
            <a:r>
              <a:rPr lang="pt-BR" dirty="0" smtClean="0"/>
              <a:t>do calibrador</a:t>
            </a:r>
            <a:r>
              <a:rPr lang="pt-BR" dirty="0"/>
              <a:t>, não deve penetrar no orifício, recebendo por </a:t>
            </a:r>
            <a:r>
              <a:rPr lang="pt-BR" dirty="0" smtClean="0"/>
              <a:t>isso a </a:t>
            </a:r>
            <a:r>
              <a:rPr lang="pt-BR" dirty="0"/>
              <a:t>denominação mais correta de </a:t>
            </a:r>
            <a:r>
              <a:rPr lang="pt-BR" b="1" dirty="0"/>
              <a:t>calibrador-não-passa </a:t>
            </a:r>
            <a:r>
              <a:rPr lang="pt-BR" dirty="0" smtClean="0"/>
              <a:t>ou </a:t>
            </a:r>
            <a:r>
              <a:rPr lang="pt-BR" b="1" dirty="0" smtClean="0"/>
              <a:t>lado-não-passa</a:t>
            </a:r>
            <a:r>
              <a:rPr lang="pt-BR" b="1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2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130" y="1628800"/>
            <a:ext cx="7155543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5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lado da dimensão inferior é chamado lado-passa </a:t>
            </a:r>
            <a:r>
              <a:rPr lang="pt-BR" dirty="0" smtClean="0"/>
              <a:t>ou calibrador-passa</a:t>
            </a:r>
            <a:r>
              <a:rPr lang="pt-BR" dirty="0"/>
              <a:t>. Este lado deve penetrar no furo, quando </a:t>
            </a:r>
            <a:r>
              <a:rPr lang="pt-BR" dirty="0" smtClean="0"/>
              <a:t>a peça </a:t>
            </a:r>
            <a:r>
              <a:rPr lang="pt-BR" dirty="0"/>
              <a:t>satisfaz as exigências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Para o controle das dimensões dos eixos ocorre </a:t>
            </a:r>
            <a:r>
              <a:rPr lang="pt-BR" dirty="0" smtClean="0"/>
              <a:t>o mesmo</a:t>
            </a:r>
            <a:r>
              <a:rPr lang="pt-BR" dirty="0"/>
              <a:t>, mas em sentido inverso. O eixo deve penetrar </a:t>
            </a:r>
            <a:r>
              <a:rPr lang="pt-BR" dirty="0" smtClean="0"/>
              <a:t>no calibrador </a:t>
            </a:r>
            <a:r>
              <a:rPr lang="pt-BR" dirty="0"/>
              <a:t>passa, mas não no calibrador-não-passa.</a:t>
            </a:r>
          </a:p>
          <a:p>
            <a:pPr algn="just"/>
            <a:r>
              <a:rPr lang="pt-BR" dirty="0"/>
              <a:t>As peças fabricadas sob o controle de </a:t>
            </a:r>
            <a:r>
              <a:rPr lang="pt-BR" dirty="0" smtClean="0"/>
              <a:t>calibradores limite permitem </a:t>
            </a:r>
            <a:r>
              <a:rPr lang="pt-BR" dirty="0"/>
              <a:t>o perfeito ajuste na ocasião da montagem</a:t>
            </a:r>
            <a:r>
              <a:rPr lang="pt-BR" dirty="0" smtClean="0"/>
              <a:t>, sem </a:t>
            </a:r>
            <a:r>
              <a:rPr lang="pt-BR" dirty="0"/>
              <a:t>intervenção do fator pessoal do operário.</a:t>
            </a:r>
          </a:p>
        </p:txBody>
      </p:sp>
    </p:spTree>
    <p:extLst>
      <p:ext uri="{BB962C8B-B14F-4D97-AF65-F5344CB8AC3E}">
        <p14:creationId xmlns:p14="http://schemas.microsoft.com/office/powerpoint/2010/main" val="30364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de Calibradores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Calibrador </a:t>
            </a:r>
            <a:r>
              <a:rPr lang="pt-BR" b="1" dirty="0"/>
              <a:t>Tampão – </a:t>
            </a:r>
            <a:r>
              <a:rPr lang="pt-BR" dirty="0"/>
              <a:t>aquele cuja superfície de </a:t>
            </a:r>
            <a:r>
              <a:rPr lang="pt-BR" dirty="0" smtClean="0"/>
              <a:t>medir é </a:t>
            </a:r>
            <a:r>
              <a:rPr lang="pt-BR" dirty="0"/>
              <a:t>cilíndrica externa.</a:t>
            </a:r>
          </a:p>
          <a:p>
            <a:r>
              <a:rPr lang="pt-BR" b="1" dirty="0"/>
              <a:t>Calibrador Anular – </a:t>
            </a:r>
            <a:r>
              <a:rPr lang="pt-BR" dirty="0"/>
              <a:t>aquele cuja superfície de medir </a:t>
            </a:r>
            <a:r>
              <a:rPr lang="pt-BR" dirty="0" smtClean="0"/>
              <a:t>é cilíndrica </a:t>
            </a:r>
            <a:r>
              <a:rPr lang="pt-BR" dirty="0"/>
              <a:t>interna.</a:t>
            </a:r>
          </a:p>
          <a:p>
            <a:r>
              <a:rPr lang="pt-BR" b="1" dirty="0"/>
              <a:t>Calibrador Chato – </a:t>
            </a:r>
            <a:r>
              <a:rPr lang="pt-BR" dirty="0"/>
              <a:t>aquele cuja superfície de </a:t>
            </a:r>
            <a:r>
              <a:rPr lang="pt-BR" dirty="0" smtClean="0"/>
              <a:t>medir são </a:t>
            </a:r>
            <a:r>
              <a:rPr lang="pt-BR" dirty="0"/>
              <a:t>as duas partes de </a:t>
            </a:r>
            <a:r>
              <a:rPr lang="pt-BR" dirty="0" err="1"/>
              <a:t>ma</a:t>
            </a:r>
            <a:r>
              <a:rPr lang="pt-BR" dirty="0"/>
              <a:t> superfície cilíndrica externa</a:t>
            </a:r>
            <a:r>
              <a:rPr lang="pt-BR" dirty="0" smtClean="0"/>
              <a:t>, compreendidas </a:t>
            </a:r>
            <a:r>
              <a:rPr lang="pt-BR" dirty="0"/>
              <a:t>entre dois planos paralelos </a:t>
            </a:r>
            <a:r>
              <a:rPr lang="pt-BR" dirty="0" err="1"/>
              <a:t>eqüidistantes</a:t>
            </a:r>
            <a:r>
              <a:rPr lang="pt-BR" dirty="0"/>
              <a:t> </a:t>
            </a:r>
            <a:r>
              <a:rPr lang="pt-BR" dirty="0" smtClean="0"/>
              <a:t>do eixo</a:t>
            </a:r>
            <a:r>
              <a:rPr lang="pt-BR" dirty="0"/>
              <a:t>.</a:t>
            </a:r>
          </a:p>
          <a:p>
            <a:r>
              <a:rPr lang="pt-BR" b="1" dirty="0"/>
              <a:t>Calibrador Fixo – </a:t>
            </a:r>
            <a:r>
              <a:rPr lang="pt-BR" dirty="0"/>
              <a:t>aquele sem dispositivo </a:t>
            </a:r>
            <a:r>
              <a:rPr lang="pt-BR" dirty="0" smtClean="0"/>
              <a:t>de regulagem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3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de 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Calibrador Regulável - </a:t>
            </a:r>
            <a:r>
              <a:rPr lang="pt-BR" dirty="0"/>
              <a:t>aquele cujos </a:t>
            </a:r>
            <a:r>
              <a:rPr lang="pt-BR" dirty="0" smtClean="0"/>
              <a:t>afastamentos podem </a:t>
            </a:r>
            <a:r>
              <a:rPr lang="pt-BR" dirty="0"/>
              <a:t>ser regulados.</a:t>
            </a:r>
          </a:p>
          <a:p>
            <a:r>
              <a:rPr lang="pt-BR" b="1" dirty="0"/>
              <a:t>Calibrador de Boca – </a:t>
            </a:r>
            <a:r>
              <a:rPr lang="pt-BR" dirty="0"/>
              <a:t>aquele que tem forma de </a:t>
            </a:r>
            <a:r>
              <a:rPr lang="pt-BR" dirty="0" smtClean="0"/>
              <a:t>meio anel </a:t>
            </a:r>
            <a:r>
              <a:rPr lang="pt-BR" dirty="0"/>
              <a:t>e superfícies de medir planas.</a:t>
            </a:r>
          </a:p>
          <a:p>
            <a:r>
              <a:rPr lang="pt-BR" b="1" dirty="0"/>
              <a:t>Calibrador com Superfícies de Medir Esféricas </a:t>
            </a:r>
            <a:r>
              <a:rPr lang="pt-BR" dirty="0"/>
              <a:t>–</a:t>
            </a:r>
          </a:p>
          <a:p>
            <a:r>
              <a:rPr lang="pt-BR" dirty="0"/>
              <a:t>aquele cujas extremidades pertencem à superfície de </a:t>
            </a:r>
            <a:r>
              <a:rPr lang="pt-BR" dirty="0" smtClean="0"/>
              <a:t>uma esfera</a:t>
            </a:r>
            <a:r>
              <a:rPr lang="pt-BR" dirty="0"/>
              <a:t>.</a:t>
            </a:r>
          </a:p>
          <a:p>
            <a:r>
              <a:rPr lang="pt-BR" b="1" dirty="0"/>
              <a:t>Calibrador Não Passa </a:t>
            </a:r>
            <a:r>
              <a:rPr lang="pt-BR" dirty="0"/>
              <a:t>– aquele que controla </a:t>
            </a:r>
            <a:r>
              <a:rPr lang="pt-BR" dirty="0" smtClean="0"/>
              <a:t>o afastamento </a:t>
            </a:r>
            <a:r>
              <a:rPr lang="pt-BR" dirty="0"/>
              <a:t>inferior de um eixo ou o afastamento </a:t>
            </a:r>
            <a:r>
              <a:rPr lang="pt-BR" dirty="0" smtClean="0"/>
              <a:t>superior de </a:t>
            </a:r>
            <a:r>
              <a:rPr lang="pt-BR" dirty="0"/>
              <a:t>um furo.</a:t>
            </a:r>
          </a:p>
          <a:p>
            <a:r>
              <a:rPr lang="pt-BR" b="1" dirty="0"/>
              <a:t>Calibrador Passa </a:t>
            </a:r>
            <a:r>
              <a:rPr lang="pt-BR" dirty="0"/>
              <a:t>– aquele que </a:t>
            </a:r>
            <a:r>
              <a:rPr lang="pt-BR" dirty="0" smtClean="0"/>
              <a:t>c</a:t>
            </a:r>
            <a:r>
              <a:rPr lang="pt-BR" dirty="0"/>
              <a:t> controla o </a:t>
            </a:r>
            <a:r>
              <a:rPr lang="pt-BR" dirty="0" smtClean="0"/>
              <a:t>afastamento superior </a:t>
            </a:r>
            <a:r>
              <a:rPr lang="pt-BR" dirty="0"/>
              <a:t>de um eixo ou o afastamento inferior de um furo.</a:t>
            </a:r>
          </a:p>
          <a:p>
            <a:r>
              <a:rPr lang="pt-BR" b="1" dirty="0"/>
              <a:t>Lado “Não Passa” – </a:t>
            </a:r>
            <a:r>
              <a:rPr lang="pt-BR" dirty="0"/>
              <a:t>aquele do calibrador que não </a:t>
            </a:r>
            <a:r>
              <a:rPr lang="pt-BR" dirty="0" smtClean="0"/>
              <a:t>deve passar</a:t>
            </a:r>
            <a:r>
              <a:rPr lang="pt-BR" dirty="0"/>
              <a:t>.</a:t>
            </a:r>
          </a:p>
          <a:p>
            <a:r>
              <a:rPr lang="pt-BR" b="1" dirty="0"/>
              <a:t>Lado “Passa” – </a:t>
            </a:r>
            <a:r>
              <a:rPr lang="pt-BR" dirty="0"/>
              <a:t>aquele do calibrador que deve passar.</a:t>
            </a:r>
          </a:p>
        </p:txBody>
      </p:sp>
    </p:spTree>
    <p:extLst>
      <p:ext uri="{BB962C8B-B14F-4D97-AF65-F5344CB8AC3E}">
        <p14:creationId xmlns:p14="http://schemas.microsoft.com/office/powerpoint/2010/main" val="21908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844823"/>
            <a:ext cx="6125029" cy="409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678225"/>
            <a:ext cx="7431315" cy="357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7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8520" y="1628800"/>
            <a:ext cx="3582878" cy="47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305" y="1628800"/>
            <a:ext cx="7253716" cy="46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988840"/>
            <a:ext cx="6560457" cy="323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706127"/>
            <a:ext cx="7271658" cy="43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Calibradores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351314"/>
            <a:ext cx="6545943" cy="293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72816"/>
            <a:ext cx="6560458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Dimensional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303" y="1628800"/>
            <a:ext cx="717005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8219</TotalTime>
  <Words>3002</Words>
  <Application>Microsoft Office PowerPoint</Application>
  <PresentationFormat>Apresentação na tela (4:3)</PresentationFormat>
  <Paragraphs>254</Paragraphs>
  <Slides>79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Cambria</vt:lpstr>
      <vt:lpstr>Adjacência</vt:lpstr>
      <vt:lpstr>GESTÃO DE PRODUÇÃO INDUSTRIAL  Metrologia</vt:lpstr>
      <vt:lpstr>Intercambialidade</vt:lpstr>
      <vt:lpstr>Tolerância Dimensional</vt:lpstr>
      <vt:lpstr>Tolerância Dimensional</vt:lpstr>
      <vt:lpstr>Tolerância Dimensional</vt:lpstr>
      <vt:lpstr>Tolerância Dimensional</vt:lpstr>
      <vt:lpstr>Tolerância Dimensional</vt:lpstr>
      <vt:lpstr>Tolerância Dimensional</vt:lpstr>
      <vt:lpstr>Tolerância Dimensional</vt:lpstr>
      <vt:lpstr>Tolerância Dimensional</vt:lpstr>
      <vt:lpstr>Tolerância Dimensional</vt:lpstr>
      <vt:lpstr>Tolerância Dimensional</vt:lpstr>
      <vt:lpstr>Tolerância Dimensional</vt:lpstr>
      <vt:lpstr>Tolerância Dimensional</vt:lpstr>
      <vt:lpstr>Tolerância Dimensional</vt:lpstr>
      <vt:lpstr>Exercícios</vt:lpstr>
      <vt:lpstr>Exercícios</vt:lpstr>
      <vt:lpstr>Exercícios</vt:lpstr>
      <vt:lpstr>Exercícios</vt:lpstr>
      <vt:lpstr>Exercícios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Tolerâncias e Ajustes</vt:lpstr>
      <vt:lpstr>CAMPOS DE TOLERÂNCIA</vt:lpstr>
      <vt:lpstr>CAMPOS DE TOLERANCIA EM RELAÇÃO À LINHA ZERO</vt:lpstr>
      <vt:lpstr>TOLERANCIAS DIMENSIONAIS</vt:lpstr>
      <vt:lpstr>TOLERANCIAS DIMENSIONAIS</vt:lpstr>
      <vt:lpstr>Apresentação do PowerPoint</vt:lpstr>
      <vt:lpstr>AFASTAMENTO DE REFERÊNCIA</vt:lpstr>
      <vt:lpstr>AFASTAMENTO DE REFERÊNCIA</vt:lpstr>
      <vt:lpstr>AFASTAMENTO DE REFERÊNCIA</vt:lpstr>
      <vt:lpstr>REPRESENTAÇÃO SIMBÓLICA</vt:lpstr>
      <vt:lpstr>SISTEMA FURO BASE</vt:lpstr>
      <vt:lpstr>SISTEMA EIXO BASE</vt:lpstr>
      <vt:lpstr>AFASTAMENTO DE REFERÊNCIA</vt:lpstr>
      <vt:lpstr>Apresentação do PowerPoint</vt:lpstr>
      <vt:lpstr>Apresentação do PowerPoint</vt:lpstr>
      <vt:lpstr>Calibradores</vt:lpstr>
      <vt:lpstr>Calibradores</vt:lpstr>
      <vt:lpstr>Calibradores</vt:lpstr>
      <vt:lpstr>Definição de Calibradores</vt:lpstr>
      <vt:lpstr>Definição de Calibradores</vt:lpstr>
      <vt:lpstr>Calibradores</vt:lpstr>
      <vt:lpstr>Calibradores</vt:lpstr>
      <vt:lpstr>Calibradores</vt:lpstr>
      <vt:lpstr>Calibradores</vt:lpstr>
      <vt:lpstr>Calibradores</vt:lpstr>
      <vt:lpstr>Calibradores</vt:lpstr>
      <vt:lpstr>Calibradores</vt:lpstr>
    </vt:vector>
  </TitlesOfParts>
  <Company>Fiat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Igor</dc:title>
  <dc:creator>Administrator</dc:creator>
  <cp:lastModifiedBy>Fabio Pinheiro</cp:lastModifiedBy>
  <cp:revision>193</cp:revision>
  <cp:lastPrinted>2013-09-09T20:29:32Z</cp:lastPrinted>
  <dcterms:created xsi:type="dcterms:W3CDTF">2013-08-12T12:52:22Z</dcterms:created>
  <dcterms:modified xsi:type="dcterms:W3CDTF">2016-08-15T16:51:31Z</dcterms:modified>
</cp:coreProperties>
</file>