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272" r:id="rId2"/>
    <p:sldId id="271" r:id="rId3"/>
    <p:sldId id="273" r:id="rId4"/>
    <p:sldId id="257" r:id="rId5"/>
    <p:sldId id="274" r:id="rId6"/>
    <p:sldId id="275" r:id="rId7"/>
    <p:sldId id="262" r:id="rId8"/>
    <p:sldId id="277" r:id="rId9"/>
    <p:sldId id="265" r:id="rId10"/>
    <p:sldId id="263" r:id="rId11"/>
    <p:sldId id="276" r:id="rId12"/>
    <p:sldId id="266" r:id="rId13"/>
    <p:sldId id="278" r:id="rId14"/>
    <p:sldId id="261" r:id="rId15"/>
    <p:sldId id="279" r:id="rId16"/>
    <p:sldId id="267" r:id="rId17"/>
    <p:sldId id="280" r:id="rId18"/>
    <p:sldId id="281" r:id="rId19"/>
    <p:sldId id="268" r:id="rId20"/>
    <p:sldId id="269" r:id="rId21"/>
    <p:sldId id="259"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90929"/>
  </p:normalViewPr>
  <p:slideViewPr>
    <p:cSldViewPr>
      <p:cViewPr varScale="1">
        <p:scale>
          <a:sx n="61" d="100"/>
          <a:sy n="61"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907FC-ECC7-4B79-9035-050CD32BDCAD}" type="datetimeFigureOut">
              <a:rPr lang="pt-BR" smtClean="0"/>
              <a:t>11/02/2019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1AE63-E063-46B0-99DA-B25FD351128B}" type="slidenum">
              <a:rPr lang="pt-BR" smtClean="0"/>
              <a:t>‹nº›</a:t>
            </a:fld>
            <a:endParaRPr lang="pt-BR"/>
          </a:p>
        </p:txBody>
      </p:sp>
    </p:spTree>
    <p:extLst>
      <p:ext uri="{BB962C8B-B14F-4D97-AF65-F5344CB8AC3E}">
        <p14:creationId xmlns:p14="http://schemas.microsoft.com/office/powerpoint/2010/main" val="2069240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A31AE63-E063-46B0-99DA-B25FD351128B}" type="slidenum">
              <a:rPr lang="pt-BR" smtClean="0"/>
              <a:t>16</a:t>
            </a:fld>
            <a:endParaRPr lang="pt-BR"/>
          </a:p>
        </p:txBody>
      </p:sp>
    </p:spTree>
    <p:extLst>
      <p:ext uri="{BB962C8B-B14F-4D97-AF65-F5344CB8AC3E}">
        <p14:creationId xmlns:p14="http://schemas.microsoft.com/office/powerpoint/2010/main" val="358843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A31AE63-E063-46B0-99DA-B25FD351128B}" type="slidenum">
              <a:rPr lang="pt-BR" smtClean="0"/>
              <a:t>17</a:t>
            </a:fld>
            <a:endParaRPr lang="pt-BR"/>
          </a:p>
        </p:txBody>
      </p:sp>
    </p:spTree>
    <p:extLst>
      <p:ext uri="{BB962C8B-B14F-4D97-AF65-F5344CB8AC3E}">
        <p14:creationId xmlns:p14="http://schemas.microsoft.com/office/powerpoint/2010/main" val="280389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A31AE63-E063-46B0-99DA-B25FD351128B}" type="slidenum">
              <a:rPr lang="pt-BR" smtClean="0"/>
              <a:t>18</a:t>
            </a:fld>
            <a:endParaRPr lang="pt-BR"/>
          </a:p>
        </p:txBody>
      </p:sp>
    </p:spTree>
    <p:extLst>
      <p:ext uri="{BB962C8B-B14F-4D97-AF65-F5344CB8AC3E}">
        <p14:creationId xmlns:p14="http://schemas.microsoft.com/office/powerpoint/2010/main" val="22293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D854948C-A3EC-4CB7-B181-9D3BA7BB364B}" type="slidenum">
              <a:rPr lang="pt-BR" altLang="pt-BR" smtClean="0"/>
              <a:pPr>
                <a:defRPr/>
              </a:pPr>
              <a:t>‹nº›</a:t>
            </a:fld>
            <a:endParaRPr lang="pt-BR" altLang="pt-BR"/>
          </a:p>
        </p:txBody>
      </p:sp>
    </p:spTree>
    <p:extLst>
      <p:ext uri="{BB962C8B-B14F-4D97-AF65-F5344CB8AC3E}">
        <p14:creationId xmlns:p14="http://schemas.microsoft.com/office/powerpoint/2010/main" val="19676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C6FF0292-051E-44B0-827D-78B95418688C}" type="slidenum">
              <a:rPr lang="pt-BR" altLang="pt-BR" smtClean="0"/>
              <a:pPr>
                <a:defRPr/>
              </a:pPr>
              <a:t>‹nº›</a:t>
            </a:fld>
            <a:endParaRPr lang="pt-BR" altLang="pt-BR"/>
          </a:p>
        </p:txBody>
      </p:sp>
    </p:spTree>
    <p:extLst>
      <p:ext uri="{BB962C8B-B14F-4D97-AF65-F5344CB8AC3E}">
        <p14:creationId xmlns:p14="http://schemas.microsoft.com/office/powerpoint/2010/main" val="33309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8EB8C04E-CFE0-4331-B398-4168FD079EF4}" type="slidenum">
              <a:rPr lang="pt-BR" altLang="pt-BR" smtClean="0"/>
              <a:pPr>
                <a:defRPr/>
              </a:pPr>
              <a:t>‹nº›</a:t>
            </a:fld>
            <a:endParaRPr lang="pt-BR" altLang="pt-BR"/>
          </a:p>
        </p:txBody>
      </p:sp>
    </p:spTree>
    <p:extLst>
      <p:ext uri="{BB962C8B-B14F-4D97-AF65-F5344CB8AC3E}">
        <p14:creationId xmlns:p14="http://schemas.microsoft.com/office/powerpoint/2010/main" val="212868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A49E37E2-ECA9-4E82-9320-B82B0101FC89}" type="slidenum">
              <a:rPr lang="pt-BR" altLang="pt-BR" smtClean="0"/>
              <a:pPr>
                <a:defRPr/>
              </a:pPr>
              <a:t>‹nº›</a:t>
            </a:fld>
            <a:endParaRPr lang="pt-BR" altLang="pt-BR"/>
          </a:p>
        </p:txBody>
      </p:sp>
    </p:spTree>
    <p:extLst>
      <p:ext uri="{BB962C8B-B14F-4D97-AF65-F5344CB8AC3E}">
        <p14:creationId xmlns:p14="http://schemas.microsoft.com/office/powerpoint/2010/main" val="41241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pPr>
              <a:defRPr/>
            </a:pPr>
            <a:endParaRPr lang="pt-BR" altLang="pt-BR"/>
          </a:p>
        </p:txBody>
      </p:sp>
      <p:sp>
        <p:nvSpPr>
          <p:cNvPr id="5" name="Espaço Reservado para Rodapé 4"/>
          <p:cNvSpPr>
            <a:spLocks noGrp="1"/>
          </p:cNvSpPr>
          <p:nvPr>
            <p:ph type="ftr" sz="quarter" idx="11"/>
          </p:nvPr>
        </p:nvSpPr>
        <p:spPr/>
        <p:txBody>
          <a:bodyPr/>
          <a:lstStyle/>
          <a:p>
            <a:pPr>
              <a:defRPr/>
            </a:pPr>
            <a:endParaRPr lang="pt-BR" altLang="pt-BR"/>
          </a:p>
        </p:txBody>
      </p:sp>
      <p:sp>
        <p:nvSpPr>
          <p:cNvPr id="6" name="Espaço Reservado para Número de Slide 5"/>
          <p:cNvSpPr>
            <a:spLocks noGrp="1"/>
          </p:cNvSpPr>
          <p:nvPr>
            <p:ph type="sldNum" sz="quarter" idx="12"/>
          </p:nvPr>
        </p:nvSpPr>
        <p:spPr/>
        <p:txBody>
          <a:bodyPr/>
          <a:lstStyle/>
          <a:p>
            <a:pPr>
              <a:defRPr/>
            </a:pPr>
            <a:fld id="{81031C6D-C503-4F1C-B4A1-FF9151C2A4D2}" type="slidenum">
              <a:rPr lang="pt-BR" altLang="pt-BR" smtClean="0"/>
              <a:pPr>
                <a:defRPr/>
              </a:pPr>
              <a:t>‹nº›</a:t>
            </a:fld>
            <a:endParaRPr lang="pt-BR" altLang="pt-BR"/>
          </a:p>
        </p:txBody>
      </p:sp>
    </p:spTree>
    <p:extLst>
      <p:ext uri="{BB962C8B-B14F-4D97-AF65-F5344CB8AC3E}">
        <p14:creationId xmlns:p14="http://schemas.microsoft.com/office/powerpoint/2010/main" val="205930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pPr>
              <a:defRPr/>
            </a:pPr>
            <a:endParaRPr lang="pt-BR" altLang="pt-BR"/>
          </a:p>
        </p:txBody>
      </p:sp>
      <p:sp>
        <p:nvSpPr>
          <p:cNvPr id="6" name="Espaço Reservado para Rodapé 5"/>
          <p:cNvSpPr>
            <a:spLocks noGrp="1"/>
          </p:cNvSpPr>
          <p:nvPr>
            <p:ph type="ftr" sz="quarter" idx="11"/>
          </p:nvPr>
        </p:nvSpPr>
        <p:spPr/>
        <p:txBody>
          <a:bodyPr/>
          <a:lstStyle/>
          <a:p>
            <a:pPr>
              <a:defRPr/>
            </a:pPr>
            <a:endParaRPr lang="pt-BR" altLang="pt-BR"/>
          </a:p>
        </p:txBody>
      </p:sp>
      <p:sp>
        <p:nvSpPr>
          <p:cNvPr id="7" name="Espaço Reservado para Número de Slide 6"/>
          <p:cNvSpPr>
            <a:spLocks noGrp="1"/>
          </p:cNvSpPr>
          <p:nvPr>
            <p:ph type="sldNum" sz="quarter" idx="12"/>
          </p:nvPr>
        </p:nvSpPr>
        <p:spPr/>
        <p:txBody>
          <a:bodyPr/>
          <a:lstStyle/>
          <a:p>
            <a:pPr>
              <a:defRPr/>
            </a:pPr>
            <a:fld id="{B659CA78-AF7F-41A7-9729-4247858C4CE3}" type="slidenum">
              <a:rPr lang="pt-BR" altLang="pt-BR" smtClean="0"/>
              <a:pPr>
                <a:defRPr/>
              </a:pPr>
              <a:t>‹nº›</a:t>
            </a:fld>
            <a:endParaRPr lang="pt-BR" altLang="pt-BR"/>
          </a:p>
        </p:txBody>
      </p:sp>
    </p:spTree>
    <p:extLst>
      <p:ext uri="{BB962C8B-B14F-4D97-AF65-F5344CB8AC3E}">
        <p14:creationId xmlns:p14="http://schemas.microsoft.com/office/powerpoint/2010/main" val="6011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Editar estilos de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pPr>
              <a:defRPr/>
            </a:pPr>
            <a:endParaRPr lang="pt-BR" altLang="pt-BR"/>
          </a:p>
        </p:txBody>
      </p:sp>
      <p:sp>
        <p:nvSpPr>
          <p:cNvPr id="8" name="Espaço Reservado para Rodapé 7"/>
          <p:cNvSpPr>
            <a:spLocks noGrp="1"/>
          </p:cNvSpPr>
          <p:nvPr>
            <p:ph type="ftr" sz="quarter" idx="11"/>
          </p:nvPr>
        </p:nvSpPr>
        <p:spPr/>
        <p:txBody>
          <a:bodyPr/>
          <a:lstStyle/>
          <a:p>
            <a:pPr>
              <a:defRPr/>
            </a:pPr>
            <a:endParaRPr lang="pt-BR" altLang="pt-BR"/>
          </a:p>
        </p:txBody>
      </p:sp>
      <p:sp>
        <p:nvSpPr>
          <p:cNvPr id="9" name="Espaço Reservado para Número de Slide 8"/>
          <p:cNvSpPr>
            <a:spLocks noGrp="1"/>
          </p:cNvSpPr>
          <p:nvPr>
            <p:ph type="sldNum" sz="quarter" idx="12"/>
          </p:nvPr>
        </p:nvSpPr>
        <p:spPr/>
        <p:txBody>
          <a:bodyPr/>
          <a:lstStyle/>
          <a:p>
            <a:pPr>
              <a:defRPr/>
            </a:pPr>
            <a:fld id="{26179D25-090B-445B-A721-2C8CF90A4C81}" type="slidenum">
              <a:rPr lang="pt-BR" altLang="pt-BR" smtClean="0"/>
              <a:pPr>
                <a:defRPr/>
              </a:pPr>
              <a:t>‹nº›</a:t>
            </a:fld>
            <a:endParaRPr lang="pt-BR" altLang="pt-BR"/>
          </a:p>
        </p:txBody>
      </p:sp>
    </p:spTree>
    <p:extLst>
      <p:ext uri="{BB962C8B-B14F-4D97-AF65-F5344CB8AC3E}">
        <p14:creationId xmlns:p14="http://schemas.microsoft.com/office/powerpoint/2010/main" val="368844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pPr>
              <a:defRPr/>
            </a:pPr>
            <a:endParaRPr lang="pt-BR" altLang="pt-BR"/>
          </a:p>
        </p:txBody>
      </p:sp>
      <p:sp>
        <p:nvSpPr>
          <p:cNvPr id="4" name="Espaço Reservado para Rodapé 3"/>
          <p:cNvSpPr>
            <a:spLocks noGrp="1"/>
          </p:cNvSpPr>
          <p:nvPr>
            <p:ph type="ftr" sz="quarter" idx="11"/>
          </p:nvPr>
        </p:nvSpPr>
        <p:spPr/>
        <p:txBody>
          <a:bodyPr/>
          <a:lstStyle/>
          <a:p>
            <a:pPr>
              <a:defRPr/>
            </a:pPr>
            <a:endParaRPr lang="pt-BR" altLang="pt-BR"/>
          </a:p>
        </p:txBody>
      </p:sp>
      <p:sp>
        <p:nvSpPr>
          <p:cNvPr id="5" name="Espaço Reservado para Número de Slide 4"/>
          <p:cNvSpPr>
            <a:spLocks noGrp="1"/>
          </p:cNvSpPr>
          <p:nvPr>
            <p:ph type="sldNum" sz="quarter" idx="12"/>
          </p:nvPr>
        </p:nvSpPr>
        <p:spPr/>
        <p:txBody>
          <a:bodyPr/>
          <a:lstStyle/>
          <a:p>
            <a:pPr>
              <a:defRPr/>
            </a:pPr>
            <a:fld id="{A5078E17-31C9-4BA6-8555-AEB03885D086}" type="slidenum">
              <a:rPr lang="pt-BR" altLang="pt-BR" smtClean="0"/>
              <a:pPr>
                <a:defRPr/>
              </a:pPr>
              <a:t>‹nº›</a:t>
            </a:fld>
            <a:endParaRPr lang="pt-BR" altLang="pt-BR"/>
          </a:p>
        </p:txBody>
      </p:sp>
    </p:spTree>
    <p:extLst>
      <p:ext uri="{BB962C8B-B14F-4D97-AF65-F5344CB8AC3E}">
        <p14:creationId xmlns:p14="http://schemas.microsoft.com/office/powerpoint/2010/main" val="319981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endParaRPr lang="pt-BR" altLang="pt-BR"/>
          </a:p>
        </p:txBody>
      </p:sp>
      <p:sp>
        <p:nvSpPr>
          <p:cNvPr id="3" name="Espaço Reservado para Rodapé 2"/>
          <p:cNvSpPr>
            <a:spLocks noGrp="1"/>
          </p:cNvSpPr>
          <p:nvPr>
            <p:ph type="ftr" sz="quarter" idx="11"/>
          </p:nvPr>
        </p:nvSpPr>
        <p:spPr/>
        <p:txBody>
          <a:bodyPr/>
          <a:lstStyle/>
          <a:p>
            <a:pPr>
              <a:defRPr/>
            </a:pPr>
            <a:endParaRPr lang="pt-BR" altLang="pt-BR"/>
          </a:p>
        </p:txBody>
      </p:sp>
      <p:sp>
        <p:nvSpPr>
          <p:cNvPr id="4" name="Espaço Reservado para Número de Slide 3"/>
          <p:cNvSpPr>
            <a:spLocks noGrp="1"/>
          </p:cNvSpPr>
          <p:nvPr>
            <p:ph type="sldNum" sz="quarter" idx="12"/>
          </p:nvPr>
        </p:nvSpPr>
        <p:spPr/>
        <p:txBody>
          <a:bodyPr/>
          <a:lstStyle/>
          <a:p>
            <a:pPr>
              <a:defRPr/>
            </a:pPr>
            <a:fld id="{47989447-ACE5-4F7F-BFE2-79EAABAC5E5C}" type="slidenum">
              <a:rPr lang="pt-BR" altLang="pt-BR" smtClean="0"/>
              <a:pPr>
                <a:defRPr/>
              </a:pPr>
              <a:t>‹nº›</a:t>
            </a:fld>
            <a:endParaRPr lang="pt-BR" altLang="pt-BR"/>
          </a:p>
        </p:txBody>
      </p:sp>
    </p:spTree>
    <p:extLst>
      <p:ext uri="{BB962C8B-B14F-4D97-AF65-F5344CB8AC3E}">
        <p14:creationId xmlns:p14="http://schemas.microsoft.com/office/powerpoint/2010/main" val="106212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a:defRPr/>
            </a:pPr>
            <a:endParaRPr lang="pt-BR" altLang="pt-BR"/>
          </a:p>
        </p:txBody>
      </p:sp>
      <p:sp>
        <p:nvSpPr>
          <p:cNvPr id="6" name="Espaço Reservado para Rodapé 5"/>
          <p:cNvSpPr>
            <a:spLocks noGrp="1"/>
          </p:cNvSpPr>
          <p:nvPr>
            <p:ph type="ftr" sz="quarter" idx="11"/>
          </p:nvPr>
        </p:nvSpPr>
        <p:spPr/>
        <p:txBody>
          <a:bodyPr/>
          <a:lstStyle/>
          <a:p>
            <a:pPr>
              <a:defRPr/>
            </a:pPr>
            <a:endParaRPr lang="pt-BR" altLang="pt-BR"/>
          </a:p>
        </p:txBody>
      </p:sp>
      <p:sp>
        <p:nvSpPr>
          <p:cNvPr id="7" name="Espaço Reservado para Número de Slide 6"/>
          <p:cNvSpPr>
            <a:spLocks noGrp="1"/>
          </p:cNvSpPr>
          <p:nvPr>
            <p:ph type="sldNum" sz="quarter" idx="12"/>
          </p:nvPr>
        </p:nvSpPr>
        <p:spPr/>
        <p:txBody>
          <a:bodyPr/>
          <a:lstStyle/>
          <a:p>
            <a:pPr>
              <a:defRPr/>
            </a:pPr>
            <a:fld id="{16268D41-2DB6-4E08-B577-E407C3F09675}" type="slidenum">
              <a:rPr lang="pt-BR" altLang="pt-BR" smtClean="0"/>
              <a:pPr>
                <a:defRPr/>
              </a:pPr>
              <a:t>‹nº›</a:t>
            </a:fld>
            <a:endParaRPr lang="pt-BR" altLang="pt-BR"/>
          </a:p>
        </p:txBody>
      </p:sp>
    </p:spTree>
    <p:extLst>
      <p:ext uri="{BB962C8B-B14F-4D97-AF65-F5344CB8AC3E}">
        <p14:creationId xmlns:p14="http://schemas.microsoft.com/office/powerpoint/2010/main" val="283234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pPr>
              <a:defRPr/>
            </a:pPr>
            <a:endParaRPr lang="pt-BR" altLang="pt-BR"/>
          </a:p>
        </p:txBody>
      </p:sp>
      <p:sp>
        <p:nvSpPr>
          <p:cNvPr id="6" name="Espaço Reservado para Rodapé 5"/>
          <p:cNvSpPr>
            <a:spLocks noGrp="1"/>
          </p:cNvSpPr>
          <p:nvPr>
            <p:ph type="ftr" sz="quarter" idx="11"/>
          </p:nvPr>
        </p:nvSpPr>
        <p:spPr/>
        <p:txBody>
          <a:bodyPr/>
          <a:lstStyle/>
          <a:p>
            <a:pPr>
              <a:defRPr/>
            </a:pPr>
            <a:endParaRPr lang="pt-BR" altLang="pt-BR"/>
          </a:p>
        </p:txBody>
      </p:sp>
      <p:sp>
        <p:nvSpPr>
          <p:cNvPr id="7" name="Espaço Reservado para Número de Slide 6"/>
          <p:cNvSpPr>
            <a:spLocks noGrp="1"/>
          </p:cNvSpPr>
          <p:nvPr>
            <p:ph type="sldNum" sz="quarter" idx="12"/>
          </p:nvPr>
        </p:nvSpPr>
        <p:spPr/>
        <p:txBody>
          <a:bodyPr/>
          <a:lstStyle/>
          <a:p>
            <a:pPr>
              <a:defRPr/>
            </a:pPr>
            <a:fld id="{F4D762A2-19F4-4978-BD59-F626FE6E0355}" type="slidenum">
              <a:rPr lang="pt-BR" altLang="pt-BR" smtClean="0"/>
              <a:pPr>
                <a:defRPr/>
              </a:pPr>
              <a:t>‹nº›</a:t>
            </a:fld>
            <a:endParaRPr lang="pt-BR" altLang="pt-BR"/>
          </a:p>
        </p:txBody>
      </p:sp>
    </p:spTree>
    <p:extLst>
      <p:ext uri="{BB962C8B-B14F-4D97-AF65-F5344CB8AC3E}">
        <p14:creationId xmlns:p14="http://schemas.microsoft.com/office/powerpoint/2010/main" val="239544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ltLang="pt-BR"/>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ltLang="pt-BR"/>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7989447-ACE5-4F7F-BFE2-79EAABAC5E5C}" type="slidenum">
              <a:rPr lang="pt-BR" altLang="pt-BR" smtClean="0"/>
              <a:pPr>
                <a:defRPr/>
              </a:pPr>
              <a:t>‹nº›</a:t>
            </a:fld>
            <a:endParaRPr lang="pt-BR" altLang="pt-BR"/>
          </a:p>
        </p:txBody>
      </p:sp>
    </p:spTree>
    <p:extLst>
      <p:ext uri="{BB962C8B-B14F-4D97-AF65-F5344CB8AC3E}">
        <p14:creationId xmlns:p14="http://schemas.microsoft.com/office/powerpoint/2010/main" val="38250960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8" name="Retângulo 7">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9" name="Imagem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10" name="Rectangle 2"/>
          <p:cNvSpPr txBox="1">
            <a:spLocks noChangeArrowheads="1"/>
          </p:cNvSpPr>
          <p:nvPr/>
        </p:nvSpPr>
        <p:spPr>
          <a:xfrm>
            <a:off x="624680" y="2467198"/>
            <a:ext cx="7910513" cy="98539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pt-BR" altLang="pt-BR" sz="4400" b="1" i="1" dirty="0" smtClean="0">
                <a:latin typeface="Bookman Old Style" panose="02050604050505020204" pitchFamily="18" charset="0"/>
              </a:rPr>
              <a:t>Célula de Manufatura</a:t>
            </a:r>
            <a:endParaRPr lang="en-GB" altLang="pt-BR" sz="4400" b="1" i="1" dirty="0" smtClean="0">
              <a:latin typeface="Bookman Old Style" panose="02050604050505020204" pitchFamily="18" charset="0"/>
            </a:endParaRPr>
          </a:p>
        </p:txBody>
      </p:sp>
      <p:sp>
        <p:nvSpPr>
          <p:cNvPr id="11" name="Text Box 4"/>
          <p:cNvSpPr txBox="1">
            <a:spLocks noChangeArrowheads="1"/>
          </p:cNvSpPr>
          <p:nvPr/>
        </p:nvSpPr>
        <p:spPr bwMode="auto">
          <a:xfrm>
            <a:off x="5364088" y="4899024"/>
            <a:ext cx="3390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pt-BR" altLang="pt-BR" sz="1800" b="1" i="1" dirty="0" smtClean="0"/>
              <a:t>PROF.: FÁBIO </a:t>
            </a:r>
            <a:r>
              <a:rPr lang="pt-BR" altLang="pt-BR" sz="1800" b="1" i="1" dirty="0"/>
              <a:t>PINHEIRO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DD5E681A-F46A-42CB-8604-5E72B8C08505}"/>
              </a:ext>
            </a:extLst>
          </p:cNvPr>
          <p:cNvSpPr>
            <a:spLocks noGrp="1" noChangeArrowheads="1"/>
          </p:cNvSpPr>
          <p:nvPr>
            <p:ph idx="1"/>
          </p:nvPr>
        </p:nvSpPr>
        <p:spPr>
          <a:xfrm>
            <a:off x="251520" y="1325563"/>
            <a:ext cx="8633718" cy="4351338"/>
          </a:xfrm>
        </p:spPr>
        <p:txBody>
          <a:bodyPr>
            <a:noAutofit/>
          </a:bodyPr>
          <a:lstStyle/>
          <a:p>
            <a:pPr algn="just" eaLnBrk="1" hangingPunct="1">
              <a:lnSpc>
                <a:spcPct val="150000"/>
              </a:lnSpc>
              <a:buClr>
                <a:schemeClr val="bg2"/>
              </a:buClr>
            </a:pPr>
            <a:r>
              <a:rPr lang="pt-BR" altLang="pt-BR" sz="2400" dirty="0" smtClean="0">
                <a:latin typeface="Arial" panose="020B0604020202020204" pitchFamily="34" charset="0"/>
                <a:cs typeface="Arial" panose="020B0604020202020204" pitchFamily="34" charset="0"/>
              </a:rPr>
              <a:t>Trata-se de um processo intermitente, </a:t>
            </a:r>
            <a:r>
              <a:rPr lang="pt-BR" altLang="pt-BR" sz="2400" dirty="0">
                <a:latin typeface="Arial" panose="020B0604020202020204" pitchFamily="34" charset="0"/>
                <a:cs typeface="Arial" panose="020B0604020202020204" pitchFamily="34" charset="0"/>
              </a:rPr>
              <a:t>e</a:t>
            </a:r>
            <a:r>
              <a:rPr lang="pt-BR" altLang="pt-BR" sz="2400" dirty="0" smtClean="0">
                <a:latin typeface="Arial" panose="020B0604020202020204" pitchFamily="34" charset="0"/>
                <a:cs typeface="Arial" panose="020B0604020202020204" pitchFamily="34" charset="0"/>
              </a:rPr>
              <a:t>m que os recursos (funcionários e equipamentos) são organizados em torno do processo;</a:t>
            </a:r>
          </a:p>
          <a:p>
            <a:pPr algn="just" eaLnBrk="1" hangingPunct="1">
              <a:lnSpc>
                <a:spcPct val="150000"/>
              </a:lnSpc>
              <a:buClr>
                <a:schemeClr val="bg2"/>
              </a:buClr>
            </a:pPr>
            <a:r>
              <a:rPr lang="pt-BR" altLang="pt-BR" sz="2400" dirty="0" smtClean="0">
                <a:latin typeface="Arial" panose="020B0604020202020204" pitchFamily="34" charset="0"/>
                <a:cs typeface="Arial" panose="020B0604020202020204" pitchFamily="34" charset="0"/>
              </a:rPr>
              <a:t>Agrupa postos de trabalho ou departamentos de acordo com a função;</a:t>
            </a:r>
          </a:p>
          <a:p>
            <a:pPr algn="just" eaLnBrk="1" hangingPunct="1">
              <a:lnSpc>
                <a:spcPct val="150000"/>
              </a:lnSpc>
              <a:buClr>
                <a:schemeClr val="bg2"/>
              </a:buClr>
            </a:pPr>
            <a:r>
              <a:rPr lang="pt-BR" altLang="pt-BR" sz="2400" dirty="0" smtClean="0">
                <a:latin typeface="Arial" panose="020B0604020202020204" pitchFamily="34" charset="0"/>
                <a:cs typeface="Arial" panose="020B0604020202020204" pitchFamily="34" charset="0"/>
              </a:rPr>
              <a:t>Isto significa que quando clientes, informações e produtos fluírem através da operação, eles percorrerão um roteiro de processo a processo, de acordo com as suas necessidades.</a:t>
            </a:r>
            <a:endParaRPr lang="pt-BR" altLang="pt-BR" sz="24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6866" name="Rectangle 2">
            <a:extLst>
              <a:ext uri="{FF2B5EF4-FFF2-40B4-BE49-F238E27FC236}">
                <a16:creationId xmlns:a16="http://schemas.microsoft.com/office/drawing/2014/main" id="{89571826-A9CE-49D4-91FD-85C7F2B12F3C}"/>
              </a:ext>
            </a:extLst>
          </p:cNvPr>
          <p:cNvSpPr>
            <a:spLocks noGrp="1" noChangeArrowheads="1"/>
          </p:cNvSpPr>
          <p:nvPr>
            <p:ph type="title"/>
          </p:nvPr>
        </p:nvSpPr>
        <p:spPr>
          <a:xfrm>
            <a:off x="-15875" y="-14185"/>
            <a:ext cx="7886700" cy="1325563"/>
          </a:xfrm>
        </p:spPr>
        <p:txBody>
          <a:bodyPr>
            <a:normAutofit/>
          </a:bodyPr>
          <a:lstStyle/>
          <a:p>
            <a:pPr eaLnBrk="1" hangingPunct="1">
              <a:defRPr/>
            </a:pPr>
            <a:r>
              <a:rPr lang="pt-BR" altLang="pt-BR" sz="3200" b="1" i="1" dirty="0">
                <a:solidFill>
                  <a:schemeClr val="bg1"/>
                </a:solidFill>
                <a:latin typeface="Bookman Old Style" panose="02050604050505020204" pitchFamily="18" charset="0"/>
              </a:rPr>
              <a:t>Layout focalizado no processo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6866" name="Rectangle 2">
            <a:extLst>
              <a:ext uri="{FF2B5EF4-FFF2-40B4-BE49-F238E27FC236}">
                <a16:creationId xmlns:a16="http://schemas.microsoft.com/office/drawing/2014/main" id="{89571826-A9CE-49D4-91FD-85C7F2B12F3C}"/>
              </a:ext>
            </a:extLst>
          </p:cNvPr>
          <p:cNvSpPr>
            <a:spLocks noGrp="1" noChangeArrowheads="1"/>
          </p:cNvSpPr>
          <p:nvPr>
            <p:ph type="title"/>
          </p:nvPr>
        </p:nvSpPr>
        <p:spPr>
          <a:xfrm>
            <a:off x="-15875" y="-14185"/>
            <a:ext cx="7886700" cy="1325563"/>
          </a:xfrm>
        </p:spPr>
        <p:txBody>
          <a:bodyPr>
            <a:normAutofit/>
          </a:bodyPr>
          <a:lstStyle/>
          <a:p>
            <a:pPr eaLnBrk="1" hangingPunct="1">
              <a:defRPr/>
            </a:pPr>
            <a:r>
              <a:rPr lang="pt-BR" altLang="pt-BR" sz="3200" b="1" i="1" dirty="0">
                <a:solidFill>
                  <a:schemeClr val="bg1"/>
                </a:solidFill>
                <a:latin typeface="Bookman Old Style" panose="02050604050505020204" pitchFamily="18" charset="0"/>
              </a:rPr>
              <a:t>Layout focalizado no processo</a:t>
            </a:r>
          </a:p>
        </p:txBody>
      </p:sp>
      <p:sp>
        <p:nvSpPr>
          <p:cNvPr id="2" name="Espaço Reservado para Conteúdo 1"/>
          <p:cNvSpPr>
            <a:spLocks noGrp="1"/>
          </p:cNvSpPr>
          <p:nvPr>
            <p:ph idx="1"/>
          </p:nvPr>
        </p:nvSpPr>
        <p:spPr>
          <a:xfrm>
            <a:off x="278458" y="1106619"/>
            <a:ext cx="7886700" cy="5413205"/>
          </a:xfrm>
        </p:spPr>
        <p:txBody>
          <a:bodyPr>
            <a:noAutofit/>
          </a:bodyPr>
          <a:lstStyle/>
          <a:p>
            <a:pPr marL="0" indent="0">
              <a:lnSpc>
                <a:spcPct val="150000"/>
              </a:lnSpc>
              <a:buNone/>
            </a:pPr>
            <a:r>
              <a:rPr lang="pt-BR" sz="2400" b="1" dirty="0">
                <a:latin typeface="Arial" panose="020B0604020202020204" pitchFamily="34" charset="0"/>
                <a:cs typeface="Arial" panose="020B0604020202020204" pitchFamily="34" charset="0"/>
              </a:rPr>
              <a:t>Exemplos:</a:t>
            </a:r>
          </a:p>
          <a:p>
            <a:pPr>
              <a:lnSpc>
                <a:spcPct val="150000"/>
              </a:lnSpc>
            </a:pPr>
            <a:r>
              <a:rPr lang="pt-BR" sz="2400" dirty="0">
                <a:latin typeface="Arial" panose="020B0604020202020204" pitchFamily="34" charset="0"/>
                <a:cs typeface="Arial" panose="020B0604020202020204" pitchFamily="34" charset="0"/>
              </a:rPr>
              <a:t>Bancos, hospitais  e supermercados</a:t>
            </a:r>
          </a:p>
          <a:p>
            <a:pPr marL="0" indent="0">
              <a:lnSpc>
                <a:spcPct val="150000"/>
              </a:lnSpc>
              <a:buNone/>
            </a:pPr>
            <a:endParaRPr lang="pt-BR" sz="2400" b="1" dirty="0" smtClean="0">
              <a:latin typeface="Arial" panose="020B0604020202020204" pitchFamily="34" charset="0"/>
              <a:cs typeface="Arial" panose="020B0604020202020204" pitchFamily="34" charset="0"/>
            </a:endParaRPr>
          </a:p>
          <a:p>
            <a:pPr marL="0" indent="0">
              <a:lnSpc>
                <a:spcPct val="150000"/>
              </a:lnSpc>
              <a:buNone/>
            </a:pPr>
            <a:r>
              <a:rPr lang="pt-BR" sz="2400" b="1" dirty="0" smtClean="0">
                <a:latin typeface="Arial" panose="020B0604020202020204" pitchFamily="34" charset="0"/>
                <a:cs typeface="Arial" panose="020B0604020202020204" pitchFamily="34" charset="0"/>
              </a:rPr>
              <a:t>Características:</a:t>
            </a:r>
          </a:p>
          <a:p>
            <a:pPr>
              <a:lnSpc>
                <a:spcPct val="150000"/>
              </a:lnSpc>
            </a:pPr>
            <a:r>
              <a:rPr lang="pt-BR" sz="2400" dirty="0" smtClean="0">
                <a:latin typeface="Arial" panose="020B0604020202020204" pitchFamily="34" charset="0"/>
                <a:cs typeface="Arial" panose="020B0604020202020204" pitchFamily="34" charset="0"/>
              </a:rPr>
              <a:t>Grande movimentação de materiais;</a:t>
            </a:r>
          </a:p>
          <a:p>
            <a:pPr>
              <a:lnSpc>
                <a:spcPct val="150000"/>
              </a:lnSpc>
            </a:pPr>
            <a:r>
              <a:rPr lang="pt-BR" sz="2400" dirty="0" smtClean="0">
                <a:latin typeface="Arial" panose="020B0604020202020204" pitchFamily="34" charset="0"/>
                <a:cs typeface="Arial" panose="020B0604020202020204" pitchFamily="34" charset="0"/>
              </a:rPr>
              <a:t>Controle mais complexo;</a:t>
            </a:r>
          </a:p>
          <a:p>
            <a:pPr>
              <a:lnSpc>
                <a:spcPct val="150000"/>
              </a:lnSpc>
            </a:pPr>
            <a:r>
              <a:rPr lang="pt-BR" sz="2400" dirty="0" smtClean="0">
                <a:latin typeface="Arial" panose="020B0604020202020204" pitchFamily="34" charset="0"/>
                <a:cs typeface="Arial" panose="020B0604020202020204" pitchFamily="34" charset="0"/>
              </a:rPr>
              <a:t>Altos estoques intermediários.</a:t>
            </a:r>
          </a:p>
          <a:p>
            <a:pPr marL="0" indent="0">
              <a:lnSpc>
                <a:spcPct val="150000"/>
              </a:lnSpc>
              <a:buNone/>
            </a:pPr>
            <a:endParaRPr lang="pt-BR" sz="2400" dirty="0" smtClean="0">
              <a:latin typeface="Arial" panose="020B06040202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813D2087-46AE-4003-A21F-B8818A54E15D}"/>
              </a:ext>
            </a:extLst>
          </p:cNvPr>
          <p:cNvPicPr>
            <a:picLocks noChangeAspect="1"/>
          </p:cNvPicPr>
          <p:nvPr/>
        </p:nvPicPr>
        <p:blipFill rotWithShape="1">
          <a:blip r:embed="rId4"/>
          <a:srcRect l="44122" t="59448" r="2900" b="8885"/>
          <a:stretch/>
        </p:blipFill>
        <p:spPr>
          <a:xfrm>
            <a:off x="4931192" y="4378123"/>
            <a:ext cx="4228683" cy="1883258"/>
          </a:xfrm>
          <a:prstGeom prst="rect">
            <a:avLst/>
          </a:prstGeom>
        </p:spPr>
      </p:pic>
    </p:spTree>
    <p:extLst>
      <p:ext uri="{BB962C8B-B14F-4D97-AF65-F5344CB8AC3E}">
        <p14:creationId xmlns:p14="http://schemas.microsoft.com/office/powerpoint/2010/main" val="116957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0962" name="Rectangle 1026">
            <a:extLst>
              <a:ext uri="{FF2B5EF4-FFF2-40B4-BE49-F238E27FC236}">
                <a16:creationId xmlns:a16="http://schemas.microsoft.com/office/drawing/2014/main" id="{67BCDD01-9B65-41AA-A61D-CB281876492A}"/>
              </a:ext>
            </a:extLst>
          </p:cNvPr>
          <p:cNvSpPr>
            <a:spLocks noGrp="1" noChangeArrowheads="1"/>
          </p:cNvSpPr>
          <p:nvPr>
            <p:ph type="title"/>
          </p:nvPr>
        </p:nvSpPr>
        <p:spPr>
          <a:xfrm>
            <a:off x="228600" y="-10131"/>
            <a:ext cx="7886700" cy="1325563"/>
          </a:xfrm>
        </p:spPr>
        <p:txBody>
          <a:bodyPr/>
          <a:lstStyle/>
          <a:p>
            <a:pPr eaLnBrk="1" hangingPunct="1">
              <a:defRPr/>
            </a:pPr>
            <a:r>
              <a:rPr lang="pt-BR" altLang="pt-BR" b="1" i="1" dirty="0">
                <a:solidFill>
                  <a:schemeClr val="bg1"/>
                </a:solidFill>
                <a:latin typeface="Arial" panose="020B0604020202020204" pitchFamily="34" charset="0"/>
                <a:cs typeface="Arial" panose="020B0604020202020204" pitchFamily="34" charset="0"/>
              </a:rPr>
              <a:t>Layout focalizado no processo</a:t>
            </a:r>
          </a:p>
        </p:txBody>
      </p:sp>
      <p:pic>
        <p:nvPicPr>
          <p:cNvPr id="8" name="Picture 2" descr="Arranjo Físico por Produto&#10;• Características:&#10;• layout mais suscetível a paradas;&#10;• menos flexível quanto a mudanças de pr...">
            <a:extLst>
              <a:ext uri="{FF2B5EF4-FFF2-40B4-BE49-F238E27FC236}">
                <a16:creationId xmlns:a16="http://schemas.microsoft.com/office/drawing/2014/main" id="{550D789B-0486-4068-9F63-373307C0CA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2" t="31646" r="12869" b="11600"/>
          <a:stretch/>
        </p:blipFill>
        <p:spPr bwMode="auto">
          <a:xfrm>
            <a:off x="366684" y="1377508"/>
            <a:ext cx="8777316" cy="4845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3DC7EDB7-8AB2-4E91-A16D-0C6BEBA92A7B}"/>
              </a:ext>
            </a:extLst>
          </p:cNvPr>
          <p:cNvSpPr>
            <a:spLocks noGrp="1" noChangeArrowheads="1"/>
          </p:cNvSpPr>
          <p:nvPr>
            <p:ph idx="1"/>
          </p:nvPr>
        </p:nvSpPr>
        <p:spPr>
          <a:xfrm>
            <a:off x="305482" y="1299908"/>
            <a:ext cx="8333248" cy="4860470"/>
          </a:xfrm>
        </p:spPr>
        <p:txBody>
          <a:bodyPr>
            <a:normAutofit/>
          </a:bodyPr>
          <a:lstStyle/>
          <a:p>
            <a:pPr>
              <a:lnSpc>
                <a:spcPct val="150000"/>
              </a:lnSpc>
            </a:pPr>
            <a:r>
              <a:rPr lang="pt-BR" altLang="pt-BR" sz="2400" dirty="0" smtClean="0">
                <a:latin typeface="Arial" panose="020B0604020202020204" pitchFamily="34" charset="0"/>
                <a:cs typeface="Arial" panose="020B0604020202020204" pitchFamily="34" charset="0"/>
              </a:rPr>
              <a:t>Célula: Dois ou mais postos de trabalho distintos localizados proximamente, nos quais um número limitado de peças ou modelos é processado utilizando fluxos lineares.</a:t>
            </a:r>
          </a:p>
          <a:p>
            <a:pPr>
              <a:lnSpc>
                <a:spcPct val="150000"/>
              </a:lnSpc>
            </a:pPr>
            <a:endParaRPr lang="pt-BR" altLang="pt-BR" sz="2400" dirty="0" smtClean="0">
              <a:latin typeface="Arial" panose="020B0604020202020204" pitchFamily="34" charset="0"/>
              <a:cs typeface="Arial" panose="020B0604020202020204" pitchFamily="34" charset="0"/>
            </a:endParaRPr>
          </a:p>
          <a:p>
            <a:pPr>
              <a:lnSpc>
                <a:spcPct val="150000"/>
              </a:lnSpc>
            </a:pPr>
            <a:r>
              <a:rPr lang="pt-BR" altLang="pt-BR" sz="2400" dirty="0" smtClean="0">
                <a:latin typeface="Arial" panose="020B0604020202020204" pitchFamily="34" charset="0"/>
                <a:cs typeface="Arial" panose="020B0604020202020204" pitchFamily="34" charset="0"/>
              </a:rPr>
              <a:t>Pode ser arranjada como um arranjo físico por processo ou por produto.</a:t>
            </a:r>
            <a:endParaRPr lang="pt-BR" altLang="pt-BR" sz="24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3794" name="Rectangle 2">
            <a:extLst>
              <a:ext uri="{FF2B5EF4-FFF2-40B4-BE49-F238E27FC236}">
                <a16:creationId xmlns:a16="http://schemas.microsoft.com/office/drawing/2014/main" id="{9B05CB1A-9315-465F-AEB9-A70AAAED2BD8}"/>
              </a:ext>
            </a:extLst>
          </p:cNvPr>
          <p:cNvSpPr>
            <a:spLocks noGrp="1" noChangeArrowheads="1"/>
          </p:cNvSpPr>
          <p:nvPr>
            <p:ph type="title"/>
          </p:nvPr>
        </p:nvSpPr>
        <p:spPr>
          <a:xfrm>
            <a:off x="107504" y="97631"/>
            <a:ext cx="8407846" cy="1325563"/>
          </a:xfrm>
        </p:spPr>
        <p:txBody>
          <a:bodyPr>
            <a:normAutofit fontScale="90000"/>
          </a:bodyPr>
          <a:lstStyle/>
          <a:p>
            <a:pPr eaLnBrk="1" hangingPunct="1">
              <a:defRPr/>
            </a:pP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Layout celular </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/Tecnologia de grupo</a:t>
            </a:r>
            <a:r>
              <a:rPr lang="pt-BR" altLang="pt-BR" dirty="0">
                <a:ea typeface="Arial Unicode MS" panose="020B0604020202020204" pitchFamily="34" charset="-128"/>
                <a:cs typeface="Arial Unicode MS" panose="020B0604020202020204" pitchFamily="34" charset="-128"/>
              </a:rPr>
              <a:t/>
            </a:r>
            <a:br>
              <a:rPr lang="pt-BR" altLang="pt-BR" dirty="0">
                <a:ea typeface="Arial Unicode MS" panose="020B0604020202020204" pitchFamily="34" charset="-128"/>
                <a:cs typeface="Arial Unicode MS" panose="020B0604020202020204" pitchFamily="34" charset="-128"/>
              </a:rPr>
            </a:br>
            <a:endParaRPr lang="pt-BR" altLang="pt-BR"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5370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a:extLst>
              <a:ext uri="{FF2B5EF4-FFF2-40B4-BE49-F238E27FC236}">
                <a16:creationId xmlns:a16="http://schemas.microsoft.com/office/drawing/2014/main" id="{3DC7EDB7-8AB2-4E91-A16D-0C6BEBA92A7B}"/>
              </a:ext>
            </a:extLst>
          </p:cNvPr>
          <p:cNvSpPr>
            <a:spLocks noGrp="1" noChangeArrowheads="1"/>
          </p:cNvSpPr>
          <p:nvPr>
            <p:ph idx="1"/>
          </p:nvPr>
        </p:nvSpPr>
        <p:spPr>
          <a:xfrm>
            <a:off x="305482" y="1299908"/>
            <a:ext cx="8333248" cy="4860470"/>
          </a:xfrm>
        </p:spPr>
        <p:txBody>
          <a:bodyPr>
            <a:normAutofit/>
          </a:bodyPr>
          <a:lstStyle/>
          <a:p>
            <a:pPr algn="just" eaLnBrk="1" hangingPunct="1">
              <a:lnSpc>
                <a:spcPct val="150000"/>
              </a:lnSpc>
              <a:buClr>
                <a:schemeClr val="bg2"/>
              </a:buClr>
            </a:pPr>
            <a:r>
              <a:rPr lang="pt-BR" altLang="pt-BR" sz="2000" dirty="0">
                <a:latin typeface="Arial" panose="020B0604020202020204" pitchFamily="34" charset="0"/>
                <a:cs typeface="Arial" panose="020B0604020202020204" pitchFamily="34" charset="0"/>
              </a:rPr>
              <a:t>A manufatura baseada em células (manufatura celular), representa uma tentativa de combinar a eficiência do </a:t>
            </a:r>
            <a:r>
              <a:rPr lang="pt-BR" altLang="pt-BR" sz="2000" i="1" dirty="0">
                <a:latin typeface="Arial" panose="020B0604020202020204" pitchFamily="34" charset="0"/>
                <a:cs typeface="Arial" panose="020B0604020202020204" pitchFamily="34" charset="0"/>
              </a:rPr>
              <a:t>layout</a:t>
            </a:r>
            <a:r>
              <a:rPr lang="pt-BR" altLang="pt-BR" sz="2000" dirty="0">
                <a:latin typeface="Arial" panose="020B0604020202020204" pitchFamily="34" charset="0"/>
                <a:cs typeface="Arial" panose="020B0604020202020204" pitchFamily="34" charset="0"/>
              </a:rPr>
              <a:t> do produto orientado a um fluxo  com a flexibilidade do </a:t>
            </a:r>
            <a:r>
              <a:rPr lang="pt-BR" altLang="pt-BR" sz="2000" i="1" dirty="0">
                <a:latin typeface="Arial" panose="020B0604020202020204" pitchFamily="34" charset="0"/>
                <a:cs typeface="Arial" panose="020B0604020202020204" pitchFamily="34" charset="0"/>
              </a:rPr>
              <a:t>layout</a:t>
            </a:r>
            <a:r>
              <a:rPr lang="pt-BR" altLang="pt-BR" sz="2000" dirty="0">
                <a:latin typeface="Arial" panose="020B0604020202020204" pitchFamily="34" charset="0"/>
                <a:cs typeface="Arial" panose="020B0604020202020204" pitchFamily="34" charset="0"/>
              </a:rPr>
              <a:t> de processo orientado a centro de trabalho ou células. As peças devem possuir uma identificação (código), no qual descrevem seu processo de fabricação. Sendo assim, peças com processo de fabricação semelhante podem ser agrupados em famílias de peças, uma vez que são feitas de forma semelhantes deverão ser agrupadas em uma mesma máquina ou célula reduzindo assim o tempo de preparação da máquina (setup).    </a:t>
            </a:r>
          </a:p>
          <a:p>
            <a:pPr eaLnBrk="1" hangingPunct="1">
              <a:buFont typeface="Wingdings" panose="05000000000000000000" pitchFamily="2" charset="2"/>
              <a:buNone/>
            </a:pPr>
            <a:endParaRPr lang="pt-BR" altLang="pt-BR" dirty="0"/>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3794" name="Rectangle 2">
            <a:extLst>
              <a:ext uri="{FF2B5EF4-FFF2-40B4-BE49-F238E27FC236}">
                <a16:creationId xmlns:a16="http://schemas.microsoft.com/office/drawing/2014/main" id="{9B05CB1A-9315-465F-AEB9-A70AAAED2BD8}"/>
              </a:ext>
            </a:extLst>
          </p:cNvPr>
          <p:cNvSpPr>
            <a:spLocks noGrp="1" noChangeArrowheads="1"/>
          </p:cNvSpPr>
          <p:nvPr>
            <p:ph type="title"/>
          </p:nvPr>
        </p:nvSpPr>
        <p:spPr>
          <a:xfrm>
            <a:off x="107504" y="97631"/>
            <a:ext cx="8407846" cy="1325563"/>
          </a:xfrm>
        </p:spPr>
        <p:txBody>
          <a:bodyPr>
            <a:normAutofit fontScale="90000"/>
          </a:bodyPr>
          <a:lstStyle/>
          <a:p>
            <a:pPr eaLnBrk="1" hangingPunct="1">
              <a:defRPr/>
            </a:pP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Layout celular </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/Tecnologia de grupo</a:t>
            </a:r>
            <a:r>
              <a:rPr lang="pt-BR" altLang="pt-BR" dirty="0">
                <a:ea typeface="Arial Unicode MS" panose="020B0604020202020204" pitchFamily="34" charset="-128"/>
                <a:cs typeface="Arial Unicode MS" panose="020B0604020202020204" pitchFamily="34" charset="-128"/>
              </a:rPr>
              <a:t/>
            </a:r>
            <a:br>
              <a:rPr lang="pt-BR" altLang="pt-BR" dirty="0">
                <a:ea typeface="Arial Unicode MS" panose="020B0604020202020204" pitchFamily="34" charset="-128"/>
                <a:cs typeface="Arial Unicode MS" panose="020B0604020202020204" pitchFamily="34" charset="-128"/>
              </a:rPr>
            </a:br>
            <a:endParaRPr lang="pt-BR" altLang="pt-BR" dirty="0">
              <a:ea typeface="Arial Unicode MS" panose="020B0604020202020204" pitchFamily="34" charset="-128"/>
              <a:cs typeface="Arial Unicode MS" panose="020B060402020202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2010D879-2DF4-46FB-9589-697A712AF7E8}"/>
              </a:ext>
            </a:extLst>
          </p:cNvPr>
          <p:cNvPicPr>
            <a:picLocks noChangeAspect="1"/>
          </p:cNvPicPr>
          <p:nvPr/>
        </p:nvPicPr>
        <p:blipFill rotWithShape="1">
          <a:blip r:embed="rId3"/>
          <a:srcRect l="15257" t="32004" r="16864" b="10122"/>
          <a:stretch/>
        </p:blipFill>
        <p:spPr>
          <a:xfrm>
            <a:off x="4716016" y="3545727"/>
            <a:ext cx="4443859" cy="2811417"/>
          </a:xfrm>
          <a:prstGeom prst="rect">
            <a:avLst/>
          </a:prstGeom>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3794" name="Rectangle 2">
            <a:extLst>
              <a:ext uri="{FF2B5EF4-FFF2-40B4-BE49-F238E27FC236}">
                <a16:creationId xmlns:a16="http://schemas.microsoft.com/office/drawing/2014/main" id="{9B05CB1A-9315-465F-AEB9-A70AAAED2BD8}"/>
              </a:ext>
            </a:extLst>
          </p:cNvPr>
          <p:cNvSpPr>
            <a:spLocks noGrp="1" noChangeArrowheads="1"/>
          </p:cNvSpPr>
          <p:nvPr>
            <p:ph type="title"/>
          </p:nvPr>
        </p:nvSpPr>
        <p:spPr>
          <a:xfrm>
            <a:off x="107504" y="97631"/>
            <a:ext cx="8407846" cy="1325563"/>
          </a:xfrm>
        </p:spPr>
        <p:txBody>
          <a:bodyPr>
            <a:normAutofit fontScale="90000"/>
          </a:bodyPr>
          <a:lstStyle/>
          <a:p>
            <a:pPr>
              <a:defRPr/>
            </a:pP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Layout </a:t>
            </a:r>
            <a:r>
              <a:rPr lang="pt-BR" altLang="pt-BR" b="1" i="1" dirty="0" smtClean="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celular</a:t>
            </a:r>
            <a:br>
              <a:rPr lang="pt-BR" altLang="pt-BR" b="1" i="1" dirty="0" smtClean="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r>
              <a:rPr lang="pt-BR" sz="2700" b="1" i="1" dirty="0" smtClean="0">
                <a:solidFill>
                  <a:schemeClr val="bg1"/>
                </a:solidFill>
                <a:latin typeface="Bookman Old Style" panose="02050604050505020204" pitchFamily="18" charset="0"/>
                <a:cs typeface="Arial" panose="020B0604020202020204" pitchFamily="34" charset="0"/>
              </a:rPr>
              <a:t>Características</a:t>
            </a:r>
            <a:r>
              <a:rPr lang="pt-BR" sz="3600" b="1" dirty="0">
                <a:latin typeface="Arial" panose="020B0604020202020204" pitchFamily="34" charset="0"/>
                <a:cs typeface="Arial" panose="020B0604020202020204" pitchFamily="34" charset="0"/>
              </a:rPr>
              <a:t/>
            </a:r>
            <a:br>
              <a:rPr lang="pt-BR" sz="3600" b="1" dirty="0">
                <a:latin typeface="Arial" panose="020B0604020202020204" pitchFamily="34" charset="0"/>
                <a:cs typeface="Arial" panose="020B0604020202020204" pitchFamily="34" charset="0"/>
              </a:rPr>
            </a:br>
            <a:endParaRPr lang="pt-BR" altLang="pt-BR" dirty="0">
              <a:ea typeface="Arial Unicode MS" panose="020B0604020202020204" pitchFamily="34" charset="-128"/>
              <a:cs typeface="Arial Unicode MS" panose="020B0604020202020204" pitchFamily="34" charset="-128"/>
            </a:endParaRPr>
          </a:p>
        </p:txBody>
      </p:sp>
      <p:sp>
        <p:nvSpPr>
          <p:cNvPr id="2" name="Espaço Reservado para Conteúdo 1"/>
          <p:cNvSpPr>
            <a:spLocks noGrp="1"/>
          </p:cNvSpPr>
          <p:nvPr>
            <p:ph idx="1"/>
          </p:nvPr>
        </p:nvSpPr>
        <p:spPr>
          <a:xfrm>
            <a:off x="241709" y="1374347"/>
            <a:ext cx="8676456" cy="4351338"/>
          </a:xfrm>
        </p:spPr>
        <p:txBody>
          <a:bodyPr>
            <a:noAutofit/>
          </a:bodyPr>
          <a:lstStyle/>
          <a:p>
            <a:pPr>
              <a:lnSpc>
                <a:spcPct val="150000"/>
              </a:lnSpc>
            </a:pPr>
            <a:r>
              <a:rPr lang="pt-BR" sz="2000" dirty="0" smtClean="0">
                <a:latin typeface="Arial" panose="020B0604020202020204" pitchFamily="34" charset="0"/>
                <a:cs typeface="Arial" panose="020B0604020202020204" pitchFamily="34" charset="0"/>
              </a:rPr>
              <a:t>Dificuldade </a:t>
            </a:r>
            <a:r>
              <a:rPr lang="pt-BR" sz="2000" dirty="0">
                <a:latin typeface="Arial" panose="020B0604020202020204" pitchFamily="34" charset="0"/>
                <a:cs typeface="Arial" panose="020B0604020202020204" pitchFamily="34" charset="0"/>
              </a:rPr>
              <a:t>de balanceamento da capacidade das máquinas</a:t>
            </a:r>
            <a:r>
              <a:rPr lang="pt-BR" sz="2400" dirty="0" smtClean="0">
                <a:latin typeface="Arial" panose="020B0604020202020204" pitchFamily="34" charset="0"/>
                <a:cs typeface="Arial" panose="020B0604020202020204" pitchFamily="34" charset="0"/>
              </a:rPr>
              <a:t>.</a:t>
            </a:r>
            <a:endParaRPr lang="pt-BR" sz="2000" dirty="0" smtClean="0">
              <a:latin typeface="Arial" panose="020B0604020202020204" pitchFamily="34" charset="0"/>
              <a:cs typeface="Arial" panose="020B0604020202020204" pitchFamily="34" charset="0"/>
            </a:endParaRPr>
          </a:p>
          <a:p>
            <a:pPr>
              <a:lnSpc>
                <a:spcPct val="150000"/>
              </a:lnSpc>
            </a:pPr>
            <a:r>
              <a:rPr lang="pt-BR" sz="2000" dirty="0" smtClean="0">
                <a:latin typeface="Arial" panose="020B0604020202020204" pitchFamily="34" charset="0"/>
                <a:cs typeface="Arial" panose="020B0604020202020204" pitchFamily="34" charset="0"/>
              </a:rPr>
              <a:t>Utiliza o conceito de famílias de produtos;</a:t>
            </a:r>
          </a:p>
          <a:p>
            <a:pPr>
              <a:lnSpc>
                <a:spcPct val="150000"/>
              </a:lnSpc>
            </a:pPr>
            <a:r>
              <a:rPr lang="pt-BR" sz="2000" dirty="0">
                <a:latin typeface="Arial" panose="020B0604020202020204" pitchFamily="34" charset="0"/>
                <a:cs typeface="Arial" panose="020B0604020202020204" pitchFamily="34" charset="0"/>
              </a:rPr>
              <a:t>Utiliza o conceito de grupo operacional;</a:t>
            </a:r>
          </a:p>
          <a:p>
            <a:pPr>
              <a:lnSpc>
                <a:spcPct val="150000"/>
              </a:lnSpc>
            </a:pPr>
            <a:r>
              <a:rPr lang="pt-BR" sz="2000" dirty="0" smtClean="0">
                <a:latin typeface="Arial" panose="020B0604020202020204" pitchFamily="34" charset="0"/>
                <a:cs typeface="Arial" panose="020B0604020202020204" pitchFamily="34" charset="0"/>
              </a:rPr>
              <a:t>Baixos estoques intermediários;</a:t>
            </a:r>
          </a:p>
          <a:p>
            <a:pPr>
              <a:lnSpc>
                <a:spcPct val="150000"/>
              </a:lnSpc>
            </a:pPr>
            <a:r>
              <a:rPr lang="pt-BR" sz="2000" dirty="0" smtClean="0">
                <a:latin typeface="Arial" panose="020B0604020202020204" pitchFamily="34" charset="0"/>
                <a:cs typeface="Arial" panose="020B0604020202020204" pitchFamily="34" charset="0"/>
              </a:rPr>
              <a:t>Menor movimentação de materiais;</a:t>
            </a:r>
          </a:p>
        </p:txBody>
      </p:sp>
    </p:spTree>
    <p:extLst>
      <p:ext uri="{BB962C8B-B14F-4D97-AF65-F5344CB8AC3E}">
        <p14:creationId xmlns:p14="http://schemas.microsoft.com/office/powerpoint/2010/main" val="48947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F:\em335\manufaturacelular.jpg">
            <a:extLst>
              <a:ext uri="{FF2B5EF4-FFF2-40B4-BE49-F238E27FC236}">
                <a16:creationId xmlns:a16="http://schemas.microsoft.com/office/drawing/2014/main" id="{4B345338-1BA4-4F08-A674-7C1AE0A98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367" r="12282" b="42813"/>
          <a:stretch>
            <a:fillRect/>
          </a:stretch>
        </p:blipFill>
        <p:spPr bwMode="auto">
          <a:xfrm>
            <a:off x="304800" y="182880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F:\em335\manufaturacelular.jpg">
            <a:extLst>
              <a:ext uri="{FF2B5EF4-FFF2-40B4-BE49-F238E27FC236}">
                <a16:creationId xmlns:a16="http://schemas.microsoft.com/office/drawing/2014/main" id="{1D7BED7F-38B4-483D-BD8C-6516080B4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212" t="58858"/>
          <a:stretch>
            <a:fillRect/>
          </a:stretch>
        </p:blipFill>
        <p:spPr bwMode="auto">
          <a:xfrm>
            <a:off x="5181600" y="2286000"/>
            <a:ext cx="3657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7" name="Retângulo 6">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8" name="Imagem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1986" name="Rectangle 2">
            <a:extLst>
              <a:ext uri="{FF2B5EF4-FFF2-40B4-BE49-F238E27FC236}">
                <a16:creationId xmlns:a16="http://schemas.microsoft.com/office/drawing/2014/main" id="{DBACA727-0B72-41B0-9219-53B10B0AEE82}"/>
              </a:ext>
            </a:extLst>
          </p:cNvPr>
          <p:cNvSpPr>
            <a:spLocks noGrp="1" noChangeArrowheads="1"/>
          </p:cNvSpPr>
          <p:nvPr>
            <p:ph type="title"/>
          </p:nvPr>
        </p:nvSpPr>
        <p:spPr>
          <a:xfrm>
            <a:off x="34979" y="242996"/>
            <a:ext cx="7543800" cy="838200"/>
          </a:xfrm>
        </p:spPr>
        <p:txBody>
          <a:bodyPr>
            <a:normAutofit fontScale="90000"/>
          </a:bodyPr>
          <a:lstStyle/>
          <a:p>
            <a:pPr eaLnBrk="1" hangingPunct="1">
              <a:defRPr/>
            </a:pP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Layout celular </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/Tecnologia de grupo</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endPar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7" name="Retângulo 6">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8" name="Imagem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1986" name="Rectangle 2">
            <a:extLst>
              <a:ext uri="{FF2B5EF4-FFF2-40B4-BE49-F238E27FC236}">
                <a16:creationId xmlns:a16="http://schemas.microsoft.com/office/drawing/2014/main" id="{DBACA727-0B72-41B0-9219-53B10B0AEE82}"/>
              </a:ext>
            </a:extLst>
          </p:cNvPr>
          <p:cNvSpPr>
            <a:spLocks noGrp="1" noChangeArrowheads="1"/>
          </p:cNvSpPr>
          <p:nvPr>
            <p:ph type="title"/>
          </p:nvPr>
        </p:nvSpPr>
        <p:spPr>
          <a:xfrm>
            <a:off x="34979" y="242996"/>
            <a:ext cx="7543800" cy="838200"/>
          </a:xfrm>
        </p:spPr>
        <p:txBody>
          <a:bodyPr>
            <a:normAutofit fontScale="90000"/>
          </a:bodyPr>
          <a:lstStyle/>
          <a:p>
            <a:pPr eaLnBrk="1" hangingPunct="1">
              <a:defRPr/>
            </a:pP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Layout celular </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/Tecnologia de grupo</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endPar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endParaRPr>
          </a:p>
        </p:txBody>
      </p:sp>
      <p:pic>
        <p:nvPicPr>
          <p:cNvPr id="9" name="Imagem 8">
            <a:extLst>
              <a:ext uri="{FF2B5EF4-FFF2-40B4-BE49-F238E27FC236}">
                <a16:creationId xmlns:a16="http://schemas.microsoft.com/office/drawing/2014/main" id="{050848F7-3491-45B5-BC2D-33D5AF439D49}"/>
              </a:ext>
            </a:extLst>
          </p:cNvPr>
          <p:cNvPicPr>
            <a:picLocks noChangeAspect="1"/>
          </p:cNvPicPr>
          <p:nvPr/>
        </p:nvPicPr>
        <p:blipFill rotWithShape="1">
          <a:blip r:embed="rId5"/>
          <a:srcRect l="16420" t="24747" r="21190" b="11158"/>
          <a:stretch/>
        </p:blipFill>
        <p:spPr>
          <a:xfrm>
            <a:off x="1259632" y="1234699"/>
            <a:ext cx="6812158" cy="4946924"/>
          </a:xfrm>
          <a:prstGeom prst="rect">
            <a:avLst/>
          </a:prstGeom>
        </p:spPr>
      </p:pic>
    </p:spTree>
    <p:extLst>
      <p:ext uri="{BB962C8B-B14F-4D97-AF65-F5344CB8AC3E}">
        <p14:creationId xmlns:p14="http://schemas.microsoft.com/office/powerpoint/2010/main" val="63592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7" name="Retângulo 6">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8" name="Imagem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1986" name="Rectangle 2">
            <a:extLst>
              <a:ext uri="{FF2B5EF4-FFF2-40B4-BE49-F238E27FC236}">
                <a16:creationId xmlns:a16="http://schemas.microsoft.com/office/drawing/2014/main" id="{DBACA727-0B72-41B0-9219-53B10B0AEE82}"/>
              </a:ext>
            </a:extLst>
          </p:cNvPr>
          <p:cNvSpPr>
            <a:spLocks noGrp="1" noChangeArrowheads="1"/>
          </p:cNvSpPr>
          <p:nvPr>
            <p:ph type="title"/>
          </p:nvPr>
        </p:nvSpPr>
        <p:spPr>
          <a:xfrm>
            <a:off x="34979" y="242996"/>
            <a:ext cx="7543800" cy="838200"/>
          </a:xfrm>
        </p:spPr>
        <p:txBody>
          <a:bodyPr>
            <a:normAutofit fontScale="90000"/>
          </a:bodyPr>
          <a:lstStyle/>
          <a:p>
            <a:pPr eaLnBrk="1" hangingPunct="1">
              <a:defRPr/>
            </a:pPr>
            <a:r>
              <a:rPr lang="pt-BR" altLang="pt-BR" b="1" i="1" dirty="0" smtClean="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Arranjo Físico </a:t>
            </a: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C</a:t>
            </a:r>
            <a:r>
              <a:rPr lang="pt-BR" altLang="pt-BR" b="1" i="1" dirty="0" smtClean="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elular </a:t>
            </a:r>
            <a: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
            </a:r>
            <a:br>
              <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endParaRPr lang="pt-BR" altLang="pt-BR"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endParaRPr>
          </a:p>
        </p:txBody>
      </p:sp>
      <p:pic>
        <p:nvPicPr>
          <p:cNvPr id="10" name="Imagem 9">
            <a:extLst>
              <a:ext uri="{FF2B5EF4-FFF2-40B4-BE49-F238E27FC236}">
                <a16:creationId xmlns:a16="http://schemas.microsoft.com/office/drawing/2014/main" id="{E4BF3A3E-12EA-4429-8928-74520C657C96}"/>
              </a:ext>
            </a:extLst>
          </p:cNvPr>
          <p:cNvPicPr>
            <a:picLocks noChangeAspect="1"/>
          </p:cNvPicPr>
          <p:nvPr/>
        </p:nvPicPr>
        <p:blipFill rotWithShape="1">
          <a:blip r:embed="rId5"/>
          <a:srcRect l="13687" t="32102" r="15709" b="8007"/>
          <a:stretch/>
        </p:blipFill>
        <p:spPr>
          <a:xfrm>
            <a:off x="495610" y="1250742"/>
            <a:ext cx="8136904" cy="4879212"/>
          </a:xfrm>
          <a:prstGeom prst="rect">
            <a:avLst/>
          </a:prstGeom>
        </p:spPr>
      </p:pic>
    </p:spTree>
    <p:extLst>
      <p:ext uri="{BB962C8B-B14F-4D97-AF65-F5344CB8AC3E}">
        <p14:creationId xmlns:p14="http://schemas.microsoft.com/office/powerpoint/2010/main" val="359435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CDE08E47-FB3C-4E6C-BCF3-83EDFED29D78}"/>
              </a:ext>
            </a:extLst>
          </p:cNvPr>
          <p:cNvSpPr>
            <a:spLocks noGrp="1" noChangeArrowheads="1"/>
          </p:cNvSpPr>
          <p:nvPr>
            <p:ph idx="1"/>
          </p:nvPr>
        </p:nvSpPr>
        <p:spPr>
          <a:xfrm>
            <a:off x="484078" y="1428760"/>
            <a:ext cx="8191717" cy="4572000"/>
          </a:xfrm>
        </p:spPr>
        <p:txBody>
          <a:bodyPr>
            <a:normAutofit/>
          </a:bodyPr>
          <a:lstStyle/>
          <a:p>
            <a:pPr algn="just" eaLnBrk="1" hangingPunct="1">
              <a:lnSpc>
                <a:spcPct val="150000"/>
              </a:lnSpc>
              <a:buClr>
                <a:schemeClr val="bg2"/>
              </a:buClr>
            </a:pPr>
            <a:r>
              <a:rPr lang="pt-BR" altLang="pt-BR" sz="2000" dirty="0">
                <a:latin typeface="Arial" panose="020B0604020202020204" pitchFamily="34" charset="0"/>
                <a:cs typeface="Arial" panose="020B0604020202020204" pitchFamily="34" charset="0"/>
              </a:rPr>
              <a:t>As mudanças de máquinas entre lotes de peças são simplificadas, reduzindo assim os custos das mudanças e aumentando a capacidade de produção.</a:t>
            </a:r>
          </a:p>
          <a:p>
            <a:pPr algn="just" eaLnBrk="1" hangingPunct="1">
              <a:lnSpc>
                <a:spcPct val="150000"/>
              </a:lnSpc>
              <a:buClr>
                <a:schemeClr val="bg2"/>
              </a:buClr>
            </a:pPr>
            <a:r>
              <a:rPr lang="pt-BR" altLang="pt-BR" sz="2000" dirty="0">
                <a:latin typeface="Arial" panose="020B0604020202020204" pitchFamily="34" charset="0"/>
                <a:cs typeface="Arial" panose="020B0604020202020204" pitchFamily="34" charset="0"/>
              </a:rPr>
              <a:t>A variabilidade de tarefas é reduzida, e os períodos de treinamento para trabalhadores são abreviados.</a:t>
            </a:r>
          </a:p>
          <a:p>
            <a:pPr algn="just" eaLnBrk="1" hangingPunct="1">
              <a:lnSpc>
                <a:spcPct val="150000"/>
              </a:lnSpc>
              <a:buClr>
                <a:schemeClr val="bg2"/>
              </a:buClr>
            </a:pPr>
            <a:r>
              <a:rPr lang="pt-BR" altLang="pt-BR" sz="2000" dirty="0">
                <a:latin typeface="Arial" panose="020B0604020202020204" pitchFamily="34" charset="0"/>
                <a:cs typeface="Arial" panose="020B0604020202020204" pitchFamily="34" charset="0"/>
              </a:rPr>
              <a:t>Há mais roteiros diretos ao longo da produção, permitindo que as peças sejam feitas mais rapidamente e embarcadas mais rápido.</a:t>
            </a:r>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3010" name="Rectangle 2">
            <a:extLst>
              <a:ext uri="{FF2B5EF4-FFF2-40B4-BE49-F238E27FC236}">
                <a16:creationId xmlns:a16="http://schemas.microsoft.com/office/drawing/2014/main" id="{D54A4BCE-48B9-4F9D-9A58-E9C4DEA3C832}"/>
              </a:ext>
            </a:extLst>
          </p:cNvPr>
          <p:cNvSpPr>
            <a:spLocks noGrp="1" noChangeArrowheads="1"/>
          </p:cNvSpPr>
          <p:nvPr>
            <p:ph type="title"/>
          </p:nvPr>
        </p:nvSpPr>
        <p:spPr>
          <a:xfrm>
            <a:off x="56808" y="226161"/>
            <a:ext cx="7971575" cy="609600"/>
          </a:xfrm>
        </p:spPr>
        <p:txBody>
          <a:bodyPr>
            <a:normAutofit/>
          </a:bodyPr>
          <a:lstStyle/>
          <a:p>
            <a:pPr eaLnBrk="1" hangingPunct="1">
              <a:defRPr/>
            </a:pPr>
            <a:r>
              <a:rPr lang="pt-BR" altLang="pt-BR" sz="2800" b="1" i="1" dirty="0">
                <a:solidFill>
                  <a:schemeClr val="bg1"/>
                </a:solidFill>
                <a:latin typeface="Bookman Old Style" panose="02050604050505020204" pitchFamily="18" charset="0"/>
              </a:rPr>
              <a:t>Vantagens da célula de manufatura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60423"/>
            <a:ext cx="2636837" cy="63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4D622185-CF12-48F6-805B-5DBE6464166F}"/>
              </a:ext>
            </a:extLst>
          </p:cNvPr>
          <p:cNvSpPr txBox="1">
            <a:spLocks noChangeArrowheads="1"/>
          </p:cNvSpPr>
          <p:nvPr/>
        </p:nvSpPr>
        <p:spPr bwMode="auto">
          <a:xfrm>
            <a:off x="14156" y="1355355"/>
            <a:ext cx="9236645"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50000"/>
              </a:lnSpc>
              <a:spcBef>
                <a:spcPct val="50000"/>
              </a:spcBef>
              <a:buClr>
                <a:schemeClr val="bg2"/>
              </a:buClr>
              <a:buSzPct val="200000"/>
            </a:pPr>
            <a:r>
              <a:rPr lang="pt-BR" altLang="pt-BR" sz="2200" dirty="0" smtClean="0">
                <a:latin typeface="Arial" panose="020B0604020202020204" pitchFamily="34" charset="0"/>
                <a:cs typeface="Arial" panose="020B0604020202020204" pitchFamily="34" charset="0"/>
              </a:rPr>
              <a:t>O </a:t>
            </a:r>
            <a:r>
              <a:rPr lang="pt-BR" altLang="pt-BR" sz="2200" dirty="0">
                <a:latin typeface="Arial" panose="020B0604020202020204" pitchFamily="34" charset="0"/>
                <a:cs typeface="Arial" panose="020B0604020202020204" pitchFamily="34" charset="0"/>
              </a:rPr>
              <a:t>arranjo físico é o posicionamento físico dos recursos de transformação de uma operação produtiva</a:t>
            </a:r>
            <a:r>
              <a:rPr lang="pt-BR" altLang="pt-BR" sz="2200" dirty="0" smtClean="0">
                <a:latin typeface="Arial" panose="020B0604020202020204" pitchFamily="34" charset="0"/>
                <a:cs typeface="Arial" panose="020B0604020202020204" pitchFamily="34" charset="0"/>
              </a:rPr>
              <a:t>. Recursos podem ser: uma mesa, um centro de trabalho, um escritório, uma pessoa, uma máquina, um departamento ou outros.</a:t>
            </a:r>
            <a:endParaRPr lang="pt-BR" altLang="pt-BR" sz="2200" dirty="0" smtClean="0">
              <a:latin typeface="Arial" panose="020B0604020202020204" pitchFamily="34" charset="0"/>
              <a:cs typeface="Arial" panose="020B0604020202020204" pitchFamily="34" charset="0"/>
            </a:endParaRPr>
          </a:p>
          <a:p>
            <a:pPr lvl="1" eaLnBrk="1" hangingPunct="1">
              <a:lnSpc>
                <a:spcPct val="150000"/>
              </a:lnSpc>
              <a:spcBef>
                <a:spcPct val="50000"/>
              </a:spcBef>
              <a:buClr>
                <a:schemeClr val="bg2"/>
              </a:buClr>
              <a:buSzPct val="200000"/>
            </a:pPr>
            <a:r>
              <a:rPr lang="pt-BR" altLang="pt-BR" sz="2200" dirty="0" smtClean="0">
                <a:latin typeface="Arial" panose="020B0604020202020204" pitchFamily="34" charset="0"/>
                <a:cs typeface="Arial" panose="020B0604020202020204" pitchFamily="34" charset="0"/>
              </a:rPr>
              <a:t>Definir </a:t>
            </a:r>
            <a:r>
              <a:rPr lang="pt-BR" altLang="pt-BR" sz="2200" dirty="0">
                <a:latin typeface="Arial" panose="020B0604020202020204" pitchFamily="34" charset="0"/>
                <a:cs typeface="Arial" panose="020B0604020202020204" pitchFamily="34" charset="0"/>
              </a:rPr>
              <a:t>o layout é decidir onde colocar todas as instalações, equipamentos e pessoal da produção.</a:t>
            </a:r>
          </a:p>
          <a:p>
            <a:pPr lvl="1" eaLnBrk="1" hangingPunct="1">
              <a:lnSpc>
                <a:spcPct val="150000"/>
              </a:lnSpc>
              <a:spcBef>
                <a:spcPct val="50000"/>
              </a:spcBef>
              <a:buClr>
                <a:schemeClr val="bg2"/>
              </a:buClr>
              <a:buSzPct val="200000"/>
            </a:pPr>
            <a:r>
              <a:rPr lang="pt-BR" altLang="pt-BR" sz="2200" dirty="0" smtClean="0">
                <a:latin typeface="Arial" panose="020B0604020202020204" pitchFamily="34" charset="0"/>
                <a:cs typeface="Arial" panose="020B0604020202020204" pitchFamily="34" charset="0"/>
              </a:rPr>
              <a:t>Além </a:t>
            </a:r>
            <a:r>
              <a:rPr lang="pt-BR" altLang="pt-BR" sz="2200" dirty="0">
                <a:latin typeface="Arial" panose="020B0604020202020204" pitchFamily="34" charset="0"/>
                <a:cs typeface="Arial" panose="020B0604020202020204" pitchFamily="34" charset="0"/>
              </a:rPr>
              <a:t>disso, o layout determina a maneira segundo a qual os recursos transformados – materiais, informações e clientes – fluem pela organização.</a:t>
            </a:r>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15876" y="6475457"/>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6082" name="Rectangle 2">
            <a:extLst>
              <a:ext uri="{FF2B5EF4-FFF2-40B4-BE49-F238E27FC236}">
                <a16:creationId xmlns:a16="http://schemas.microsoft.com/office/drawing/2014/main" id="{2B086711-B472-456F-BCB2-EBE3E0D5BCAC}"/>
              </a:ext>
            </a:extLst>
          </p:cNvPr>
          <p:cNvSpPr>
            <a:spLocks noGrp="1" noChangeArrowheads="1"/>
          </p:cNvSpPr>
          <p:nvPr>
            <p:ph type="title"/>
          </p:nvPr>
        </p:nvSpPr>
        <p:spPr>
          <a:xfrm>
            <a:off x="14156" y="-98425"/>
            <a:ext cx="7886700" cy="1325563"/>
          </a:xfrm>
        </p:spPr>
        <p:txBody>
          <a:bodyPr>
            <a:normAutofit/>
          </a:bodyPr>
          <a:lstStyle/>
          <a:p>
            <a:pPr eaLnBrk="1" hangingPunct="1">
              <a:defRPr/>
            </a:pPr>
            <a:r>
              <a:rPr lang="pt-BR" altLang="pt-BR" sz="3600" b="1" i="1" dirty="0">
                <a:solidFill>
                  <a:schemeClr val="bg1"/>
                </a:solidFill>
                <a:latin typeface="Bookman Old Style" panose="02050604050505020204" pitchFamily="18" charset="0"/>
              </a:rPr>
              <a:t>Arranjo </a:t>
            </a:r>
            <a:r>
              <a:rPr lang="pt-BR" altLang="pt-BR" sz="3600" b="1" i="1" dirty="0" smtClean="0">
                <a:solidFill>
                  <a:schemeClr val="bg1"/>
                </a:solidFill>
                <a:latin typeface="Bookman Old Style" panose="02050604050505020204" pitchFamily="18" charset="0"/>
              </a:rPr>
              <a:t>Físico </a:t>
            </a:r>
            <a:endParaRPr lang="pt-BR" altLang="pt-BR" sz="3600" b="1" i="1" dirty="0">
              <a:solidFill>
                <a:schemeClr val="bg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703D36A1-1778-49C2-93AF-0FB0A54A03A8}"/>
              </a:ext>
            </a:extLst>
          </p:cNvPr>
          <p:cNvSpPr>
            <a:spLocks noGrp="1" noChangeArrowheads="1"/>
          </p:cNvSpPr>
          <p:nvPr>
            <p:ph idx="1"/>
          </p:nvPr>
        </p:nvSpPr>
        <p:spPr>
          <a:xfrm>
            <a:off x="318518" y="1403350"/>
            <a:ext cx="8566720" cy="4572000"/>
          </a:xfrm>
        </p:spPr>
        <p:txBody>
          <a:bodyPr>
            <a:normAutofit/>
          </a:bodyPr>
          <a:lstStyle/>
          <a:p>
            <a:pPr algn="just" eaLnBrk="1" hangingPunct="1">
              <a:lnSpc>
                <a:spcPct val="150000"/>
              </a:lnSpc>
              <a:buClr>
                <a:schemeClr val="bg2"/>
              </a:buClr>
            </a:pPr>
            <a:r>
              <a:rPr lang="pt-BR" altLang="pt-BR" sz="2400" dirty="0">
                <a:latin typeface="Arial" panose="020B0604020202020204" pitchFamily="34" charset="0"/>
                <a:cs typeface="Arial" panose="020B0604020202020204" pitchFamily="34" charset="0"/>
              </a:rPr>
              <a:t>As peças despendem menos tempo esperando, e os níveis de estoques em processo são reduzidos.</a:t>
            </a:r>
          </a:p>
          <a:p>
            <a:pPr algn="just" eaLnBrk="1" hangingPunct="1">
              <a:lnSpc>
                <a:spcPct val="150000"/>
              </a:lnSpc>
              <a:buClr>
                <a:schemeClr val="bg2"/>
              </a:buClr>
              <a:buFont typeface="Wingdings" panose="05000000000000000000" pitchFamily="2" charset="2"/>
              <a:buNone/>
            </a:pPr>
            <a:endParaRPr lang="pt-BR" altLang="pt-BR" sz="1050" dirty="0">
              <a:latin typeface="Arial" panose="020B0604020202020204" pitchFamily="34" charset="0"/>
              <a:cs typeface="Arial" panose="020B0604020202020204" pitchFamily="34" charset="0"/>
            </a:endParaRPr>
          </a:p>
          <a:p>
            <a:pPr algn="just" eaLnBrk="1" hangingPunct="1">
              <a:lnSpc>
                <a:spcPct val="150000"/>
              </a:lnSpc>
              <a:buClr>
                <a:schemeClr val="bg2"/>
              </a:buClr>
            </a:pPr>
            <a:r>
              <a:rPr lang="pt-BR" altLang="pt-BR" sz="2400" dirty="0">
                <a:latin typeface="Arial" panose="020B0604020202020204" pitchFamily="34" charset="0"/>
                <a:cs typeface="Arial" panose="020B0604020202020204" pitchFamily="34" charset="0"/>
              </a:rPr>
              <a:t>Uma vez que as peças são feitas sob condições de menor variabilidade de projeto de peças por trabalhadores que são mais especificamente treinados para peças, o controle da qualidade é melhorado.</a:t>
            </a:r>
          </a:p>
          <a:p>
            <a:pPr eaLnBrk="1" hangingPunct="1"/>
            <a:endParaRPr lang="pt-BR" altLang="pt-BR" sz="3600" dirty="0"/>
          </a:p>
          <a:p>
            <a:pPr eaLnBrk="1" hangingPunct="1"/>
            <a:endParaRPr lang="pt-BR" altLang="pt-BR" dirty="0"/>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4034" name="Rectangle 2">
            <a:extLst>
              <a:ext uri="{FF2B5EF4-FFF2-40B4-BE49-F238E27FC236}">
                <a16:creationId xmlns:a16="http://schemas.microsoft.com/office/drawing/2014/main" id="{9E4F1D6C-759C-4C3E-9954-805C87FC628F}"/>
              </a:ext>
            </a:extLst>
          </p:cNvPr>
          <p:cNvSpPr>
            <a:spLocks noGrp="1" noChangeArrowheads="1"/>
          </p:cNvSpPr>
          <p:nvPr>
            <p:ph type="title"/>
          </p:nvPr>
        </p:nvSpPr>
        <p:spPr>
          <a:xfrm>
            <a:off x="23516" y="220663"/>
            <a:ext cx="7932860" cy="609600"/>
          </a:xfrm>
        </p:spPr>
        <p:txBody>
          <a:bodyPr>
            <a:normAutofit/>
          </a:bodyPr>
          <a:lstStyle/>
          <a:p>
            <a:pPr eaLnBrk="1" hangingPunct="1">
              <a:defRPr/>
            </a:pPr>
            <a:r>
              <a:rPr lang="pt-BR" altLang="pt-BR" sz="2800" b="1" i="1" dirty="0">
                <a:solidFill>
                  <a:schemeClr val="bg1"/>
                </a:solidFill>
                <a:latin typeface="Bookman Old Style" panose="02050604050505020204" pitchFamily="18" charset="0"/>
              </a:rPr>
              <a:t>Vantagens da célula de manufatura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B4E6E0A9-BC9D-4A55-86D1-4ABFDCE4116E}"/>
              </a:ext>
            </a:extLst>
          </p:cNvPr>
          <p:cNvSpPr>
            <a:spLocks noGrp="1" noChangeArrowheads="1"/>
          </p:cNvSpPr>
          <p:nvPr>
            <p:ph idx="1"/>
          </p:nvPr>
        </p:nvSpPr>
        <p:spPr>
          <a:xfrm>
            <a:off x="412336" y="1318480"/>
            <a:ext cx="8472902" cy="3982728"/>
          </a:xfrm>
        </p:spPr>
        <p:txBody>
          <a:bodyPr>
            <a:normAutofit lnSpcReduction="10000"/>
          </a:bodyPr>
          <a:lstStyle/>
          <a:p>
            <a:pPr algn="just" eaLnBrk="1" hangingPunct="1">
              <a:lnSpc>
                <a:spcPct val="150000"/>
              </a:lnSpc>
              <a:buClr>
                <a:schemeClr val="bg2"/>
              </a:buClr>
              <a:buFont typeface="Wingdings" panose="05000000000000000000" pitchFamily="2" charset="2"/>
              <a:buNone/>
            </a:pPr>
            <a:r>
              <a:rPr lang="pt-BR" altLang="pt-BR" sz="2400" dirty="0">
                <a:latin typeface="Arial" panose="020B0604020202020204" pitchFamily="34" charset="0"/>
                <a:cs typeface="Arial" panose="020B0604020202020204" pitchFamily="34" charset="0"/>
              </a:rPr>
              <a:t>Limitações :</a:t>
            </a:r>
          </a:p>
          <a:p>
            <a:pPr algn="just" eaLnBrk="1" hangingPunct="1">
              <a:lnSpc>
                <a:spcPct val="150000"/>
              </a:lnSpc>
              <a:buClr>
                <a:schemeClr val="bg2"/>
              </a:buClr>
              <a:buFont typeface="Wingdings" panose="05000000000000000000" pitchFamily="2" charset="2"/>
              <a:buNone/>
            </a:pPr>
            <a:endParaRPr lang="pt-BR" altLang="pt-BR" sz="500" dirty="0">
              <a:latin typeface="Arial" panose="020B0604020202020204" pitchFamily="34" charset="0"/>
              <a:cs typeface="Arial" panose="020B0604020202020204" pitchFamily="34" charset="0"/>
            </a:endParaRPr>
          </a:p>
          <a:p>
            <a:pPr algn="just" eaLnBrk="1" hangingPunct="1">
              <a:lnSpc>
                <a:spcPct val="150000"/>
              </a:lnSpc>
              <a:buClr>
                <a:schemeClr val="bg2"/>
              </a:buClr>
            </a:pPr>
            <a:r>
              <a:rPr lang="pt-BR" altLang="pt-BR" sz="2400" dirty="0">
                <a:latin typeface="Arial" panose="020B0604020202020204" pitchFamily="34" charset="0"/>
                <a:cs typeface="Arial" panose="020B0604020202020204" pitchFamily="34" charset="0"/>
              </a:rPr>
              <a:t>O controle da produção torna-se mais complicado </a:t>
            </a:r>
          </a:p>
          <a:p>
            <a:pPr algn="just" eaLnBrk="1" hangingPunct="1">
              <a:lnSpc>
                <a:spcPct val="150000"/>
              </a:lnSpc>
              <a:buClr>
                <a:schemeClr val="bg2"/>
              </a:buClr>
            </a:pPr>
            <a:r>
              <a:rPr lang="pt-BR" altLang="pt-BR" sz="2400" dirty="0">
                <a:latin typeface="Arial" panose="020B0604020202020204" pitchFamily="34" charset="0"/>
                <a:cs typeface="Arial" panose="020B0604020202020204" pitchFamily="34" charset="0"/>
              </a:rPr>
              <a:t>Aumento do trabalho em processo </a:t>
            </a:r>
          </a:p>
          <a:p>
            <a:pPr algn="just" eaLnBrk="1" hangingPunct="1">
              <a:lnSpc>
                <a:spcPct val="150000"/>
              </a:lnSpc>
              <a:buClr>
                <a:schemeClr val="bg2"/>
              </a:buClr>
            </a:pPr>
            <a:r>
              <a:rPr lang="pt-BR" altLang="pt-BR" sz="2400" dirty="0">
                <a:latin typeface="Arial" panose="020B0604020202020204" pitchFamily="34" charset="0"/>
                <a:cs typeface="Arial" panose="020B0604020202020204" pitchFamily="34" charset="0"/>
              </a:rPr>
              <a:t>Requer uma alta habilidade dos funcionários em relação ao layout do produto</a:t>
            </a:r>
          </a:p>
          <a:p>
            <a:pPr algn="just" eaLnBrk="1" hangingPunct="1">
              <a:lnSpc>
                <a:spcPct val="150000"/>
              </a:lnSpc>
              <a:buClr>
                <a:schemeClr val="bg2"/>
              </a:buClr>
            </a:pPr>
            <a:r>
              <a:rPr lang="pt-BR" altLang="pt-BR" sz="2400" dirty="0">
                <a:latin typeface="Arial" panose="020B0604020202020204" pitchFamily="34" charset="0"/>
                <a:cs typeface="Arial" panose="020B0604020202020204" pitchFamily="34" charset="0"/>
              </a:rPr>
              <a:t>Problemas na manutenção</a:t>
            </a:r>
          </a:p>
        </p:txBody>
      </p:sp>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1746" name="Rectangle 2">
            <a:extLst>
              <a:ext uri="{FF2B5EF4-FFF2-40B4-BE49-F238E27FC236}">
                <a16:creationId xmlns:a16="http://schemas.microsoft.com/office/drawing/2014/main" id="{E6CE9969-0EF0-43EF-A755-740C0607CF18}"/>
              </a:ext>
            </a:extLst>
          </p:cNvPr>
          <p:cNvSpPr>
            <a:spLocks noGrp="1" noChangeArrowheads="1"/>
          </p:cNvSpPr>
          <p:nvPr>
            <p:ph type="title"/>
          </p:nvPr>
        </p:nvSpPr>
        <p:spPr>
          <a:xfrm>
            <a:off x="-45718" y="248504"/>
            <a:ext cx="7886700" cy="821472"/>
          </a:xfrm>
        </p:spPr>
        <p:txBody>
          <a:bodyPr>
            <a:noAutofit/>
          </a:bodyPr>
          <a:lstStyle/>
          <a:p>
            <a:pPr eaLnBrk="1" hangingPunct="1">
              <a:defRPr/>
            </a:pPr>
            <a:r>
              <a:rPr lang="pt-BR" altLang="pt-BR" sz="3600"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t>Layout celular</a:t>
            </a:r>
            <a:br>
              <a:rPr lang="pt-BR" altLang="pt-BR" sz="3600"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rPr>
            </a:br>
            <a:endParaRPr lang="pt-BR" altLang="pt-BR" sz="3600" b="1" i="1" dirty="0">
              <a:solidFill>
                <a:schemeClr val="bg1"/>
              </a:solidFill>
              <a:latin typeface="Bookman Old Style" panose="02050604050505020204" pitchFamily="18"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60423"/>
            <a:ext cx="2636837" cy="63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15876" y="6475457"/>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46082" name="Rectangle 2">
            <a:extLst>
              <a:ext uri="{FF2B5EF4-FFF2-40B4-BE49-F238E27FC236}">
                <a16:creationId xmlns:a16="http://schemas.microsoft.com/office/drawing/2014/main" id="{2B086711-B472-456F-BCB2-EBE3E0D5BCAC}"/>
              </a:ext>
            </a:extLst>
          </p:cNvPr>
          <p:cNvSpPr>
            <a:spLocks noGrp="1" noChangeArrowheads="1"/>
          </p:cNvSpPr>
          <p:nvPr>
            <p:ph type="title"/>
          </p:nvPr>
        </p:nvSpPr>
        <p:spPr>
          <a:xfrm>
            <a:off x="14156" y="-98425"/>
            <a:ext cx="7886700" cy="1325563"/>
          </a:xfrm>
        </p:spPr>
        <p:txBody>
          <a:bodyPr>
            <a:normAutofit/>
          </a:bodyPr>
          <a:lstStyle/>
          <a:p>
            <a:pPr eaLnBrk="1" hangingPunct="1">
              <a:defRPr/>
            </a:pPr>
            <a:r>
              <a:rPr lang="pt-BR" altLang="pt-BR" sz="3200" b="1" i="1" dirty="0" smtClean="0">
                <a:solidFill>
                  <a:schemeClr val="bg1"/>
                </a:solidFill>
                <a:latin typeface="Bookman Old Style" panose="02050604050505020204" pitchFamily="18" charset="0"/>
              </a:rPr>
              <a:t>Quando se preocupar com o Arranjo </a:t>
            </a:r>
            <a:r>
              <a:rPr lang="pt-BR" altLang="pt-BR" sz="3200" b="1" i="1" dirty="0" smtClean="0">
                <a:solidFill>
                  <a:schemeClr val="bg1"/>
                </a:solidFill>
                <a:latin typeface="Bookman Old Style" panose="02050604050505020204" pitchFamily="18" charset="0"/>
              </a:rPr>
              <a:t>Físico </a:t>
            </a:r>
            <a:endParaRPr lang="pt-BR" altLang="pt-BR" sz="3200" b="1" i="1" dirty="0">
              <a:solidFill>
                <a:schemeClr val="bg1"/>
              </a:solidFill>
              <a:latin typeface="Bookman Old Style" panose="02050604050505020204" pitchFamily="18" charset="0"/>
            </a:endParaRPr>
          </a:p>
        </p:txBody>
      </p:sp>
      <p:sp>
        <p:nvSpPr>
          <p:cNvPr id="2" name="CaixaDeTexto 1"/>
          <p:cNvSpPr txBox="1"/>
          <p:nvPr/>
        </p:nvSpPr>
        <p:spPr>
          <a:xfrm>
            <a:off x="37106" y="1629197"/>
            <a:ext cx="9106894" cy="43396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2300" dirty="0" smtClean="0">
                <a:latin typeface="Arial" panose="020B0604020202020204" pitchFamily="34" charset="0"/>
                <a:cs typeface="Arial" panose="020B0604020202020204" pitchFamily="34" charset="0"/>
              </a:rPr>
              <a:t>Um recurso “ Consumidor de espaço” é acrescentado ou retirado ou se decide pela modificação de sua localização.</a:t>
            </a:r>
          </a:p>
          <a:p>
            <a:pPr marL="342900" indent="-342900">
              <a:lnSpc>
                <a:spcPct val="150000"/>
              </a:lnSpc>
              <a:buFont typeface="Arial" panose="020B0604020202020204" pitchFamily="34" charset="0"/>
              <a:buChar char="•"/>
            </a:pPr>
            <a:r>
              <a:rPr lang="pt-BR" sz="2300" dirty="0" smtClean="0">
                <a:latin typeface="Arial" panose="020B0604020202020204" pitchFamily="34" charset="0"/>
                <a:cs typeface="Arial" panose="020B0604020202020204" pitchFamily="34" charset="0"/>
              </a:rPr>
              <a:t>Há uma expansão ou redução de área de instalação;</a:t>
            </a:r>
          </a:p>
          <a:p>
            <a:pPr marL="342900" indent="-342900">
              <a:lnSpc>
                <a:spcPct val="150000"/>
              </a:lnSpc>
              <a:buFont typeface="Arial" panose="020B0604020202020204" pitchFamily="34" charset="0"/>
              <a:buChar char="•"/>
            </a:pPr>
            <a:r>
              <a:rPr lang="pt-BR" sz="2300" dirty="0" smtClean="0">
                <a:latin typeface="Arial" panose="020B0604020202020204" pitchFamily="34" charset="0"/>
                <a:cs typeface="Arial" panose="020B0604020202020204" pitchFamily="34" charset="0"/>
              </a:rPr>
              <a:t>Ocorre mudança relevante de procedimentos ou de fluxos físicos.</a:t>
            </a:r>
          </a:p>
          <a:p>
            <a:pPr marL="342900" indent="-342900">
              <a:lnSpc>
                <a:spcPct val="150000"/>
              </a:lnSpc>
              <a:buFont typeface="Arial" panose="020B0604020202020204" pitchFamily="34" charset="0"/>
              <a:buChar char="•"/>
            </a:pPr>
            <a:r>
              <a:rPr lang="pt-BR" sz="2300" dirty="0" smtClean="0">
                <a:latin typeface="Arial" panose="020B0604020202020204" pitchFamily="34" charset="0"/>
                <a:cs typeface="Arial" panose="020B0604020202020204" pitchFamily="34" charset="0"/>
              </a:rPr>
              <a:t>Ocorre mudança substancial dos </a:t>
            </a:r>
            <a:r>
              <a:rPr lang="pt-BR" sz="2300" dirty="0" err="1" smtClean="0">
                <a:latin typeface="Arial" panose="020B0604020202020204" pitchFamily="34" charset="0"/>
                <a:cs typeface="Arial" panose="020B0604020202020204" pitchFamily="34" charset="0"/>
              </a:rPr>
              <a:t>mix</a:t>
            </a:r>
            <a:r>
              <a:rPr lang="pt-BR" sz="2300" dirty="0" smtClean="0">
                <a:latin typeface="Arial" panose="020B0604020202020204" pitchFamily="34" charset="0"/>
                <a:cs typeface="Arial" panose="020B0604020202020204" pitchFamily="34" charset="0"/>
              </a:rPr>
              <a:t> relativos de produtos que afetem substancialmente os fluxos.</a:t>
            </a:r>
          </a:p>
          <a:p>
            <a:pPr marL="342900" indent="-342900">
              <a:lnSpc>
                <a:spcPct val="150000"/>
              </a:lnSpc>
              <a:buFont typeface="Arial" panose="020B0604020202020204" pitchFamily="34" charset="0"/>
              <a:buChar char="•"/>
            </a:pPr>
            <a:r>
              <a:rPr lang="pt-BR" sz="2300" dirty="0" smtClean="0">
                <a:latin typeface="Arial" panose="020B0604020202020204" pitchFamily="34" charset="0"/>
                <a:cs typeface="Arial" panose="020B0604020202020204" pitchFamily="34" charset="0"/>
              </a:rPr>
              <a:t>Ocorre mudança substancial na estratégia competitiva da operação.</a:t>
            </a:r>
            <a:endParaRPr lang="pt-BR"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42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9698" name="Rectangle 2">
            <a:extLst>
              <a:ext uri="{FF2B5EF4-FFF2-40B4-BE49-F238E27FC236}">
                <a16:creationId xmlns:a16="http://schemas.microsoft.com/office/drawing/2014/main" id="{0285D224-934B-450D-BD87-40DFE4B17945}"/>
              </a:ext>
            </a:extLst>
          </p:cNvPr>
          <p:cNvSpPr>
            <a:spLocks noGrp="1" noChangeArrowheads="1"/>
          </p:cNvSpPr>
          <p:nvPr>
            <p:ph type="title"/>
          </p:nvPr>
        </p:nvSpPr>
        <p:spPr>
          <a:xfrm>
            <a:off x="6896" y="-98425"/>
            <a:ext cx="7886700" cy="1325563"/>
          </a:xfrm>
        </p:spPr>
        <p:txBody>
          <a:bodyPr>
            <a:normAutofit/>
          </a:bodyPr>
          <a:lstStyle/>
          <a:p>
            <a:pPr eaLnBrk="1" hangingPunct="1">
              <a:defRPr/>
            </a:pPr>
            <a:r>
              <a:rPr lang="pt-BR" altLang="pt-BR" sz="3600" b="1" i="1" dirty="0" smtClean="0">
                <a:solidFill>
                  <a:schemeClr val="bg1"/>
                </a:solidFill>
                <a:latin typeface="Bookman Old Style" panose="02050604050505020204" pitchFamily="18" charset="0"/>
              </a:rPr>
              <a:t>Problemas</a:t>
            </a:r>
            <a:endParaRPr lang="pt-BR" altLang="pt-BR" sz="3600" b="1" i="1" dirty="0">
              <a:solidFill>
                <a:schemeClr val="bg1"/>
              </a:solidFill>
              <a:latin typeface="Bookman Old Style" panose="02050604050505020204" pitchFamily="18" charset="0"/>
            </a:endParaRPr>
          </a:p>
        </p:txBody>
      </p:sp>
      <p:sp>
        <p:nvSpPr>
          <p:cNvPr id="6147" name="Rectangle 3">
            <a:extLst>
              <a:ext uri="{FF2B5EF4-FFF2-40B4-BE49-F238E27FC236}">
                <a16:creationId xmlns:a16="http://schemas.microsoft.com/office/drawing/2014/main" id="{3E811249-D5DF-4873-B1AB-91A5A49BF45E}"/>
              </a:ext>
            </a:extLst>
          </p:cNvPr>
          <p:cNvSpPr>
            <a:spLocks noGrp="1" noChangeArrowheads="1"/>
          </p:cNvSpPr>
          <p:nvPr>
            <p:ph idx="1"/>
          </p:nvPr>
        </p:nvSpPr>
        <p:spPr>
          <a:xfrm>
            <a:off x="241879" y="1243033"/>
            <a:ext cx="8610600" cy="5000585"/>
          </a:xfrm>
        </p:spPr>
        <p:txBody>
          <a:bodyPr>
            <a:noAutofit/>
          </a:bodyPr>
          <a:lstStyle/>
          <a:p>
            <a:pPr marL="0" indent="0" algn="just" eaLnBrk="1" hangingPunct="1">
              <a:lnSpc>
                <a:spcPct val="100000"/>
              </a:lnSpc>
              <a:buClr>
                <a:schemeClr val="bg2"/>
              </a:buClr>
              <a:buNone/>
            </a:pPr>
            <a:r>
              <a:rPr lang="pt-BR" altLang="pt-BR" sz="2400" dirty="0" smtClean="0">
                <a:latin typeface="Arial" panose="020B0604020202020204" pitchFamily="34" charset="0"/>
                <a:cs typeface="Arial" panose="020B0604020202020204" pitchFamily="34" charset="0"/>
              </a:rPr>
              <a:t>Demora excessiva</a:t>
            </a:r>
          </a:p>
          <a:p>
            <a:pPr marL="342900" lvl="1" indent="0" algn="just">
              <a:lnSpc>
                <a:spcPct val="100000"/>
              </a:lnSpc>
              <a:buClr>
                <a:schemeClr val="bg2"/>
              </a:buClr>
              <a:buNone/>
            </a:pPr>
            <a:r>
              <a:rPr lang="pt-BR" altLang="pt-BR" sz="2000" dirty="0" smtClean="0">
                <a:latin typeface="Arial" panose="020B0604020202020204" pitchFamily="34" charset="0"/>
                <a:cs typeface="Arial" panose="020B0604020202020204" pitchFamily="34" charset="0"/>
              </a:rPr>
              <a:t>Perda de tempo no deslocamento.</a:t>
            </a:r>
          </a:p>
          <a:p>
            <a:pPr marL="342900" lvl="1" indent="0" algn="just">
              <a:lnSpc>
                <a:spcPct val="100000"/>
              </a:lnSpc>
              <a:buClr>
                <a:schemeClr val="bg2"/>
              </a:buClr>
              <a:buNone/>
            </a:pPr>
            <a:endParaRPr lang="pt-BR" altLang="pt-BR" sz="2400" dirty="0" smtClean="0">
              <a:latin typeface="Arial" panose="020B0604020202020204" pitchFamily="34" charset="0"/>
              <a:cs typeface="Arial" panose="020B0604020202020204" pitchFamily="34" charset="0"/>
            </a:endParaRPr>
          </a:p>
          <a:p>
            <a:pPr marL="0" indent="0" algn="just">
              <a:lnSpc>
                <a:spcPct val="100000"/>
              </a:lnSpc>
              <a:buClr>
                <a:schemeClr val="bg2"/>
              </a:buClr>
              <a:buNone/>
            </a:pPr>
            <a:r>
              <a:rPr lang="pt-BR" altLang="pt-BR" sz="2400" dirty="0" smtClean="0">
                <a:latin typeface="Arial" panose="020B0604020202020204" pitchFamily="34" charset="0"/>
                <a:cs typeface="Arial" panose="020B0604020202020204" pitchFamily="34" charset="0"/>
              </a:rPr>
              <a:t>Fluxo confuso no trabalho</a:t>
            </a:r>
          </a:p>
          <a:p>
            <a:pPr marL="342900" lvl="1" indent="0" algn="just">
              <a:lnSpc>
                <a:spcPct val="100000"/>
              </a:lnSpc>
              <a:buClr>
                <a:schemeClr val="bg2"/>
              </a:buClr>
              <a:buNone/>
            </a:pPr>
            <a:r>
              <a:rPr lang="pt-BR" altLang="pt-BR" sz="2000" dirty="0" smtClean="0">
                <a:latin typeface="Arial" panose="020B0604020202020204" pitchFamily="34" charset="0"/>
                <a:cs typeface="Arial" panose="020B0604020202020204" pitchFamily="34" charset="0"/>
              </a:rPr>
              <a:t>Decisões errôneas e consultas desnecessárias, por proximidade.</a:t>
            </a:r>
            <a:endParaRPr lang="pt-BR" altLang="pt-BR" sz="2000" dirty="0" smtClean="0">
              <a:latin typeface="Arial" panose="020B0604020202020204" pitchFamily="34" charset="0"/>
              <a:cs typeface="Arial" panose="020B0604020202020204" pitchFamily="34" charset="0"/>
            </a:endParaRPr>
          </a:p>
          <a:p>
            <a:pPr lvl="1" algn="just">
              <a:lnSpc>
                <a:spcPct val="100000"/>
              </a:lnSpc>
              <a:buFont typeface="Wingdings" panose="05000000000000000000" pitchFamily="2" charset="2"/>
              <a:buNone/>
            </a:pPr>
            <a:r>
              <a:rPr lang="pt-BR" altLang="pt-BR" sz="2000" dirty="0" smtClean="0">
                <a:latin typeface="Arial" panose="020B0604020202020204" pitchFamily="34" charset="0"/>
                <a:cs typeface="Arial" panose="020B0604020202020204" pitchFamily="34" charset="0"/>
              </a:rPr>
              <a:t>Excesso de fluxos secundários.</a:t>
            </a:r>
          </a:p>
          <a:p>
            <a:pPr lvl="1" algn="just">
              <a:lnSpc>
                <a:spcPct val="100000"/>
              </a:lnSpc>
              <a:buFont typeface="Wingdings" panose="05000000000000000000" pitchFamily="2" charset="2"/>
              <a:buNone/>
            </a:pPr>
            <a:endParaRPr lang="pt-BR" altLang="pt-BR" sz="2400" dirty="0">
              <a:latin typeface="Arial" panose="020B0604020202020204" pitchFamily="34" charset="0"/>
              <a:cs typeface="Arial" panose="020B0604020202020204" pitchFamily="34" charset="0"/>
            </a:endParaRPr>
          </a:p>
          <a:p>
            <a:pPr marL="0" indent="0">
              <a:buNone/>
            </a:pPr>
            <a:r>
              <a:rPr lang="pt-BR" altLang="pt-BR" sz="2400" dirty="0" smtClean="0">
                <a:latin typeface="Arial" panose="020B0604020202020204" pitchFamily="34" charset="0"/>
                <a:cs typeface="Arial" panose="020B0604020202020204" pitchFamily="34" charset="0"/>
              </a:rPr>
              <a:t>Excessiva acumulação de pessoas e documentos</a:t>
            </a:r>
          </a:p>
          <a:p>
            <a:pPr marL="342900" lvl="1" indent="0">
              <a:buNone/>
            </a:pPr>
            <a:r>
              <a:rPr lang="pt-BR" altLang="pt-BR" sz="2000" dirty="0" smtClean="0">
                <a:latin typeface="Arial" panose="020B0604020202020204" pitchFamily="34" charset="0"/>
                <a:cs typeface="Arial" panose="020B0604020202020204" pitchFamily="34" charset="0"/>
              </a:rPr>
              <a:t>As unidades “incham” e aumentar o espeço físico é difícil.</a:t>
            </a:r>
          </a:p>
          <a:p>
            <a:pPr marL="0" indent="0" eaLnBrk="1" hangingPunct="1">
              <a:buNone/>
            </a:pPr>
            <a:endParaRPr lang="pt-BR" altLang="pt-BR" sz="2400" dirty="0">
              <a:latin typeface="Arial" panose="020B0604020202020204" pitchFamily="34" charset="0"/>
              <a:cs typeface="Arial" panose="020B0604020202020204" pitchFamily="34" charset="0"/>
            </a:endParaRPr>
          </a:p>
          <a:p>
            <a:pPr marL="0" indent="0">
              <a:buNone/>
            </a:pPr>
            <a:r>
              <a:rPr lang="pt-BR" altLang="pt-BR" sz="2400" dirty="0" smtClean="0">
                <a:latin typeface="Arial" panose="020B0604020202020204" pitchFamily="34" charset="0"/>
                <a:cs typeface="Arial" panose="020B0604020202020204" pitchFamily="34" charset="0"/>
              </a:rPr>
              <a:t>Projeto deficiente de locais de trabalho</a:t>
            </a:r>
          </a:p>
          <a:p>
            <a:pPr marL="342900" lvl="1" indent="0">
              <a:buNone/>
            </a:pPr>
            <a:r>
              <a:rPr lang="pt-BR" altLang="pt-BR" sz="2000" dirty="0" smtClean="0">
                <a:latin typeface="Arial" panose="020B0604020202020204" pitchFamily="34" charset="0"/>
                <a:cs typeface="Arial" panose="020B0604020202020204" pitchFamily="34" charset="0"/>
              </a:rPr>
              <a:t>Devido a vontades do grupo ou preferencia pessoais. </a:t>
            </a:r>
            <a:endParaRPr lang="pt-BR" altLang="pt-BR" sz="20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9698" name="Rectangle 2">
            <a:extLst>
              <a:ext uri="{FF2B5EF4-FFF2-40B4-BE49-F238E27FC236}">
                <a16:creationId xmlns:a16="http://schemas.microsoft.com/office/drawing/2014/main" id="{0285D224-934B-450D-BD87-40DFE4B17945}"/>
              </a:ext>
            </a:extLst>
          </p:cNvPr>
          <p:cNvSpPr>
            <a:spLocks noGrp="1" noChangeArrowheads="1"/>
          </p:cNvSpPr>
          <p:nvPr>
            <p:ph type="title"/>
          </p:nvPr>
        </p:nvSpPr>
        <p:spPr>
          <a:xfrm>
            <a:off x="6896" y="-98425"/>
            <a:ext cx="7886700" cy="1325563"/>
          </a:xfrm>
        </p:spPr>
        <p:txBody>
          <a:bodyPr>
            <a:normAutofit/>
          </a:bodyPr>
          <a:lstStyle/>
          <a:p>
            <a:pPr eaLnBrk="1" hangingPunct="1">
              <a:defRPr/>
            </a:pPr>
            <a:r>
              <a:rPr lang="pt-BR" altLang="pt-BR" sz="3600" b="1" i="1" dirty="0">
                <a:solidFill>
                  <a:schemeClr val="bg1"/>
                </a:solidFill>
                <a:latin typeface="Bookman Old Style" panose="02050604050505020204" pitchFamily="18" charset="0"/>
              </a:rPr>
              <a:t>Tipos de layout:</a:t>
            </a:r>
          </a:p>
        </p:txBody>
      </p:sp>
      <p:sp>
        <p:nvSpPr>
          <p:cNvPr id="6147" name="Rectangle 3">
            <a:extLst>
              <a:ext uri="{FF2B5EF4-FFF2-40B4-BE49-F238E27FC236}">
                <a16:creationId xmlns:a16="http://schemas.microsoft.com/office/drawing/2014/main" id="{3E811249-D5DF-4873-B1AB-91A5A49BF45E}"/>
              </a:ext>
            </a:extLst>
          </p:cNvPr>
          <p:cNvSpPr>
            <a:spLocks noGrp="1" noChangeArrowheads="1"/>
          </p:cNvSpPr>
          <p:nvPr>
            <p:ph idx="1"/>
          </p:nvPr>
        </p:nvSpPr>
        <p:spPr>
          <a:xfrm>
            <a:off x="258762" y="1447568"/>
            <a:ext cx="8610600" cy="3429000"/>
          </a:xfrm>
        </p:spPr>
        <p:txBody>
          <a:bodyPr>
            <a:normAutofit/>
          </a:bodyPr>
          <a:lstStyle/>
          <a:p>
            <a:pPr algn="just" eaLnBrk="1" hangingPunct="1">
              <a:lnSpc>
                <a:spcPct val="150000"/>
              </a:lnSpc>
              <a:buClr>
                <a:schemeClr val="bg2"/>
              </a:buClr>
            </a:pPr>
            <a:r>
              <a:rPr lang="pt-BR" altLang="pt-BR" sz="2800" dirty="0" smtClean="0">
                <a:latin typeface="Arial" panose="020B0604020202020204" pitchFamily="34" charset="0"/>
                <a:cs typeface="Arial" panose="020B0604020202020204" pitchFamily="34" charset="0"/>
              </a:rPr>
              <a:t>Layout focalizado no produto (em linha)</a:t>
            </a:r>
          </a:p>
          <a:p>
            <a:pPr algn="just" eaLnBrk="1" hangingPunct="1">
              <a:lnSpc>
                <a:spcPct val="150000"/>
              </a:lnSpc>
              <a:buClr>
                <a:schemeClr val="bg2"/>
              </a:buClr>
            </a:pPr>
            <a:r>
              <a:rPr lang="pt-BR" altLang="pt-BR" sz="2800" dirty="0" smtClean="0">
                <a:latin typeface="Arial" panose="020B0604020202020204" pitchFamily="34" charset="0"/>
                <a:cs typeface="Arial" panose="020B0604020202020204" pitchFamily="34" charset="0"/>
              </a:rPr>
              <a:t>Layout focalizado no processo (funcional)</a:t>
            </a:r>
          </a:p>
          <a:p>
            <a:pPr algn="just" eaLnBrk="1" hangingPunct="1">
              <a:lnSpc>
                <a:spcPct val="150000"/>
              </a:lnSpc>
              <a:buClr>
                <a:schemeClr val="bg2"/>
              </a:buClr>
            </a:pPr>
            <a:r>
              <a:rPr lang="pt-BR" altLang="pt-BR" sz="2800" dirty="0" smtClean="0">
                <a:latin typeface="Arial" panose="020B0604020202020204" pitchFamily="34" charset="0"/>
                <a:cs typeface="Arial" panose="020B0604020202020204" pitchFamily="34" charset="0"/>
              </a:rPr>
              <a:t>Layout celular</a:t>
            </a:r>
          </a:p>
          <a:p>
            <a:pPr algn="just" eaLnBrk="1" hangingPunct="1">
              <a:lnSpc>
                <a:spcPct val="150000"/>
              </a:lnSpc>
              <a:buClr>
                <a:schemeClr val="bg2"/>
              </a:buClr>
            </a:pPr>
            <a:r>
              <a:rPr lang="pt-BR" altLang="pt-BR" sz="2800" dirty="0" smtClean="0">
                <a:latin typeface="Arial" panose="020B0604020202020204" pitchFamily="34" charset="0"/>
                <a:cs typeface="Arial" panose="020B0604020202020204" pitchFamily="34" charset="0"/>
              </a:rPr>
              <a:t>Layout </a:t>
            </a:r>
            <a:r>
              <a:rPr lang="pt-BR" altLang="pt-BR" sz="2800" dirty="0" smtClean="0">
                <a:latin typeface="Arial" panose="020B0604020202020204" pitchFamily="34" charset="0"/>
                <a:cs typeface="Arial" panose="020B0604020202020204" pitchFamily="34" charset="0"/>
              </a:rPr>
              <a:t>fixo</a:t>
            </a:r>
          </a:p>
          <a:p>
            <a:pPr algn="just" eaLnBrk="1" hangingPunct="1">
              <a:lnSpc>
                <a:spcPct val="150000"/>
              </a:lnSpc>
              <a:buClr>
                <a:schemeClr val="bg2"/>
              </a:buClr>
            </a:pPr>
            <a:endParaRPr lang="pt-BR" altLang="pt-BR" sz="2800" dirty="0" smtClean="0">
              <a:latin typeface="Arial" panose="020B0604020202020204" pitchFamily="34" charset="0"/>
              <a:cs typeface="Arial" panose="020B0604020202020204" pitchFamily="34" charset="0"/>
            </a:endParaRPr>
          </a:p>
          <a:p>
            <a:pPr algn="just" eaLnBrk="1" hangingPunct="1">
              <a:buFont typeface="Wingdings" panose="05000000000000000000" pitchFamily="2" charset="2"/>
              <a:buNone/>
            </a:pPr>
            <a:endParaRPr lang="pt-BR" altLang="pt-BR" sz="3400" dirty="0"/>
          </a:p>
          <a:p>
            <a:pPr eaLnBrk="1" hangingPunct="1"/>
            <a:endParaRPr lang="pt-BR" altLang="pt-BR" sz="2400" dirty="0"/>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pic>
        <p:nvPicPr>
          <p:cNvPr id="3" name="Imagem 2"/>
          <p:cNvPicPr>
            <a:picLocks noChangeAspect="1"/>
          </p:cNvPicPr>
          <p:nvPr/>
        </p:nvPicPr>
        <p:blipFill rotWithShape="1">
          <a:blip r:embed="rId4">
            <a:extLst>
              <a:ext uri="{28A0092B-C50C-407E-A947-70E740481C1C}">
                <a14:useLocalDpi xmlns:a14="http://schemas.microsoft.com/office/drawing/2010/main" val="0"/>
              </a:ext>
            </a:extLst>
          </a:blip>
          <a:srcRect t="17074"/>
          <a:stretch/>
        </p:blipFill>
        <p:spPr>
          <a:xfrm>
            <a:off x="4275722" y="3258970"/>
            <a:ext cx="4730959" cy="2938587"/>
          </a:xfrm>
          <a:prstGeom prst="rect">
            <a:avLst/>
          </a:prstGeom>
        </p:spPr>
      </p:pic>
      <p:sp>
        <p:nvSpPr>
          <p:cNvPr id="8" name="Retângulo 7"/>
          <p:cNvSpPr/>
          <p:nvPr/>
        </p:nvSpPr>
        <p:spPr>
          <a:xfrm>
            <a:off x="8460432" y="5719438"/>
            <a:ext cx="408930" cy="41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119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29698" name="Rectangle 2">
            <a:extLst>
              <a:ext uri="{FF2B5EF4-FFF2-40B4-BE49-F238E27FC236}">
                <a16:creationId xmlns:a16="http://schemas.microsoft.com/office/drawing/2014/main" id="{0285D224-934B-450D-BD87-40DFE4B17945}"/>
              </a:ext>
            </a:extLst>
          </p:cNvPr>
          <p:cNvSpPr>
            <a:spLocks noGrp="1" noChangeArrowheads="1"/>
          </p:cNvSpPr>
          <p:nvPr>
            <p:ph type="title"/>
          </p:nvPr>
        </p:nvSpPr>
        <p:spPr>
          <a:xfrm>
            <a:off x="6896" y="-98425"/>
            <a:ext cx="7886700" cy="1325563"/>
          </a:xfrm>
        </p:spPr>
        <p:txBody>
          <a:bodyPr>
            <a:normAutofit/>
          </a:bodyPr>
          <a:lstStyle/>
          <a:p>
            <a:pPr eaLnBrk="1" hangingPunct="1">
              <a:defRPr/>
            </a:pPr>
            <a:r>
              <a:rPr lang="pt-BR" altLang="pt-BR" sz="3600" b="1" i="1" dirty="0">
                <a:solidFill>
                  <a:schemeClr val="bg1"/>
                </a:solidFill>
                <a:latin typeface="Bookman Old Style" panose="02050604050505020204" pitchFamily="18" charset="0"/>
              </a:rPr>
              <a:t>Tipos de layout:</a:t>
            </a: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8" name="Retângulo 7"/>
          <p:cNvSpPr/>
          <p:nvPr/>
        </p:nvSpPr>
        <p:spPr>
          <a:xfrm>
            <a:off x="8460432" y="5719438"/>
            <a:ext cx="408930" cy="418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B8E4EE00-2106-4524-AED2-E4E8769B76C3}"/>
              </a:ext>
            </a:extLst>
          </p:cNvPr>
          <p:cNvPicPr>
            <a:picLocks noChangeAspect="1"/>
          </p:cNvPicPr>
          <p:nvPr/>
        </p:nvPicPr>
        <p:blipFill>
          <a:blip r:embed="rId4"/>
          <a:stretch>
            <a:fillRect/>
          </a:stretch>
        </p:blipFill>
        <p:spPr>
          <a:xfrm>
            <a:off x="556546" y="1110038"/>
            <a:ext cx="8015032" cy="5194705"/>
          </a:xfrm>
          <a:prstGeom prst="rect">
            <a:avLst/>
          </a:prstGeom>
        </p:spPr>
      </p:pic>
    </p:spTree>
    <p:extLst>
      <p:ext uri="{BB962C8B-B14F-4D97-AF65-F5344CB8AC3E}">
        <p14:creationId xmlns:p14="http://schemas.microsoft.com/office/powerpoint/2010/main" val="48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34818" name="Rectangle 2">
            <a:extLst>
              <a:ext uri="{FF2B5EF4-FFF2-40B4-BE49-F238E27FC236}">
                <a16:creationId xmlns:a16="http://schemas.microsoft.com/office/drawing/2014/main" id="{BC112E3E-6A89-4C35-A628-EA21E1BAE0CC}"/>
              </a:ext>
            </a:extLst>
          </p:cNvPr>
          <p:cNvSpPr>
            <a:spLocks noGrp="1" noChangeArrowheads="1"/>
          </p:cNvSpPr>
          <p:nvPr>
            <p:ph type="title"/>
          </p:nvPr>
        </p:nvSpPr>
        <p:spPr>
          <a:xfrm>
            <a:off x="16647" y="1"/>
            <a:ext cx="7886700" cy="1119188"/>
          </a:xfrm>
        </p:spPr>
        <p:txBody>
          <a:bodyPr>
            <a:normAutofit/>
          </a:bodyPr>
          <a:lstStyle/>
          <a:p>
            <a:pPr eaLnBrk="1" hangingPunct="1">
              <a:defRPr/>
            </a:pPr>
            <a:r>
              <a:rPr lang="pt-BR" altLang="pt-BR" sz="3200" b="1" i="1" dirty="0">
                <a:solidFill>
                  <a:schemeClr val="bg1"/>
                </a:solidFill>
                <a:latin typeface="Bookman Old Style" panose="02050604050505020204" pitchFamily="18" charset="0"/>
              </a:rPr>
              <a:t>Layout focalizado no produto</a:t>
            </a:r>
          </a:p>
        </p:txBody>
      </p:sp>
      <p:sp>
        <p:nvSpPr>
          <p:cNvPr id="7171" name="Rectangle 3">
            <a:extLst>
              <a:ext uri="{FF2B5EF4-FFF2-40B4-BE49-F238E27FC236}">
                <a16:creationId xmlns:a16="http://schemas.microsoft.com/office/drawing/2014/main" id="{9C44BC5D-0E85-4772-AB37-86A1833D331B}"/>
              </a:ext>
            </a:extLst>
          </p:cNvPr>
          <p:cNvSpPr>
            <a:spLocks noGrp="1" noChangeArrowheads="1"/>
          </p:cNvSpPr>
          <p:nvPr>
            <p:ph idx="1"/>
          </p:nvPr>
        </p:nvSpPr>
        <p:spPr>
          <a:xfrm>
            <a:off x="314761" y="1119188"/>
            <a:ext cx="8614347" cy="4955322"/>
          </a:xfrm>
        </p:spPr>
        <p:txBody>
          <a:bodyPr>
            <a:normAutofit/>
          </a:bodyPr>
          <a:lstStyle/>
          <a:p>
            <a:pPr marL="0" indent="0" algn="just">
              <a:lnSpc>
                <a:spcPct val="150000"/>
              </a:lnSpc>
              <a:buClr>
                <a:schemeClr val="bg2"/>
              </a:buClr>
              <a:buNone/>
            </a:pPr>
            <a:r>
              <a:rPr lang="pt-BR" altLang="pt-BR" sz="2000" dirty="0">
                <a:latin typeface="Arial" panose="020B0604020202020204" pitchFamily="34" charset="0"/>
                <a:cs typeface="Arial" panose="020B0604020202020204" pitchFamily="34" charset="0"/>
              </a:rPr>
              <a:t>É usado para descrever um tipo de organização da produção em que os departamentos de produção são organizados de acordo com o produto ou serviço produzido. Os produtos ou serviços tendem a </a:t>
            </a:r>
            <a:r>
              <a:rPr lang="pt-BR" altLang="pt-BR" sz="2000" dirty="0" smtClean="0">
                <a:latin typeface="Arial" panose="020B0604020202020204" pitchFamily="34" charset="0"/>
                <a:cs typeface="Arial" panose="020B0604020202020204" pitchFamily="34" charset="0"/>
              </a:rPr>
              <a:t>avançar em </a:t>
            </a:r>
            <a:r>
              <a:rPr lang="pt-BR" altLang="pt-BR" sz="2000" dirty="0">
                <a:latin typeface="Arial" panose="020B0604020202020204" pitchFamily="34" charset="0"/>
                <a:cs typeface="Arial" panose="020B0604020202020204" pitchFamily="34" charset="0"/>
              </a:rPr>
              <a:t>linha reta ao longo da </a:t>
            </a:r>
            <a:r>
              <a:rPr lang="pt-BR" altLang="pt-BR" sz="2000" dirty="0" smtClean="0">
                <a:latin typeface="Arial" panose="020B0604020202020204" pitchFamily="34" charset="0"/>
                <a:cs typeface="Arial" panose="020B0604020202020204" pitchFamily="34" charset="0"/>
              </a:rPr>
              <a:t>produção </a:t>
            </a:r>
            <a:r>
              <a:rPr lang="pt-BR" altLang="pt-BR" sz="2000" dirty="0">
                <a:latin typeface="Arial" panose="020B0604020202020204" pitchFamily="34" charset="0"/>
                <a:cs typeface="Arial" panose="020B0604020202020204" pitchFamily="34" charset="0"/>
              </a:rPr>
              <a:t>sem sofrer </a:t>
            </a:r>
            <a:r>
              <a:rPr lang="pt-BR" altLang="pt-BR" sz="2000" dirty="0" smtClean="0">
                <a:latin typeface="Arial" panose="020B0604020202020204" pitchFamily="34" charset="0"/>
                <a:cs typeface="Arial" panose="020B0604020202020204" pitchFamily="34" charset="0"/>
              </a:rPr>
              <a:t>interrupção.</a:t>
            </a:r>
            <a:endParaRPr lang="pt-BR" altLang="pt-BR" sz="2000" dirty="0">
              <a:latin typeface="Arial" panose="020B0604020202020204" pitchFamily="34" charset="0"/>
              <a:cs typeface="Arial" panose="020B0604020202020204" pitchFamily="34" charset="0"/>
            </a:endParaRPr>
          </a:p>
          <a:p>
            <a:pPr>
              <a:lnSpc>
                <a:spcPct val="150000"/>
              </a:lnSpc>
            </a:pPr>
            <a:r>
              <a:rPr lang="pt-BR" altLang="pt-BR" sz="2000" dirty="0" smtClean="0">
                <a:latin typeface="Arial" panose="020B0604020202020204" pitchFamily="34" charset="0"/>
                <a:cs typeface="Arial" panose="020B0604020202020204" pitchFamily="34" charset="0"/>
              </a:rPr>
              <a:t>O fluxo de produtos, informações e clientes é muito claro e previsível, sendo assim fácil de controlar.</a:t>
            </a:r>
          </a:p>
          <a:p>
            <a:pPr>
              <a:lnSpc>
                <a:spcPct val="150000"/>
              </a:lnSpc>
            </a:pPr>
            <a:r>
              <a:rPr lang="pt-BR" altLang="pt-BR" sz="2000" dirty="0" smtClean="0">
                <a:latin typeface="Arial" panose="020B0604020202020204" pitchFamily="34" charset="0"/>
                <a:cs typeface="Arial" panose="020B0604020202020204" pitchFamily="34" charset="0"/>
              </a:rPr>
              <a:t>Em função do espaço ou do projeto este arranjo pode tomar em forma de um L, O, S  ou U.</a:t>
            </a:r>
            <a:endParaRPr lang="pt-BR" altLang="pt-BR" sz="20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34818" name="Rectangle 2">
            <a:extLst>
              <a:ext uri="{FF2B5EF4-FFF2-40B4-BE49-F238E27FC236}">
                <a16:creationId xmlns:a16="http://schemas.microsoft.com/office/drawing/2014/main" id="{BC112E3E-6A89-4C35-A628-EA21E1BAE0CC}"/>
              </a:ext>
            </a:extLst>
          </p:cNvPr>
          <p:cNvSpPr>
            <a:spLocks noGrp="1" noChangeArrowheads="1"/>
          </p:cNvSpPr>
          <p:nvPr>
            <p:ph type="title"/>
          </p:nvPr>
        </p:nvSpPr>
        <p:spPr>
          <a:xfrm>
            <a:off x="16647" y="1"/>
            <a:ext cx="7886700" cy="1119188"/>
          </a:xfrm>
        </p:spPr>
        <p:txBody>
          <a:bodyPr>
            <a:normAutofit/>
          </a:bodyPr>
          <a:lstStyle/>
          <a:p>
            <a:pPr eaLnBrk="1" hangingPunct="1">
              <a:defRPr/>
            </a:pPr>
            <a:r>
              <a:rPr lang="pt-BR" altLang="pt-BR" sz="3200" b="1" i="1" dirty="0">
                <a:solidFill>
                  <a:schemeClr val="bg1"/>
                </a:solidFill>
                <a:latin typeface="Bookman Old Style" panose="02050604050505020204" pitchFamily="18" charset="0"/>
              </a:rPr>
              <a:t>Layout focalizado no produto</a:t>
            </a: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2" name="Espaço Reservado para Conteúdo 1"/>
          <p:cNvSpPr>
            <a:spLocks noGrp="1"/>
          </p:cNvSpPr>
          <p:nvPr>
            <p:ph idx="1"/>
          </p:nvPr>
        </p:nvSpPr>
        <p:spPr>
          <a:xfrm>
            <a:off x="278458" y="1119188"/>
            <a:ext cx="7886700" cy="5238750"/>
          </a:xfrm>
        </p:spPr>
        <p:txBody>
          <a:bodyPr>
            <a:normAutofit/>
          </a:bodyPr>
          <a:lstStyle/>
          <a:p>
            <a:pPr>
              <a:lnSpc>
                <a:spcPct val="150000"/>
              </a:lnSpc>
            </a:pPr>
            <a:r>
              <a:rPr lang="pt-BR" b="1" dirty="0" smtClean="0">
                <a:latin typeface="Arial" panose="020B0604020202020204" pitchFamily="34" charset="0"/>
                <a:cs typeface="Arial" panose="020B0604020202020204" pitchFamily="34" charset="0"/>
              </a:rPr>
              <a:t>Características</a:t>
            </a:r>
            <a:r>
              <a:rPr lang="pt-BR" dirty="0" smtClean="0">
                <a:latin typeface="Arial" panose="020B0604020202020204" pitchFamily="34" charset="0"/>
                <a:cs typeface="Arial" panose="020B0604020202020204" pitchFamily="34" charset="0"/>
              </a:rPr>
              <a:t>:</a:t>
            </a:r>
          </a:p>
          <a:p>
            <a:pPr marL="0" indent="0">
              <a:lnSpc>
                <a:spcPct val="150000"/>
              </a:lnSpc>
              <a:buNone/>
            </a:pPr>
            <a:r>
              <a:rPr lang="pt-BR" dirty="0" smtClean="0">
                <a:latin typeface="Arial" panose="020B0604020202020204" pitchFamily="34" charset="0"/>
                <a:cs typeface="Arial" panose="020B0604020202020204" pitchFamily="34" charset="0"/>
              </a:rPr>
              <a:t>Layout mais suscetíveis a paradas;</a:t>
            </a:r>
          </a:p>
          <a:p>
            <a:pPr marL="0" indent="0">
              <a:lnSpc>
                <a:spcPct val="150000"/>
              </a:lnSpc>
              <a:buNone/>
            </a:pPr>
            <a:r>
              <a:rPr lang="pt-BR" dirty="0" smtClean="0">
                <a:latin typeface="Arial" panose="020B0604020202020204" pitchFamily="34" charset="0"/>
                <a:cs typeface="Arial" panose="020B0604020202020204" pitchFamily="34" charset="0"/>
              </a:rPr>
              <a:t>Menos flexíveis quanto a mudanças de produto;</a:t>
            </a:r>
          </a:p>
          <a:p>
            <a:pPr marL="0" indent="0">
              <a:lnSpc>
                <a:spcPct val="150000"/>
              </a:lnSpc>
              <a:buNone/>
            </a:pPr>
            <a:r>
              <a:rPr lang="pt-BR" dirty="0" smtClean="0">
                <a:latin typeface="Arial" panose="020B0604020202020204" pitchFamily="34" charset="0"/>
                <a:cs typeface="Arial" panose="020B0604020202020204" pitchFamily="34" charset="0"/>
              </a:rPr>
              <a:t>Os operários e as máquinas são fixos;</a:t>
            </a:r>
          </a:p>
          <a:p>
            <a:pPr marL="0" indent="0">
              <a:lnSpc>
                <a:spcPct val="150000"/>
              </a:lnSpc>
              <a:buNone/>
            </a:pPr>
            <a:r>
              <a:rPr lang="pt-BR" dirty="0" smtClean="0">
                <a:latin typeface="Arial" panose="020B0604020202020204" pitchFamily="34" charset="0"/>
                <a:cs typeface="Arial" panose="020B0604020202020204" pitchFamily="34" charset="0"/>
              </a:rPr>
              <a:t>Há redução de movimentação e estoque em processo.</a:t>
            </a:r>
          </a:p>
          <a:p>
            <a:pPr marL="0" indent="0">
              <a:lnSpc>
                <a:spcPct val="150000"/>
              </a:lnSpc>
              <a:buNone/>
            </a:pPr>
            <a:endParaRPr lang="pt-BR" dirty="0">
              <a:latin typeface="Arial" panose="020B0604020202020204" pitchFamily="34" charset="0"/>
              <a:cs typeface="Arial" panose="020B0604020202020204" pitchFamily="34" charset="0"/>
            </a:endParaRPr>
          </a:p>
          <a:p>
            <a:pPr>
              <a:lnSpc>
                <a:spcPct val="150000"/>
              </a:lnSpc>
            </a:pPr>
            <a:r>
              <a:rPr lang="pt-BR" b="1" dirty="0" smtClean="0">
                <a:latin typeface="Arial" panose="020B0604020202020204" pitchFamily="34" charset="0"/>
                <a:cs typeface="Arial" panose="020B0604020202020204" pitchFamily="34" charset="0"/>
              </a:rPr>
              <a:t>Exemplos:</a:t>
            </a:r>
          </a:p>
          <a:p>
            <a:pPr marL="0" indent="0">
              <a:lnSpc>
                <a:spcPct val="150000"/>
              </a:lnSpc>
              <a:buNone/>
            </a:pPr>
            <a:r>
              <a:rPr lang="pt-BR" dirty="0" smtClean="0">
                <a:latin typeface="Arial" panose="020B0604020202020204" pitchFamily="34" charset="0"/>
                <a:cs typeface="Arial" panose="020B0604020202020204" pitchFamily="34" charset="0"/>
              </a:rPr>
              <a:t>Montagem de Automóveis e restaurante self-</a:t>
            </a:r>
            <a:r>
              <a:rPr lang="pt-BR" dirty="0" err="1" smtClean="0">
                <a:latin typeface="Arial" panose="020B0604020202020204" pitchFamily="34" charset="0"/>
                <a:cs typeface="Arial" panose="020B0604020202020204" pitchFamily="34" charset="0"/>
              </a:rPr>
              <a:t>service</a:t>
            </a:r>
            <a:r>
              <a:rPr lang="pt-BR"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583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7163" y="0"/>
            <a:ext cx="2636837" cy="62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927501C-72A6-49A4-9E0E-5232613CE149}"/>
              </a:ext>
            </a:extLst>
          </p:cNvPr>
          <p:cNvSpPr/>
          <p:nvPr/>
        </p:nvSpPr>
        <p:spPr>
          <a:xfrm>
            <a:off x="-15875" y="0"/>
            <a:ext cx="9159875" cy="10207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p>
        </p:txBody>
      </p:sp>
      <p:sp>
        <p:nvSpPr>
          <p:cNvPr id="6" name="Retângulo 5">
            <a:extLst>
              <a:ext uri="{FF2B5EF4-FFF2-40B4-BE49-F238E27FC236}">
                <a16:creationId xmlns:a16="http://schemas.microsoft.com/office/drawing/2014/main" id="{525ECEFD-3772-406F-A1D4-C05A4AA8A06F}"/>
              </a:ext>
            </a:extLst>
          </p:cNvPr>
          <p:cNvSpPr/>
          <p:nvPr/>
        </p:nvSpPr>
        <p:spPr>
          <a:xfrm>
            <a:off x="0" y="6357938"/>
            <a:ext cx="9159875" cy="27146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600" dirty="0">
                <a:solidFill>
                  <a:schemeClr val="tx1"/>
                </a:solidFill>
              </a:rPr>
              <a:t>Aula: </a:t>
            </a:r>
            <a:r>
              <a:rPr lang="pt-BR" sz="1600" dirty="0" smtClean="0">
                <a:solidFill>
                  <a:schemeClr val="tx1"/>
                </a:solidFill>
              </a:rPr>
              <a:t>Célula de Manufatura</a:t>
            </a:r>
            <a:endParaRPr lang="pt-BR" sz="1600" dirty="0"/>
          </a:p>
        </p:txBody>
      </p:sp>
      <p:pic>
        <p:nvPicPr>
          <p:cNvPr id="7" name="Imagem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45078" y="188640"/>
            <a:ext cx="1440160" cy="647121"/>
          </a:xfrm>
          <a:prstGeom prst="rect">
            <a:avLst/>
          </a:prstGeom>
        </p:spPr>
      </p:pic>
      <p:sp>
        <p:nvSpPr>
          <p:cNvPr id="39938" name="Rectangle 2">
            <a:extLst>
              <a:ext uri="{FF2B5EF4-FFF2-40B4-BE49-F238E27FC236}">
                <a16:creationId xmlns:a16="http://schemas.microsoft.com/office/drawing/2014/main" id="{1E7FD6C1-8622-4C15-A7B2-182C4D1B92FF}"/>
              </a:ext>
            </a:extLst>
          </p:cNvPr>
          <p:cNvSpPr>
            <a:spLocks noGrp="1" noChangeArrowheads="1"/>
          </p:cNvSpPr>
          <p:nvPr>
            <p:ph type="title"/>
          </p:nvPr>
        </p:nvSpPr>
        <p:spPr>
          <a:xfrm>
            <a:off x="6896" y="-85192"/>
            <a:ext cx="7886700" cy="1325563"/>
          </a:xfrm>
        </p:spPr>
        <p:txBody>
          <a:bodyPr/>
          <a:lstStyle/>
          <a:p>
            <a:pPr eaLnBrk="1" hangingPunct="1">
              <a:defRPr/>
            </a:pPr>
            <a:r>
              <a:rPr lang="pt-BR" altLang="pt-BR" b="1" i="1" dirty="0">
                <a:solidFill>
                  <a:schemeClr val="bg1"/>
                </a:solidFill>
                <a:latin typeface="Bookman Old Style" panose="02050604050505020204" pitchFamily="18" charset="0"/>
              </a:rPr>
              <a:t>Layout focalizado no produto</a:t>
            </a:r>
          </a:p>
        </p:txBody>
      </p:sp>
      <p:pic>
        <p:nvPicPr>
          <p:cNvPr id="8" name="Imagem 7">
            <a:extLst>
              <a:ext uri="{FF2B5EF4-FFF2-40B4-BE49-F238E27FC236}">
                <a16:creationId xmlns:a16="http://schemas.microsoft.com/office/drawing/2014/main" id="{A9707F81-41A2-4EF6-B246-8ECB3F548E0E}"/>
              </a:ext>
            </a:extLst>
          </p:cNvPr>
          <p:cNvPicPr>
            <a:picLocks noChangeAspect="1"/>
          </p:cNvPicPr>
          <p:nvPr/>
        </p:nvPicPr>
        <p:blipFill rotWithShape="1">
          <a:blip r:embed="rId4"/>
          <a:srcRect l="13698" t="30205" r="14836" b="11304"/>
          <a:stretch/>
        </p:blipFill>
        <p:spPr>
          <a:xfrm>
            <a:off x="510086" y="1350198"/>
            <a:ext cx="8139702" cy="4709319"/>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TotalTime>
  <Words>939</Words>
  <Application>Microsoft Office PowerPoint</Application>
  <PresentationFormat>Apresentação na tela (4:3)</PresentationFormat>
  <Paragraphs>113</Paragraphs>
  <Slides>21</Slides>
  <Notes>3</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21</vt:i4>
      </vt:variant>
    </vt:vector>
  </HeadingPairs>
  <TitlesOfParts>
    <vt:vector size="30" baseType="lpstr">
      <vt:lpstr>Arial</vt:lpstr>
      <vt:lpstr>Arial Unicode MS</vt:lpstr>
      <vt:lpstr>Bookman Old Style</vt:lpstr>
      <vt:lpstr>Calibri</vt:lpstr>
      <vt:lpstr>Calibri Light</vt:lpstr>
      <vt:lpstr>Times New Roman</vt:lpstr>
      <vt:lpstr>Verdana</vt:lpstr>
      <vt:lpstr>Wingdings</vt:lpstr>
      <vt:lpstr>Tema do Office</vt:lpstr>
      <vt:lpstr>Apresentação do PowerPoint</vt:lpstr>
      <vt:lpstr>Arranjo Físico </vt:lpstr>
      <vt:lpstr>Quando se preocupar com o Arranjo Físico </vt:lpstr>
      <vt:lpstr>Problemas</vt:lpstr>
      <vt:lpstr>Tipos de layout:</vt:lpstr>
      <vt:lpstr>Tipos de layout:</vt:lpstr>
      <vt:lpstr>Layout focalizado no produto</vt:lpstr>
      <vt:lpstr>Layout focalizado no produto</vt:lpstr>
      <vt:lpstr>Layout focalizado no produto</vt:lpstr>
      <vt:lpstr>Layout focalizado no processo</vt:lpstr>
      <vt:lpstr>Layout focalizado no processo</vt:lpstr>
      <vt:lpstr>Layout focalizado no processo</vt:lpstr>
      <vt:lpstr>Layout celular  /Tecnologia de grupo </vt:lpstr>
      <vt:lpstr>Layout celular  /Tecnologia de grupo </vt:lpstr>
      <vt:lpstr>Layout celular Características </vt:lpstr>
      <vt:lpstr>Layout celular  /Tecnologia de grupo </vt:lpstr>
      <vt:lpstr>Layout celular  /Tecnologia de grupo </vt:lpstr>
      <vt:lpstr>Arranjo Físico Celular  </vt:lpstr>
      <vt:lpstr>Vantagens da célula de manufatura</vt:lpstr>
      <vt:lpstr>Vantagens da célula de manufatura</vt:lpstr>
      <vt:lpstr>Layout celular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Células De Manufatura:</dc:title>
  <dc:creator>Russo's</dc:creator>
  <cp:lastModifiedBy>FACOPI Treinamentos e consultoria</cp:lastModifiedBy>
  <cp:revision>37</cp:revision>
  <cp:lastPrinted>1601-01-01T00:00:00Z</cp:lastPrinted>
  <dcterms:created xsi:type="dcterms:W3CDTF">2006-04-02T13:45:17Z</dcterms:created>
  <dcterms:modified xsi:type="dcterms:W3CDTF">2019-02-11T19:05:33Z</dcterms:modified>
</cp:coreProperties>
</file>