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9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792856-F531-4A18-A3F3-011AB4361D62}" v="1" dt="2019-04-01T22:27:17.70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86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15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793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BD18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382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212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8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44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32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39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3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48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14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07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2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Xe-4kbrAX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youtube.com/watch?v=VreG1iC65Lc" TargetMode="External"/><Relationship Id="rId4" Type="http://schemas.openxmlformats.org/officeDocument/2006/relationships/hyperlink" Target="http://www.youtube.com/watch?v=WA5krnTKTHY&amp;amp;NR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6400" y="1888075"/>
            <a:ext cx="7886700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67890" marR="5080" indent="-1472565">
              <a:lnSpc>
                <a:spcPct val="100000"/>
              </a:lnSpc>
              <a:spcBef>
                <a:spcPts val="95"/>
              </a:spcBef>
            </a:pPr>
            <a:r>
              <a:rPr sz="4000" b="1" i="1" spc="-10" dirty="0">
                <a:latin typeface="Bookman Old Style" panose="02050604050505020204" pitchFamily="18" charset="0"/>
              </a:rPr>
              <a:t>Manufatura </a:t>
            </a:r>
            <a:r>
              <a:rPr sz="4000" b="1" i="1" spc="-5" dirty="0">
                <a:latin typeface="Bookman Old Style" panose="02050604050505020204" pitchFamily="18" charset="0"/>
              </a:rPr>
              <a:t>Integrada </a:t>
            </a:r>
            <a:r>
              <a:rPr sz="4000" b="1" i="1" spc="-10" dirty="0">
                <a:latin typeface="Bookman Old Style" panose="02050604050505020204" pitchFamily="18" charset="0"/>
              </a:rPr>
              <a:t>por  Computador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0600" y="3414078"/>
            <a:ext cx="67183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836285" algn="l"/>
              </a:tabLst>
            </a:pPr>
            <a:r>
              <a:rPr sz="2800" i="1" spc="-5" dirty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Computer</a:t>
            </a:r>
            <a:r>
              <a:rPr sz="2800" i="1" spc="65" dirty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Integrated</a:t>
            </a:r>
            <a:r>
              <a:rPr sz="2800" i="1" spc="30" dirty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Manufacturing	</a:t>
            </a:r>
            <a:r>
              <a:rPr sz="2800" spc="-5" dirty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-</a:t>
            </a:r>
            <a:r>
              <a:rPr sz="2800" spc="-70" dirty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CIM</a:t>
            </a:r>
            <a:endParaRPr sz="2800" dirty="0">
              <a:solidFill>
                <a:schemeClr val="accent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-15875" y="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pic>
        <p:nvPicPr>
          <p:cNvPr id="9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493386" y="5029200"/>
            <a:ext cx="339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altLang="pt-BR" b="1" i="1" dirty="0"/>
              <a:t>PROF.: FÁBIO PINHEIRO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457200" y="1526743"/>
            <a:ext cx="8579168" cy="4136389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355600">
              <a:lnSpc>
                <a:spcPct val="150000"/>
              </a:lnSpc>
              <a:spcBef>
                <a:spcPts val="1535"/>
              </a:spcBef>
            </a:pPr>
            <a:r>
              <a:rPr sz="2400" spc="-5" dirty="0">
                <a:latin typeface="Arial"/>
                <a:cs typeface="Arial"/>
              </a:rPr>
              <a:t>Alguns componentes de um </a:t>
            </a:r>
            <a:r>
              <a:rPr sz="2400" dirty="0">
                <a:latin typeface="Arial"/>
                <a:cs typeface="Arial"/>
              </a:rPr>
              <a:t>sistema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CIM: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50000"/>
              </a:lnSpc>
              <a:spcBef>
                <a:spcPts val="1440"/>
              </a:spcBef>
              <a:buClr>
                <a:srgbClr val="FFFF00"/>
              </a:buClr>
              <a:buSzPct val="79166"/>
              <a:buFont typeface="Wingdings"/>
              <a:buChar char="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Planejamento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Controle da Produção 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PCP;</a:t>
            </a:r>
            <a:endParaRPr sz="2400" dirty="0">
              <a:latin typeface="Arial"/>
              <a:cs typeface="Arial"/>
            </a:endParaRPr>
          </a:p>
          <a:p>
            <a:pPr marL="355600" marR="5080" indent="-342900">
              <a:lnSpc>
                <a:spcPct val="150000"/>
              </a:lnSpc>
              <a:spcBef>
                <a:spcPts val="580"/>
              </a:spcBef>
              <a:buClr>
                <a:srgbClr val="FFFF00"/>
              </a:buClr>
              <a:buSzPct val="79166"/>
              <a:buFont typeface="Wingdings"/>
              <a:buChar char=""/>
              <a:tabLst>
                <a:tab pos="355600" algn="l"/>
                <a:tab pos="673735" algn="l"/>
                <a:tab pos="2164715" algn="l"/>
                <a:tab pos="3093085" algn="l"/>
                <a:tab pos="4873625" algn="l"/>
                <a:tab pos="5191760" algn="l"/>
                <a:tab pos="5967730" algn="l"/>
                <a:tab pos="6456680" algn="l"/>
              </a:tabLst>
            </a:pPr>
            <a:r>
              <a:rPr sz="2400" dirty="0">
                <a:latin typeface="Arial"/>
                <a:cs typeface="Arial"/>
              </a:rPr>
              <a:t>o	</a:t>
            </a:r>
            <a:r>
              <a:rPr sz="2400" i="1" spc="-5" dirty="0">
                <a:latin typeface="Arial"/>
                <a:cs typeface="Arial"/>
              </a:rPr>
              <a:t>Compu</a:t>
            </a:r>
            <a:r>
              <a:rPr sz="2400" i="1" spc="5" dirty="0">
                <a:latin typeface="Arial"/>
                <a:cs typeface="Arial"/>
              </a:rPr>
              <a:t>te</a:t>
            </a:r>
            <a:r>
              <a:rPr sz="2400" i="1" dirty="0">
                <a:latin typeface="Arial"/>
                <a:cs typeface="Arial"/>
              </a:rPr>
              <a:t>r	A</a:t>
            </a:r>
            <a:r>
              <a:rPr sz="2400" i="1" spc="-10" dirty="0">
                <a:latin typeface="Arial"/>
                <a:cs typeface="Arial"/>
              </a:rPr>
              <a:t>i</a:t>
            </a:r>
            <a:r>
              <a:rPr sz="2400" i="1" spc="-5" dirty="0">
                <a:latin typeface="Arial"/>
                <a:cs typeface="Arial"/>
              </a:rPr>
              <a:t>d</a:t>
            </a:r>
            <a:r>
              <a:rPr sz="2400" i="1" dirty="0">
                <a:latin typeface="Arial"/>
                <a:cs typeface="Arial"/>
              </a:rPr>
              <a:t>ed	Eng</a:t>
            </a:r>
            <a:r>
              <a:rPr sz="2400" i="1" spc="5" dirty="0">
                <a:latin typeface="Arial"/>
                <a:cs typeface="Arial"/>
              </a:rPr>
              <a:t>i</a:t>
            </a:r>
            <a:r>
              <a:rPr sz="2400" i="1" spc="-5" dirty="0">
                <a:latin typeface="Arial"/>
                <a:cs typeface="Arial"/>
              </a:rPr>
              <a:t>n</a:t>
            </a:r>
            <a:r>
              <a:rPr sz="2400" i="1" dirty="0">
                <a:latin typeface="Arial"/>
                <a:cs typeface="Arial"/>
              </a:rPr>
              <a:t>e</a:t>
            </a:r>
            <a:r>
              <a:rPr sz="2400" i="1" spc="-5" dirty="0">
                <a:latin typeface="Arial"/>
                <a:cs typeface="Arial"/>
              </a:rPr>
              <a:t>er</a:t>
            </a:r>
            <a:r>
              <a:rPr sz="2400" i="1" spc="5" dirty="0">
                <a:latin typeface="Arial"/>
                <a:cs typeface="Arial"/>
              </a:rPr>
              <a:t>i</a:t>
            </a:r>
            <a:r>
              <a:rPr sz="2400" i="1" spc="-5" dirty="0">
                <a:latin typeface="Arial"/>
                <a:cs typeface="Arial"/>
              </a:rPr>
              <a:t>n</a:t>
            </a:r>
            <a:r>
              <a:rPr sz="2400" i="1" dirty="0">
                <a:latin typeface="Arial"/>
                <a:cs typeface="Arial"/>
              </a:rPr>
              <a:t>g	–</a:t>
            </a:r>
            <a:r>
              <a:rPr lang="pt-BR" sz="2400" i="1" dirty="0">
                <a:latin typeface="Arial"/>
                <a:cs typeface="Arial"/>
              </a:rPr>
              <a:t> CAE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 err="1">
                <a:latin typeface="Arial"/>
                <a:cs typeface="Arial"/>
              </a:rPr>
              <a:t>o</a:t>
            </a:r>
            <a:r>
              <a:rPr sz="2400" dirty="0" err="1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	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a  </a:t>
            </a:r>
            <a:r>
              <a:rPr sz="2400" spc="-10" dirty="0">
                <a:latin typeface="Arial"/>
                <a:cs typeface="Arial"/>
              </a:rPr>
              <a:t>Auxiliada </a:t>
            </a:r>
            <a:r>
              <a:rPr sz="2400" spc="-5" dirty="0">
                <a:latin typeface="Arial"/>
                <a:cs typeface="Arial"/>
              </a:rPr>
              <a:t>por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Computador;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50000"/>
              </a:lnSpc>
              <a:spcBef>
                <a:spcPts val="1440"/>
              </a:spcBef>
              <a:buClr>
                <a:srgbClr val="FFFF00"/>
              </a:buClr>
              <a:buSzPct val="79166"/>
              <a:buFont typeface="Wingdings"/>
              <a:buChar char="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o </a:t>
            </a:r>
            <a:r>
              <a:rPr sz="2400" i="1" spc="-10" dirty="0">
                <a:latin typeface="Arial"/>
                <a:cs typeface="Arial"/>
              </a:rPr>
              <a:t>Computer </a:t>
            </a:r>
            <a:r>
              <a:rPr sz="2400" i="1" spc="-5" dirty="0">
                <a:latin typeface="Arial"/>
                <a:cs typeface="Arial"/>
              </a:rPr>
              <a:t>Aided Design </a:t>
            </a:r>
            <a:r>
              <a:rPr sz="2400" dirty="0">
                <a:latin typeface="Arial"/>
                <a:cs typeface="Arial"/>
              </a:rPr>
              <a:t>–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CAD;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50000"/>
              </a:lnSpc>
              <a:spcBef>
                <a:spcPts val="1445"/>
              </a:spcBef>
              <a:buClr>
                <a:srgbClr val="FFFF00"/>
              </a:buClr>
              <a:buSzPct val="79166"/>
              <a:buFont typeface="Wingdings"/>
              <a:buChar char="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o </a:t>
            </a:r>
            <a:r>
              <a:rPr sz="2400" i="1" spc="-10" dirty="0">
                <a:latin typeface="Arial"/>
                <a:cs typeface="Arial"/>
              </a:rPr>
              <a:t>Computer </a:t>
            </a:r>
            <a:r>
              <a:rPr sz="2400" i="1" spc="-5" dirty="0">
                <a:latin typeface="Arial"/>
                <a:cs typeface="Arial"/>
              </a:rPr>
              <a:t>Aided Manufacturing 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CAM;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pic>
        <p:nvPicPr>
          <p:cNvPr id="10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9238" y="259302"/>
            <a:ext cx="8071308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Composição de um </a:t>
            </a:r>
            <a:r>
              <a:rPr sz="30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sistema</a:t>
            </a:r>
            <a:r>
              <a:rPr sz="3000" b="1" i="1" spc="-75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sz="30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CIM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ject 4"/>
          <p:cNvSpPr txBox="1"/>
          <p:nvPr/>
        </p:nvSpPr>
        <p:spPr>
          <a:xfrm>
            <a:off x="522001" y="2202284"/>
            <a:ext cx="8115872" cy="29751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buClr>
                <a:srgbClr val="FFFF00"/>
              </a:buClr>
              <a:buSzPct val="79166"/>
              <a:buFont typeface="Wingdings"/>
              <a:buChar char=""/>
              <a:tabLst>
                <a:tab pos="355600" algn="l"/>
                <a:tab pos="791210" algn="l"/>
                <a:tab pos="2397760" algn="l"/>
                <a:tab pos="3443604" algn="l"/>
                <a:tab pos="4658360" algn="l"/>
                <a:tab pos="5094605" algn="l"/>
              </a:tabLst>
            </a:pPr>
            <a:r>
              <a:rPr lang="pt-BR" sz="2400" dirty="0">
                <a:latin typeface="Arial"/>
                <a:cs typeface="Arial"/>
              </a:rPr>
              <a:t>o	</a:t>
            </a:r>
            <a:r>
              <a:rPr lang="pt-BR" sz="2400" i="1" spc="-5" dirty="0">
                <a:latin typeface="Arial"/>
                <a:cs typeface="Arial"/>
              </a:rPr>
              <a:t>Compu</a:t>
            </a:r>
            <a:r>
              <a:rPr lang="pt-BR" sz="2400" i="1" spc="5" dirty="0">
                <a:latin typeface="Arial"/>
                <a:cs typeface="Arial"/>
              </a:rPr>
              <a:t>t</a:t>
            </a:r>
            <a:r>
              <a:rPr lang="pt-BR" sz="2400" i="1" spc="-5" dirty="0">
                <a:latin typeface="Arial"/>
                <a:cs typeface="Arial"/>
              </a:rPr>
              <a:t>e</a:t>
            </a:r>
            <a:r>
              <a:rPr lang="pt-BR" sz="2400" i="1" dirty="0">
                <a:latin typeface="Arial"/>
                <a:cs typeface="Arial"/>
              </a:rPr>
              <a:t>r	</a:t>
            </a:r>
            <a:r>
              <a:rPr lang="pt-BR" sz="2400" i="1" dirty="0" err="1">
                <a:latin typeface="Arial"/>
                <a:cs typeface="Arial"/>
              </a:rPr>
              <a:t>A</a:t>
            </a:r>
            <a:r>
              <a:rPr lang="pt-BR" sz="2400" i="1" spc="-10" dirty="0" err="1">
                <a:latin typeface="Arial"/>
                <a:cs typeface="Arial"/>
              </a:rPr>
              <a:t>i</a:t>
            </a:r>
            <a:r>
              <a:rPr lang="pt-BR" sz="2400" i="1" spc="5" dirty="0" err="1">
                <a:latin typeface="Arial"/>
                <a:cs typeface="Arial"/>
              </a:rPr>
              <a:t>d</a:t>
            </a:r>
            <a:r>
              <a:rPr lang="pt-BR" sz="2400" i="1" spc="-5" dirty="0" err="1">
                <a:latin typeface="Arial"/>
                <a:cs typeface="Arial"/>
              </a:rPr>
              <a:t>e</a:t>
            </a:r>
            <a:r>
              <a:rPr lang="pt-BR" sz="2400" i="1" dirty="0" err="1">
                <a:latin typeface="Arial"/>
                <a:cs typeface="Arial"/>
              </a:rPr>
              <a:t>d</a:t>
            </a:r>
            <a:r>
              <a:rPr lang="pt-BR" sz="2400" i="1" dirty="0">
                <a:latin typeface="Arial"/>
                <a:cs typeface="Arial"/>
              </a:rPr>
              <a:t>	</a:t>
            </a:r>
            <a:r>
              <a:rPr lang="pt-BR" sz="2400" i="1" dirty="0" err="1">
                <a:latin typeface="Arial"/>
                <a:cs typeface="Arial"/>
              </a:rPr>
              <a:t>Process</a:t>
            </a:r>
            <a:r>
              <a:rPr lang="pt-BR" sz="2400" i="1" dirty="0">
                <a:latin typeface="Arial"/>
                <a:cs typeface="Arial"/>
              </a:rPr>
              <a:t>	- </a:t>
            </a:r>
            <a:r>
              <a:rPr lang="pt-BR" sz="2400" spc="-10" dirty="0">
                <a:latin typeface="Arial"/>
                <a:cs typeface="Arial"/>
              </a:rPr>
              <a:t>CAP</a:t>
            </a:r>
            <a:r>
              <a:rPr lang="pt-BR" sz="2400" dirty="0">
                <a:latin typeface="Arial"/>
                <a:cs typeface="Arial"/>
              </a:rPr>
              <a:t>P	</a:t>
            </a:r>
            <a:r>
              <a:rPr lang="pt-BR" sz="2400" spc="-5" dirty="0">
                <a:latin typeface="Arial"/>
                <a:cs typeface="Arial"/>
              </a:rPr>
              <a:t>ou  Planejamento do Processo </a:t>
            </a:r>
            <a:r>
              <a:rPr lang="pt-BR" sz="2400" spc="-10" dirty="0">
                <a:latin typeface="Arial"/>
                <a:cs typeface="Arial"/>
              </a:rPr>
              <a:t>Auxiliado </a:t>
            </a:r>
            <a:r>
              <a:rPr lang="pt-BR" sz="2400" spc="-5" dirty="0">
                <a:latin typeface="Arial"/>
                <a:cs typeface="Arial"/>
              </a:rPr>
              <a:t>por</a:t>
            </a:r>
            <a:r>
              <a:rPr lang="pt-BR" sz="2400" spc="114" dirty="0">
                <a:latin typeface="Arial"/>
                <a:cs typeface="Arial"/>
              </a:rPr>
              <a:t> </a:t>
            </a:r>
            <a:r>
              <a:rPr lang="pt-BR" sz="2400" spc="-5" dirty="0">
                <a:latin typeface="Arial"/>
                <a:cs typeface="Arial"/>
              </a:rPr>
              <a:t>Computador;</a:t>
            </a:r>
            <a:endParaRPr lang="pt-BR" sz="2400" dirty="0">
              <a:latin typeface="Arial"/>
              <a:cs typeface="Arial"/>
            </a:endParaRPr>
          </a:p>
          <a:p>
            <a:pPr marL="355600" marR="5080" indent="-342900">
              <a:lnSpc>
                <a:spcPct val="150000"/>
              </a:lnSpc>
              <a:spcBef>
                <a:spcPts val="100"/>
              </a:spcBef>
              <a:buClr>
                <a:srgbClr val="FFFF00"/>
              </a:buClr>
              <a:buSzPct val="79166"/>
              <a:buFont typeface="Wingdings"/>
              <a:buChar char=""/>
              <a:tabLst>
                <a:tab pos="355600" algn="l"/>
                <a:tab pos="791210" algn="l"/>
                <a:tab pos="2397760" algn="l"/>
                <a:tab pos="3443604" algn="l"/>
                <a:tab pos="4658360" algn="l"/>
                <a:tab pos="5094605" algn="l"/>
              </a:tabLst>
            </a:pPr>
            <a:r>
              <a:rPr sz="2400" dirty="0">
                <a:latin typeface="Arial"/>
                <a:cs typeface="Arial"/>
              </a:rPr>
              <a:t>o	</a:t>
            </a:r>
            <a:r>
              <a:rPr sz="2400" i="1" spc="-5" dirty="0">
                <a:latin typeface="Arial"/>
                <a:cs typeface="Arial"/>
              </a:rPr>
              <a:t>Compu</a:t>
            </a:r>
            <a:r>
              <a:rPr sz="2400" i="1" spc="5" dirty="0">
                <a:latin typeface="Arial"/>
                <a:cs typeface="Arial"/>
              </a:rPr>
              <a:t>t</a:t>
            </a:r>
            <a:r>
              <a:rPr sz="2400" i="1" spc="-5" dirty="0">
                <a:latin typeface="Arial"/>
                <a:cs typeface="Arial"/>
              </a:rPr>
              <a:t>e</a:t>
            </a:r>
            <a:r>
              <a:rPr sz="2400" i="1" dirty="0">
                <a:latin typeface="Arial"/>
                <a:cs typeface="Arial"/>
              </a:rPr>
              <a:t>r	A</a:t>
            </a:r>
            <a:r>
              <a:rPr sz="2400" i="1" spc="-10" dirty="0">
                <a:latin typeface="Arial"/>
                <a:cs typeface="Arial"/>
              </a:rPr>
              <a:t>i</a:t>
            </a:r>
            <a:r>
              <a:rPr sz="2400" i="1" spc="-5" dirty="0">
                <a:latin typeface="Arial"/>
                <a:cs typeface="Arial"/>
              </a:rPr>
              <a:t>d</a:t>
            </a:r>
            <a:r>
              <a:rPr sz="2400" i="1" dirty="0">
                <a:latin typeface="Arial"/>
                <a:cs typeface="Arial"/>
              </a:rPr>
              <a:t>ed	</a:t>
            </a:r>
            <a:r>
              <a:rPr sz="2400" i="1" spc="-720" dirty="0">
                <a:latin typeface="Arial"/>
                <a:cs typeface="Arial"/>
              </a:rPr>
              <a:t>Qua</a:t>
            </a:r>
            <a:r>
              <a:rPr sz="2400" i="1" spc="-715" dirty="0">
                <a:latin typeface="Arial"/>
                <a:cs typeface="Arial"/>
              </a:rPr>
              <a:t>l</a:t>
            </a:r>
            <a:r>
              <a:rPr sz="2400" i="1" spc="-725" dirty="0">
                <a:latin typeface="Arial"/>
                <a:cs typeface="Arial"/>
              </a:rPr>
              <a:t>it</a:t>
            </a:r>
            <a:r>
              <a:rPr sz="2400" i="1" spc="-720" dirty="0">
                <a:latin typeface="Arial"/>
                <a:cs typeface="Arial"/>
              </a:rPr>
              <a:t>y</a:t>
            </a:r>
            <a:r>
              <a:rPr sz="2400" i="1" dirty="0">
                <a:latin typeface="Arial"/>
                <a:cs typeface="Arial"/>
              </a:rPr>
              <a:t>	–	</a:t>
            </a:r>
            <a:r>
              <a:rPr sz="2400" spc="-10" dirty="0">
                <a:latin typeface="Arial"/>
                <a:cs typeface="Arial"/>
              </a:rPr>
              <a:t>CAQ</a:t>
            </a:r>
            <a:r>
              <a:rPr lang="pt-BR" sz="2400" spc="-10" dirty="0">
                <a:latin typeface="Arial"/>
                <a:cs typeface="Arial"/>
              </a:rPr>
              <a:t> ou Qualidade</a:t>
            </a:r>
            <a:r>
              <a:rPr sz="2400" spc="-10" dirty="0">
                <a:latin typeface="Arial"/>
                <a:cs typeface="Arial"/>
              </a:rPr>
              <a:t>  auxiliada </a:t>
            </a:r>
            <a:r>
              <a:rPr sz="2400" spc="-5" dirty="0">
                <a:latin typeface="Arial"/>
                <a:cs typeface="Arial"/>
              </a:rPr>
              <a:t>por </a:t>
            </a:r>
            <a:r>
              <a:rPr sz="2400" dirty="0">
                <a:latin typeface="Arial"/>
                <a:cs typeface="Arial"/>
              </a:rPr>
              <a:t>computador;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</a:p>
          <a:p>
            <a:pPr marL="355600" indent="-342900">
              <a:lnSpc>
                <a:spcPct val="150000"/>
              </a:lnSpc>
              <a:spcBef>
                <a:spcPts val="1440"/>
              </a:spcBef>
              <a:buClr>
                <a:srgbClr val="FFFF00"/>
              </a:buClr>
              <a:buSzPct val="79166"/>
              <a:buFont typeface="Wingdings"/>
              <a:buChar char="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Sistema de Apoio </a:t>
            </a:r>
            <a:r>
              <a:rPr sz="2400" dirty="0">
                <a:latin typeface="Arial"/>
                <a:cs typeface="Arial"/>
              </a:rPr>
              <a:t>à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Manutenção.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pic>
        <p:nvPicPr>
          <p:cNvPr id="10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9238" y="259302"/>
            <a:ext cx="8071308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Composição de um </a:t>
            </a:r>
            <a:r>
              <a:rPr sz="30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sistema</a:t>
            </a:r>
            <a:r>
              <a:rPr sz="3000" b="1" i="1" spc="-75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sz="30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CIM</a:t>
            </a:r>
          </a:p>
        </p:txBody>
      </p:sp>
    </p:spTree>
    <p:extLst>
      <p:ext uri="{BB962C8B-B14F-4D97-AF65-F5344CB8AC3E}">
        <p14:creationId xmlns:p14="http://schemas.microsoft.com/office/powerpoint/2010/main" val="109743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/>
          <p:nvPr/>
        </p:nvSpPr>
        <p:spPr>
          <a:xfrm>
            <a:off x="0" y="1203782"/>
            <a:ext cx="9144000" cy="49042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pic>
        <p:nvPicPr>
          <p:cNvPr id="8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5"/>
          <p:cNvSpPr txBox="1">
            <a:spLocks/>
          </p:cNvSpPr>
          <p:nvPr/>
        </p:nvSpPr>
        <p:spPr bwMode="auto">
          <a:xfrm>
            <a:off x="109238" y="259302"/>
            <a:ext cx="8071308" cy="47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0" i="0" kern="1200">
                <a:solidFill>
                  <a:srgbClr val="EBD188"/>
                </a:solidFill>
                <a:latin typeface="Arial"/>
                <a:ea typeface="+mj-ea"/>
                <a:cs typeface="Arial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3000" b="1" i="1" spc="-5">
                <a:solidFill>
                  <a:schemeClr val="bg1"/>
                </a:solidFill>
                <a:latin typeface="Bookman Old Style" panose="02050604050505020204" pitchFamily="18" charset="0"/>
              </a:rPr>
              <a:t>Composição de um </a:t>
            </a:r>
            <a:r>
              <a:rPr lang="pt-BR" sz="3000" b="1" i="1">
                <a:solidFill>
                  <a:schemeClr val="bg1"/>
                </a:solidFill>
                <a:latin typeface="Bookman Old Style" panose="02050604050505020204" pitchFamily="18" charset="0"/>
              </a:rPr>
              <a:t>sistema</a:t>
            </a:r>
            <a:r>
              <a:rPr lang="pt-BR" sz="3000" b="1" i="1" spc="-75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pt-BR" sz="3000" b="1" i="1" spc="-5">
                <a:solidFill>
                  <a:schemeClr val="bg1"/>
                </a:solidFill>
                <a:latin typeface="Bookman Old Style" panose="02050604050505020204" pitchFamily="18" charset="0"/>
              </a:rPr>
              <a:t>CIM</a:t>
            </a:r>
            <a:endParaRPr lang="pt-BR" sz="3000" b="1" i="1" spc="-5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63394" y="152761"/>
            <a:ext cx="5131435" cy="511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979"/>
              </a:lnSpc>
            </a:pPr>
            <a:r>
              <a:rPr sz="3600" b="1" spc="-5" dirty="0">
                <a:solidFill>
                  <a:srgbClr val="EBD188"/>
                </a:solidFill>
                <a:latin typeface="Arial"/>
                <a:cs typeface="Arial"/>
              </a:rPr>
              <a:t>Rede </a:t>
            </a:r>
            <a:r>
              <a:rPr sz="3600" b="1" dirty="0">
                <a:solidFill>
                  <a:srgbClr val="EBD188"/>
                </a:solidFill>
                <a:latin typeface="Arial"/>
                <a:cs typeface="Arial"/>
              </a:rPr>
              <a:t>de</a:t>
            </a:r>
            <a:r>
              <a:rPr sz="3600" b="1" spc="-70" dirty="0">
                <a:solidFill>
                  <a:srgbClr val="EBD188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EBD188"/>
                </a:solidFill>
                <a:latin typeface="Arial"/>
                <a:cs typeface="Arial"/>
              </a:rPr>
              <a:t>Computadores</a:t>
            </a:r>
            <a:endParaRPr sz="3600">
              <a:latin typeface="Arial"/>
              <a:cs typeface="Arial"/>
            </a:endParaRPr>
          </a:p>
        </p:txBody>
      </p:sp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pic>
        <p:nvPicPr>
          <p:cNvPr id="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/>
          <p:nvPr/>
        </p:nvSpPr>
        <p:spPr>
          <a:xfrm>
            <a:off x="1540763" y="0"/>
            <a:ext cx="6114288" cy="68579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pic>
        <p:nvPicPr>
          <p:cNvPr id="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441325" y="42826"/>
            <a:ext cx="78867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54680" marR="5080" indent="-2629535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chemeClr val="bg1"/>
                </a:solidFill>
                <a:latin typeface="Arial"/>
                <a:cs typeface="Arial"/>
              </a:rPr>
              <a:t>Fluxo </a:t>
            </a:r>
            <a:r>
              <a:rPr sz="3200" b="1" dirty="0">
                <a:solidFill>
                  <a:schemeClr val="bg1"/>
                </a:solidFill>
                <a:latin typeface="Arial"/>
                <a:cs typeface="Arial"/>
              </a:rPr>
              <a:t>de Informações</a:t>
            </a:r>
            <a:r>
              <a:rPr sz="3200" b="1" spc="-5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chemeClr val="bg1"/>
                </a:solidFill>
                <a:latin typeface="Arial"/>
                <a:cs typeface="Arial"/>
              </a:rPr>
              <a:t>Manufatura  </a:t>
            </a:r>
            <a:r>
              <a:rPr sz="3200" b="1" dirty="0">
                <a:solidFill>
                  <a:schemeClr val="bg1"/>
                </a:solidFill>
                <a:latin typeface="Arial"/>
                <a:cs typeface="Arial"/>
              </a:rPr>
              <a:t>Integrada</a:t>
            </a:r>
          </a:p>
        </p:txBody>
      </p:sp>
      <p:pic>
        <p:nvPicPr>
          <p:cNvPr id="11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/>
          <p:nvPr/>
        </p:nvSpPr>
        <p:spPr>
          <a:xfrm>
            <a:off x="1243013" y="1033109"/>
            <a:ext cx="6910387" cy="58248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ject 5"/>
          <p:cNvSpPr txBox="1"/>
          <p:nvPr/>
        </p:nvSpPr>
        <p:spPr>
          <a:xfrm>
            <a:off x="503394" y="1168335"/>
            <a:ext cx="8491856" cy="50911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importância deste tipo de integração está relacionada ao 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fato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de que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integração da informação provê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base para 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reação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consequentemente para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agilidade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da  empresa, no sentido</a:t>
            </a:r>
            <a:r>
              <a:rPr sz="22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de: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35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8784" marR="120014" indent="-354965">
              <a:lnSpc>
                <a:spcPct val="150000"/>
              </a:lnSpc>
              <a:buClr>
                <a:srgbClr val="EAEAEA"/>
              </a:buClr>
              <a:buFont typeface="Wingdings"/>
              <a:buChar char=""/>
              <a:tabLst>
                <a:tab pos="393700" algn="l"/>
              </a:tabLst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informação do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chão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de fábrica pode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ser  constantemente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coletada, permitindo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empresa tomar  decisões operacionais, táticas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estratégicas, baseada  em informações atualizadas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2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confiáveis;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5"/>
              </a:spcBef>
              <a:buClr>
                <a:srgbClr val="EAEAEA"/>
              </a:buClr>
              <a:buFont typeface="Wingdings"/>
              <a:buChar char=""/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8784" marR="403860" indent="-354965">
              <a:lnSpc>
                <a:spcPct val="150000"/>
              </a:lnSpc>
              <a:buClr>
                <a:srgbClr val="EAEAEA"/>
              </a:buClr>
              <a:buFont typeface="Wingdings"/>
              <a:buChar char=""/>
              <a:tabLst>
                <a:tab pos="410209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Subsistemas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existentes isolados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equipamentos  industriais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individuais podem passar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cooperar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com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outros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sistemas.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14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-75495"/>
            <a:ext cx="67818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Manufatura Integrada </a:t>
            </a:r>
            <a:r>
              <a:rPr sz="32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pelo</a:t>
            </a:r>
            <a:r>
              <a:rPr sz="3200" b="1" i="1" spc="-55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sz="32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Computador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ject 4"/>
          <p:cNvSpPr txBox="1"/>
          <p:nvPr/>
        </p:nvSpPr>
        <p:spPr>
          <a:xfrm>
            <a:off x="347473" y="1076387"/>
            <a:ext cx="8796527" cy="556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"/>
              </a:spcBef>
            </a:pPr>
            <a:r>
              <a:rPr sz="2000" dirty="0" err="1">
                <a:latin typeface="Arial"/>
                <a:cs typeface="Arial"/>
              </a:rPr>
              <a:t>Proporcionar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às </a:t>
            </a:r>
            <a:r>
              <a:rPr sz="2000" dirty="0">
                <a:latin typeface="Arial"/>
                <a:cs typeface="Arial"/>
              </a:rPr>
              <a:t>empresas maior </a:t>
            </a:r>
            <a:r>
              <a:rPr sz="2000" spc="-5" dirty="0">
                <a:latin typeface="Arial"/>
                <a:cs typeface="Arial"/>
              </a:rPr>
              <a:t>agilidade </a:t>
            </a:r>
            <a:r>
              <a:rPr sz="2000" dirty="0">
                <a:latin typeface="Arial"/>
                <a:cs typeface="Arial"/>
              </a:rPr>
              <a:t>e  capacidade </a:t>
            </a:r>
            <a:r>
              <a:rPr sz="2000" spc="-5" dirty="0">
                <a:latin typeface="Arial"/>
                <a:cs typeface="Arial"/>
              </a:rPr>
              <a:t>de </a:t>
            </a:r>
            <a:r>
              <a:rPr sz="2000" dirty="0">
                <a:latin typeface="Arial"/>
                <a:cs typeface="Arial"/>
              </a:rPr>
              <a:t>reação e </a:t>
            </a:r>
            <a:r>
              <a:rPr sz="2000" spc="-5" dirty="0">
                <a:latin typeface="Arial"/>
                <a:cs typeface="Arial"/>
              </a:rPr>
              <a:t>de </a:t>
            </a:r>
            <a:r>
              <a:rPr sz="2000" dirty="0">
                <a:latin typeface="Arial"/>
                <a:cs typeface="Arial"/>
              </a:rPr>
              <a:t>adaptação, </a:t>
            </a:r>
            <a:r>
              <a:rPr sz="2000" spc="-5" dirty="0">
                <a:latin typeface="Arial"/>
                <a:cs typeface="Arial"/>
              </a:rPr>
              <a:t>de forma  </a:t>
            </a:r>
            <a:r>
              <a:rPr sz="2000" dirty="0">
                <a:latin typeface="Arial"/>
                <a:cs typeface="Arial"/>
              </a:rPr>
              <a:t>coordenada, rápida e flexível, </a:t>
            </a:r>
            <a:r>
              <a:rPr sz="2000" spc="-5" dirty="0">
                <a:latin typeface="Arial"/>
                <a:cs typeface="Arial"/>
              </a:rPr>
              <a:t>conforme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as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50000"/>
              </a:lnSpc>
              <a:spcBef>
                <a:spcPts val="195"/>
              </a:spcBef>
            </a:pPr>
            <a:r>
              <a:rPr sz="2000" dirty="0">
                <a:latin typeface="Arial"/>
                <a:cs typeface="Arial"/>
              </a:rPr>
              <a:t>características de duas fontes de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input</a:t>
            </a:r>
            <a:endParaRPr lang="pt-BR" sz="2000" i="1" spc="-5" dirty="0">
              <a:latin typeface="Arial"/>
              <a:cs typeface="Arial"/>
            </a:endParaRPr>
          </a:p>
          <a:p>
            <a:pPr marL="12700">
              <a:lnSpc>
                <a:spcPct val="150000"/>
              </a:lnSpc>
              <a:spcBef>
                <a:spcPts val="195"/>
              </a:spcBef>
            </a:pPr>
            <a:endParaRPr lang="pt-BR" sz="600" i="1" spc="-5" dirty="0">
              <a:latin typeface="Arial"/>
              <a:cs typeface="Arial"/>
            </a:endParaRPr>
          </a:p>
          <a:p>
            <a:pPr marL="441959" marR="762000" indent="-350520">
              <a:lnSpc>
                <a:spcPct val="150000"/>
              </a:lnSpc>
              <a:spcBef>
                <a:spcPts val="300"/>
              </a:spcBef>
              <a:buClr>
                <a:srgbClr val="EAEAEA"/>
              </a:buClr>
              <a:buFont typeface="Wingdings"/>
              <a:buChar char=""/>
              <a:tabLst>
                <a:tab pos="417830" algn="l"/>
              </a:tabLst>
            </a:pPr>
            <a:r>
              <a:rPr lang="pt-BR" sz="2000" spc="-5" dirty="0">
                <a:latin typeface="Arial"/>
                <a:cs typeface="Arial"/>
              </a:rPr>
              <a:t>externo: os pedidos </a:t>
            </a:r>
            <a:r>
              <a:rPr lang="pt-BR" sz="2000" dirty="0">
                <a:latin typeface="Arial"/>
                <a:cs typeface="Arial"/>
              </a:rPr>
              <a:t>e </a:t>
            </a:r>
            <a:r>
              <a:rPr lang="pt-BR" sz="2000" spc="-10" dirty="0">
                <a:latin typeface="Arial"/>
                <a:cs typeface="Arial"/>
              </a:rPr>
              <a:t>exigências </a:t>
            </a:r>
            <a:r>
              <a:rPr lang="pt-BR" sz="2000" spc="-5" dirty="0">
                <a:latin typeface="Arial"/>
                <a:cs typeface="Arial"/>
              </a:rPr>
              <a:t>oriundas do  mercado/clientes;</a:t>
            </a:r>
            <a:r>
              <a:rPr lang="pt-BR" sz="2000" spc="10" dirty="0">
                <a:latin typeface="Arial"/>
                <a:cs typeface="Arial"/>
              </a:rPr>
              <a:t> </a:t>
            </a:r>
            <a:r>
              <a:rPr lang="pt-BR" sz="2000" spc="-5" dirty="0">
                <a:latin typeface="Arial"/>
                <a:cs typeface="Arial"/>
              </a:rPr>
              <a:t>e,</a:t>
            </a:r>
            <a:endParaRPr lang="pt-BR" sz="2000" dirty="0">
              <a:latin typeface="Arial"/>
              <a:cs typeface="Arial"/>
            </a:endParaRPr>
          </a:p>
          <a:p>
            <a:pPr marL="441959" marR="135890" indent="-350520">
              <a:lnSpc>
                <a:spcPct val="150000"/>
              </a:lnSpc>
              <a:buClr>
                <a:srgbClr val="EAEAEA"/>
              </a:buClr>
              <a:buFont typeface="Wingdings"/>
              <a:buChar char=""/>
              <a:tabLst>
                <a:tab pos="417830" algn="l"/>
              </a:tabLst>
            </a:pPr>
            <a:r>
              <a:rPr lang="pt-BR" sz="2000" spc="-5" dirty="0">
                <a:latin typeface="Arial"/>
                <a:cs typeface="Arial"/>
              </a:rPr>
              <a:t>interno: os eventos inesperados oriundos do </a:t>
            </a:r>
            <a:r>
              <a:rPr lang="pt-BR" sz="2000" dirty="0">
                <a:latin typeface="Arial"/>
                <a:cs typeface="Arial"/>
              </a:rPr>
              <a:t>chão  </a:t>
            </a:r>
            <a:r>
              <a:rPr lang="pt-BR" sz="2000" spc="-5" dirty="0">
                <a:latin typeface="Arial"/>
                <a:cs typeface="Arial"/>
              </a:rPr>
              <a:t>de</a:t>
            </a:r>
            <a:r>
              <a:rPr lang="pt-BR" sz="2000" spc="-10" dirty="0">
                <a:latin typeface="Arial"/>
                <a:cs typeface="Arial"/>
              </a:rPr>
              <a:t> </a:t>
            </a:r>
            <a:r>
              <a:rPr lang="pt-BR" sz="2000" dirty="0">
                <a:latin typeface="Arial"/>
                <a:cs typeface="Arial"/>
              </a:rPr>
              <a:t>fábrica</a:t>
            </a:r>
          </a:p>
          <a:p>
            <a:pPr marL="899159" marR="135890" lvl="1" indent="-350520">
              <a:lnSpc>
                <a:spcPct val="150000"/>
              </a:lnSpc>
              <a:buClr>
                <a:srgbClr val="EAEAEA"/>
              </a:buClr>
              <a:buFont typeface="Wingdings"/>
              <a:buChar char=""/>
              <a:tabLst>
                <a:tab pos="417830" algn="l"/>
              </a:tabLst>
            </a:pPr>
            <a:endParaRPr lang="pt-BR" sz="2000" b="1" spc="-10" dirty="0">
              <a:latin typeface="Arial"/>
              <a:cs typeface="Arial"/>
            </a:endParaRPr>
          </a:p>
          <a:p>
            <a:pPr marL="548639" marR="135890" lvl="1">
              <a:lnSpc>
                <a:spcPct val="150000"/>
              </a:lnSpc>
              <a:buClr>
                <a:srgbClr val="EAEAEA"/>
              </a:buClr>
              <a:tabLst>
                <a:tab pos="417830" algn="l"/>
              </a:tabLst>
            </a:pPr>
            <a:r>
              <a:rPr lang="pt-BR" sz="2000" b="1" spc="-10" dirty="0">
                <a:latin typeface="Arial"/>
                <a:cs typeface="Arial"/>
              </a:rPr>
              <a:t>Como?</a:t>
            </a:r>
            <a:endParaRPr lang="pt-BR" sz="2000" dirty="0">
              <a:latin typeface="Arial"/>
              <a:cs typeface="Arial"/>
            </a:endParaRPr>
          </a:p>
          <a:p>
            <a:pPr marL="548005" lvl="1">
              <a:lnSpc>
                <a:spcPct val="150000"/>
              </a:lnSpc>
            </a:pPr>
            <a:r>
              <a:rPr lang="pt-BR" sz="2000" spc="-5" dirty="0">
                <a:latin typeface="Arial"/>
                <a:cs typeface="Arial"/>
              </a:rPr>
              <a:t>Introduzindo </a:t>
            </a:r>
            <a:r>
              <a:rPr lang="pt-BR" sz="2000" spc="-10" dirty="0">
                <a:latin typeface="Arial"/>
                <a:cs typeface="Arial"/>
              </a:rPr>
              <a:t>agilidade </a:t>
            </a:r>
            <a:r>
              <a:rPr lang="pt-BR" sz="2000" spc="-5" dirty="0">
                <a:latin typeface="Arial"/>
                <a:cs typeface="Arial"/>
              </a:rPr>
              <a:t>nos</a:t>
            </a:r>
            <a:r>
              <a:rPr lang="pt-BR" sz="2000" spc="75" dirty="0">
                <a:latin typeface="Arial"/>
                <a:cs typeface="Arial"/>
              </a:rPr>
              <a:t> </a:t>
            </a:r>
            <a:r>
              <a:rPr lang="pt-BR" sz="2000" dirty="0">
                <a:latin typeface="Arial"/>
                <a:cs typeface="Arial"/>
              </a:rPr>
              <a:t>sistemas.</a:t>
            </a:r>
          </a:p>
          <a:p>
            <a:pPr marL="548005" lvl="1">
              <a:lnSpc>
                <a:spcPct val="150000"/>
              </a:lnSpc>
              <a:spcBef>
                <a:spcPts val="1880"/>
              </a:spcBef>
            </a:pPr>
            <a:r>
              <a:rPr lang="pt-BR" sz="2000" b="1" spc="-5" dirty="0">
                <a:latin typeface="Arial"/>
                <a:cs typeface="Arial"/>
              </a:rPr>
              <a:t>Como?</a:t>
            </a:r>
            <a:endParaRPr lang="pt-BR" sz="2000" dirty="0">
              <a:latin typeface="Arial"/>
              <a:cs typeface="Arial"/>
            </a:endParaRPr>
          </a:p>
          <a:p>
            <a:pPr marL="548005" lvl="1">
              <a:lnSpc>
                <a:spcPct val="150000"/>
              </a:lnSpc>
            </a:pPr>
            <a:r>
              <a:rPr lang="pt-BR" sz="2000" spc="-5" dirty="0">
                <a:latin typeface="Arial"/>
                <a:cs typeface="Arial"/>
              </a:rPr>
              <a:t>Facilitando </a:t>
            </a:r>
            <a:r>
              <a:rPr lang="pt-BR" sz="2000" dirty="0">
                <a:latin typeface="Arial"/>
                <a:cs typeface="Arial"/>
              </a:rPr>
              <a:t>a </a:t>
            </a:r>
            <a:r>
              <a:rPr lang="pt-BR" sz="2000" spc="-5" dirty="0">
                <a:latin typeface="Arial"/>
                <a:cs typeface="Arial"/>
              </a:rPr>
              <a:t>comunicação entre</a:t>
            </a:r>
            <a:r>
              <a:rPr lang="pt-BR" sz="2000" spc="45" dirty="0">
                <a:latin typeface="Arial"/>
                <a:cs typeface="Arial"/>
              </a:rPr>
              <a:t> </a:t>
            </a:r>
            <a:r>
              <a:rPr lang="pt-BR" sz="2000" spc="-5" dirty="0">
                <a:latin typeface="Arial"/>
                <a:cs typeface="Arial"/>
              </a:rPr>
              <a:t>eles.</a:t>
            </a:r>
            <a:endParaRPr lang="pt-BR" sz="2000" dirty="0">
              <a:latin typeface="Arial"/>
              <a:cs typeface="Arial"/>
            </a:endParaRPr>
          </a:p>
          <a:p>
            <a:pPr marL="441959" marR="135890" indent="-350520">
              <a:lnSpc>
                <a:spcPct val="150000"/>
              </a:lnSpc>
              <a:buClr>
                <a:srgbClr val="EAEAEA"/>
              </a:buClr>
              <a:buFont typeface="Wingdings"/>
              <a:buChar char=""/>
              <a:tabLst>
                <a:tab pos="417830" algn="l"/>
              </a:tabLst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15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585" y="17527"/>
            <a:ext cx="7266305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Sistemas </a:t>
            </a:r>
            <a:r>
              <a:rPr sz="28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Integrados de</a:t>
            </a:r>
            <a:r>
              <a:rPr sz="2800" b="1" i="1" spc="-9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sz="2800" b="1" i="1" spc="-5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Manufatura</a:t>
            </a:r>
            <a:br>
              <a:rPr lang="pt-BR" sz="28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pt-BR" sz="2800" b="1" i="1" spc="-5" dirty="0">
                <a:solidFill>
                  <a:schemeClr val="bg1"/>
                </a:solidFill>
                <a:latin typeface="Bookman Old Style" panose="02050604050505020204" pitchFamily="18" charset="0"/>
                <a:cs typeface="Arial"/>
              </a:rPr>
              <a:t>Objetivo</a:t>
            </a:r>
            <a:endParaRPr sz="2800" b="1" i="1" spc="-5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155" y="440162"/>
            <a:ext cx="7933690" cy="1060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979"/>
              </a:lnSpc>
            </a:pPr>
            <a:r>
              <a:rPr sz="3600" dirty="0">
                <a:solidFill>
                  <a:srgbClr val="EBD188"/>
                </a:solidFill>
                <a:latin typeface="Arial"/>
                <a:cs typeface="Arial"/>
              </a:rPr>
              <a:t>Conceito </a:t>
            </a:r>
            <a:r>
              <a:rPr sz="3600" spc="-5" dirty="0">
                <a:solidFill>
                  <a:srgbClr val="EBD188"/>
                </a:solidFill>
                <a:latin typeface="Arial"/>
                <a:cs typeface="Arial"/>
              </a:rPr>
              <a:t>de Manufatura </a:t>
            </a:r>
            <a:r>
              <a:rPr sz="3600" dirty="0">
                <a:solidFill>
                  <a:srgbClr val="EBD188"/>
                </a:solidFill>
                <a:latin typeface="Arial"/>
                <a:cs typeface="Arial"/>
              </a:rPr>
              <a:t>Integrada</a:t>
            </a:r>
            <a:r>
              <a:rPr sz="3600" spc="-80" dirty="0">
                <a:solidFill>
                  <a:srgbClr val="EBD18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EBD188"/>
                </a:solidFill>
                <a:latin typeface="Arial"/>
                <a:cs typeface="Arial"/>
              </a:rPr>
              <a:t>pelo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600" spc="-5" dirty="0">
                <a:solidFill>
                  <a:srgbClr val="EBD188"/>
                </a:solidFill>
                <a:latin typeface="Arial"/>
                <a:cs typeface="Arial"/>
              </a:rPr>
              <a:t>Computador</a:t>
            </a:r>
            <a:endParaRPr sz="3600">
              <a:latin typeface="Arial"/>
              <a:cs typeface="Arial"/>
            </a:endParaRPr>
          </a:p>
        </p:txBody>
      </p:sp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ject 4"/>
          <p:cNvSpPr/>
          <p:nvPr/>
        </p:nvSpPr>
        <p:spPr>
          <a:xfrm>
            <a:off x="48768" y="746416"/>
            <a:ext cx="9095232" cy="60441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10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0019" y="114111"/>
            <a:ext cx="678624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Problemas</a:t>
            </a:r>
            <a:r>
              <a:rPr b="1" i="1" spc="-85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Essenciais</a:t>
            </a:r>
          </a:p>
        </p:txBody>
      </p:sp>
      <p:sp>
        <p:nvSpPr>
          <p:cNvPr id="5" name="object 5"/>
          <p:cNvSpPr/>
          <p:nvPr/>
        </p:nvSpPr>
        <p:spPr>
          <a:xfrm>
            <a:off x="533400" y="1004632"/>
            <a:ext cx="8327135" cy="50429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019798"/>
            <a:ext cx="9144000" cy="8381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/>
          <p:nvPr/>
        </p:nvSpPr>
        <p:spPr>
          <a:xfrm>
            <a:off x="123428" y="1703359"/>
            <a:ext cx="8902303" cy="123236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428" y="3072156"/>
            <a:ext cx="8873331" cy="155338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400" y="4757893"/>
            <a:ext cx="8873331" cy="121287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2888" y="1703359"/>
            <a:ext cx="8813005" cy="42107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21285" algn="just">
              <a:lnSpc>
                <a:spcPct val="15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Têm sido gradualmente adotados pelas empresas  </a:t>
            </a:r>
            <a:r>
              <a:rPr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sz="22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repositório lógico de </a:t>
            </a:r>
            <a:r>
              <a:rPr sz="2200" b="1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informação integrada  </a:t>
            </a:r>
            <a:r>
              <a:rPr sz="22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suas</a:t>
            </a:r>
            <a:r>
              <a:rPr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20"/>
              </a:spcBef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87630">
              <a:lnSpc>
                <a:spcPct val="150000"/>
              </a:lnSpc>
            </a:pPr>
            <a:r>
              <a:rPr sz="22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sz="22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eficiente Sistema </a:t>
            </a:r>
            <a:r>
              <a:rPr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2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Informação </a:t>
            </a:r>
            <a:r>
              <a:rPr sz="22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 </a:t>
            </a:r>
            <a:r>
              <a:rPr sz="22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provê </a:t>
            </a:r>
            <a:r>
              <a:rPr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às  várias </a:t>
            </a:r>
            <a:r>
              <a:rPr sz="22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 da empresa (seus </a:t>
            </a:r>
            <a:r>
              <a:rPr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sistemas)  </a:t>
            </a:r>
            <a:r>
              <a:rPr sz="22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terem </a:t>
            </a:r>
            <a:r>
              <a:rPr sz="2200" b="1" spc="-5" dirty="0">
                <a:solidFill>
                  <a:srgbClr val="F1E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acesso a informação certa, no </a:t>
            </a:r>
            <a:r>
              <a:rPr sz="2200" b="1" spc="-10" dirty="0" err="1">
                <a:solidFill>
                  <a:srgbClr val="F1E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momento</a:t>
            </a:r>
            <a:r>
              <a:rPr lang="pt-BR" sz="2200" b="1" spc="-10" dirty="0">
                <a:solidFill>
                  <a:srgbClr val="F1E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2200" b="1" spc="-5" dirty="0">
                <a:solidFill>
                  <a:srgbClr val="F1E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spc="-5" dirty="0" err="1">
                <a:solidFill>
                  <a:srgbClr val="F1E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  <a:r>
              <a:rPr lang="pt-BR" sz="2200" b="1" spc="-5" dirty="0">
                <a:solidFill>
                  <a:srgbClr val="F1E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2200" b="1" spc="-5" dirty="0">
                <a:solidFill>
                  <a:srgbClr val="F1E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spc="-10" dirty="0" err="1">
                <a:solidFill>
                  <a:srgbClr val="F1E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modo</a:t>
            </a:r>
            <a:r>
              <a:rPr sz="2200" b="1" spc="-5" dirty="0">
                <a:solidFill>
                  <a:srgbClr val="F1E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em  formato</a:t>
            </a:r>
            <a:r>
              <a:rPr sz="2200" b="1" spc="5" dirty="0">
                <a:solidFill>
                  <a:srgbClr val="F1E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spc="-5" dirty="0">
                <a:solidFill>
                  <a:srgbClr val="F1E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certo.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50000"/>
              </a:lnSpc>
              <a:spcBef>
                <a:spcPts val="2545"/>
              </a:spcBef>
            </a:pPr>
            <a:r>
              <a:rPr sz="22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sz="22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sz="22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aspectos “impulsionadores” no suporte à  </a:t>
            </a:r>
            <a:r>
              <a:rPr sz="2200" b="1" spc="-1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agilidade </a:t>
            </a:r>
            <a:r>
              <a:rPr sz="22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empresa e </a:t>
            </a:r>
            <a:r>
              <a:rPr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</a:t>
            </a:r>
            <a:r>
              <a:rPr sz="2200" b="1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rápido processo de  tomada de</a:t>
            </a:r>
            <a:r>
              <a:rPr sz="2200" b="1" spc="2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decisão.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11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1" y="-26900"/>
            <a:ext cx="68580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Sistemas </a:t>
            </a:r>
            <a:r>
              <a:rPr sz="32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de </a:t>
            </a:r>
            <a:r>
              <a:rPr sz="32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Informação </a:t>
            </a:r>
            <a:r>
              <a:rPr sz="32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para </a:t>
            </a:r>
            <a:r>
              <a:rPr sz="32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o</a:t>
            </a:r>
            <a:r>
              <a:rPr sz="3200" b="1" i="1" spc="-105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sz="32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CIM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Retângulo 45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1420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pic>
        <p:nvPicPr>
          <p:cNvPr id="4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262" y="240142"/>
            <a:ext cx="6941787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Tecnologias de</a:t>
            </a:r>
            <a:r>
              <a:rPr sz="3600" b="1" i="1" spc="-3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pt-BR" sz="3600" b="1" i="1" spc="-10" dirty="0">
                <a:solidFill>
                  <a:schemeClr val="bg1"/>
                </a:solidFill>
                <a:latin typeface="Bookman Old Style" panose="02050604050505020204" pitchFamily="18" charset="0"/>
              </a:rPr>
              <a:t>M</a:t>
            </a:r>
            <a:r>
              <a:rPr sz="3600" b="1" i="1" spc="-1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anufatura</a:t>
            </a:r>
            <a:endParaRPr sz="36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0" name="Retângulo 49"/>
          <p:cNvSpPr/>
          <p:nvPr/>
        </p:nvSpPr>
        <p:spPr>
          <a:xfrm>
            <a:off x="532767" y="1136423"/>
            <a:ext cx="1014380" cy="3882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Projeto</a:t>
            </a:r>
          </a:p>
        </p:txBody>
      </p:sp>
      <p:sp>
        <p:nvSpPr>
          <p:cNvPr id="52" name="Retângulo 51"/>
          <p:cNvSpPr/>
          <p:nvPr/>
        </p:nvSpPr>
        <p:spPr>
          <a:xfrm>
            <a:off x="2629124" y="1162626"/>
            <a:ext cx="1161040" cy="3832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Controle</a:t>
            </a:r>
          </a:p>
        </p:txBody>
      </p:sp>
      <p:sp>
        <p:nvSpPr>
          <p:cNvPr id="53" name="Retângulo 52"/>
          <p:cNvSpPr/>
          <p:nvPr/>
        </p:nvSpPr>
        <p:spPr>
          <a:xfrm>
            <a:off x="4889784" y="1149038"/>
            <a:ext cx="1289653" cy="3882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Manuseio </a:t>
            </a:r>
          </a:p>
        </p:txBody>
      </p:sp>
      <p:sp>
        <p:nvSpPr>
          <p:cNvPr id="54" name="Retângulo 53"/>
          <p:cNvSpPr/>
          <p:nvPr/>
        </p:nvSpPr>
        <p:spPr>
          <a:xfrm>
            <a:off x="6978777" y="1133916"/>
            <a:ext cx="1948589" cy="3882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Gerenciamento </a:t>
            </a:r>
          </a:p>
        </p:txBody>
      </p:sp>
      <p:sp>
        <p:nvSpPr>
          <p:cNvPr id="55" name="Retângulo 54"/>
          <p:cNvSpPr/>
          <p:nvPr/>
        </p:nvSpPr>
        <p:spPr>
          <a:xfrm>
            <a:off x="221033" y="1747021"/>
            <a:ext cx="1621335" cy="8432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Projeto auxiliado por computador</a:t>
            </a:r>
          </a:p>
        </p:txBody>
      </p:sp>
      <p:sp>
        <p:nvSpPr>
          <p:cNvPr id="56" name="Retângulo 55"/>
          <p:cNvSpPr/>
          <p:nvPr/>
        </p:nvSpPr>
        <p:spPr>
          <a:xfrm>
            <a:off x="2381810" y="1762638"/>
            <a:ext cx="1621335" cy="8432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Manufatura auxiliada por computador</a:t>
            </a:r>
          </a:p>
        </p:txBody>
      </p:sp>
      <p:sp>
        <p:nvSpPr>
          <p:cNvPr id="57" name="Retângulo 56"/>
          <p:cNvSpPr/>
          <p:nvPr/>
        </p:nvSpPr>
        <p:spPr>
          <a:xfrm>
            <a:off x="4526886" y="1778341"/>
            <a:ext cx="2025868" cy="8433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Veículos guiados (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AGV’s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e Robótica</a:t>
            </a:r>
          </a:p>
        </p:txBody>
      </p:sp>
      <p:sp>
        <p:nvSpPr>
          <p:cNvPr id="58" name="Retângulo 57"/>
          <p:cNvSpPr/>
          <p:nvPr/>
        </p:nvSpPr>
        <p:spPr>
          <a:xfrm>
            <a:off x="7044761" y="1818169"/>
            <a:ext cx="1820106" cy="8432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Carregamento</a:t>
            </a: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Programação</a:t>
            </a: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Monitoração</a:t>
            </a:r>
          </a:p>
        </p:txBody>
      </p:sp>
      <p:cxnSp>
        <p:nvCxnSpPr>
          <p:cNvPr id="60" name="Conector de Seta Reta 59"/>
          <p:cNvCxnSpPr>
            <a:stCxn id="50" idx="2"/>
            <a:endCxn id="55" idx="0"/>
          </p:cNvCxnSpPr>
          <p:nvPr/>
        </p:nvCxnSpPr>
        <p:spPr>
          <a:xfrm flipH="1">
            <a:off x="1031701" y="1524700"/>
            <a:ext cx="8256" cy="22232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>
            <a:stCxn id="52" idx="2"/>
            <a:endCxn id="56" idx="0"/>
          </p:cNvCxnSpPr>
          <p:nvPr/>
        </p:nvCxnSpPr>
        <p:spPr>
          <a:xfrm flipH="1">
            <a:off x="3192478" y="1545888"/>
            <a:ext cx="17166" cy="21675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>
            <a:stCxn id="53" idx="2"/>
            <a:endCxn id="57" idx="0"/>
          </p:cNvCxnSpPr>
          <p:nvPr/>
        </p:nvCxnSpPr>
        <p:spPr>
          <a:xfrm>
            <a:off x="5534611" y="1537315"/>
            <a:ext cx="5209" cy="24102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de Seta Reta 69"/>
          <p:cNvCxnSpPr>
            <a:stCxn id="54" idx="2"/>
            <a:endCxn id="58" idx="0"/>
          </p:cNvCxnSpPr>
          <p:nvPr/>
        </p:nvCxnSpPr>
        <p:spPr>
          <a:xfrm>
            <a:off x="7953072" y="1522193"/>
            <a:ext cx="1742" cy="2959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tângulo 71"/>
          <p:cNvSpPr/>
          <p:nvPr/>
        </p:nvSpPr>
        <p:spPr>
          <a:xfrm>
            <a:off x="677981" y="2812608"/>
            <a:ext cx="707438" cy="2992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CAD</a:t>
            </a:r>
          </a:p>
        </p:txBody>
      </p:sp>
      <p:sp>
        <p:nvSpPr>
          <p:cNvPr id="73" name="Retângulo 72"/>
          <p:cNvSpPr/>
          <p:nvPr/>
        </p:nvSpPr>
        <p:spPr>
          <a:xfrm>
            <a:off x="2838758" y="2865716"/>
            <a:ext cx="707438" cy="2992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CAM</a:t>
            </a:r>
          </a:p>
        </p:txBody>
      </p:sp>
      <p:sp>
        <p:nvSpPr>
          <p:cNvPr id="74" name="Retângulo 73"/>
          <p:cNvSpPr/>
          <p:nvPr/>
        </p:nvSpPr>
        <p:spPr>
          <a:xfrm>
            <a:off x="7368090" y="2942464"/>
            <a:ext cx="1189232" cy="3745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MRP/ERP</a:t>
            </a:r>
          </a:p>
        </p:txBody>
      </p:sp>
      <p:cxnSp>
        <p:nvCxnSpPr>
          <p:cNvPr id="76" name="Conector de Seta Reta 75"/>
          <p:cNvCxnSpPr>
            <a:stCxn id="55" idx="2"/>
            <a:endCxn id="72" idx="0"/>
          </p:cNvCxnSpPr>
          <p:nvPr/>
        </p:nvCxnSpPr>
        <p:spPr>
          <a:xfrm flipH="1">
            <a:off x="1031700" y="2590287"/>
            <a:ext cx="1" cy="22232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>
            <a:stCxn id="56" idx="2"/>
            <a:endCxn id="73" idx="0"/>
          </p:cNvCxnSpPr>
          <p:nvPr/>
        </p:nvCxnSpPr>
        <p:spPr>
          <a:xfrm flipH="1">
            <a:off x="3192477" y="2605904"/>
            <a:ext cx="1" cy="25981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e Seta Reta 80"/>
          <p:cNvCxnSpPr>
            <a:stCxn id="58" idx="2"/>
            <a:endCxn id="74" idx="0"/>
          </p:cNvCxnSpPr>
          <p:nvPr/>
        </p:nvCxnSpPr>
        <p:spPr>
          <a:xfrm>
            <a:off x="7954814" y="2661435"/>
            <a:ext cx="7892" cy="28102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aixaDeTexto 86"/>
          <p:cNvSpPr txBox="1"/>
          <p:nvPr/>
        </p:nvSpPr>
        <p:spPr>
          <a:xfrm>
            <a:off x="1199209" y="3445682"/>
            <a:ext cx="14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INTEGRADOS</a:t>
            </a:r>
          </a:p>
        </p:txBody>
      </p:sp>
      <p:cxnSp>
        <p:nvCxnSpPr>
          <p:cNvPr id="89" name="Conector de Seta Reta 88"/>
          <p:cNvCxnSpPr>
            <a:stCxn id="72" idx="2"/>
            <a:endCxn id="87" idx="0"/>
          </p:cNvCxnSpPr>
          <p:nvPr/>
        </p:nvCxnSpPr>
        <p:spPr>
          <a:xfrm>
            <a:off x="1031700" y="3111852"/>
            <a:ext cx="874049" cy="33383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de Seta Reta 90"/>
          <p:cNvCxnSpPr>
            <a:stCxn id="73" idx="2"/>
            <a:endCxn id="87" idx="0"/>
          </p:cNvCxnSpPr>
          <p:nvPr/>
        </p:nvCxnSpPr>
        <p:spPr>
          <a:xfrm flipH="1">
            <a:off x="1905749" y="3164960"/>
            <a:ext cx="1286728" cy="28072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aixaDeTexto 91"/>
          <p:cNvSpPr txBox="1"/>
          <p:nvPr/>
        </p:nvSpPr>
        <p:spPr>
          <a:xfrm>
            <a:off x="3725279" y="3445701"/>
            <a:ext cx="1417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INTEGRADOS</a:t>
            </a:r>
          </a:p>
        </p:txBody>
      </p:sp>
      <p:cxnSp>
        <p:nvCxnSpPr>
          <p:cNvPr id="94" name="Conector de Seta Reta 93"/>
          <p:cNvCxnSpPr>
            <a:stCxn id="73" idx="2"/>
            <a:endCxn id="92" idx="0"/>
          </p:cNvCxnSpPr>
          <p:nvPr/>
        </p:nvCxnSpPr>
        <p:spPr>
          <a:xfrm>
            <a:off x="3192477" y="3164960"/>
            <a:ext cx="1241747" cy="28074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de Seta Reta 96"/>
          <p:cNvCxnSpPr>
            <a:stCxn id="57" idx="2"/>
            <a:endCxn id="92" idx="0"/>
          </p:cNvCxnSpPr>
          <p:nvPr/>
        </p:nvCxnSpPr>
        <p:spPr>
          <a:xfrm flipH="1">
            <a:off x="4434224" y="2621698"/>
            <a:ext cx="1105596" cy="82400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tângulo 123"/>
          <p:cNvSpPr/>
          <p:nvPr/>
        </p:nvSpPr>
        <p:spPr>
          <a:xfrm>
            <a:off x="1312988" y="4089311"/>
            <a:ext cx="1172967" cy="3266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CAD/CAM</a:t>
            </a:r>
          </a:p>
        </p:txBody>
      </p:sp>
      <p:cxnSp>
        <p:nvCxnSpPr>
          <p:cNvPr id="126" name="Conector de Seta Reta 125"/>
          <p:cNvCxnSpPr>
            <a:stCxn id="87" idx="2"/>
            <a:endCxn id="124" idx="0"/>
          </p:cNvCxnSpPr>
          <p:nvPr/>
        </p:nvCxnSpPr>
        <p:spPr>
          <a:xfrm flipH="1">
            <a:off x="1899472" y="3815014"/>
            <a:ext cx="6277" cy="27429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tângulo 128"/>
          <p:cNvSpPr/>
          <p:nvPr/>
        </p:nvSpPr>
        <p:spPr>
          <a:xfrm>
            <a:off x="4094391" y="4095247"/>
            <a:ext cx="707438" cy="2992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FMS</a:t>
            </a:r>
          </a:p>
        </p:txBody>
      </p:sp>
      <p:cxnSp>
        <p:nvCxnSpPr>
          <p:cNvPr id="131" name="Conector de Seta Reta 130"/>
          <p:cNvCxnSpPr>
            <a:stCxn id="92" idx="2"/>
            <a:endCxn id="129" idx="0"/>
          </p:cNvCxnSpPr>
          <p:nvPr/>
        </p:nvCxnSpPr>
        <p:spPr>
          <a:xfrm>
            <a:off x="4434224" y="3815033"/>
            <a:ext cx="13886" cy="28021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CaixaDeTexto 132"/>
          <p:cNvSpPr txBox="1"/>
          <p:nvPr/>
        </p:nvSpPr>
        <p:spPr>
          <a:xfrm>
            <a:off x="3619870" y="4901810"/>
            <a:ext cx="1655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INTEGRADOS</a:t>
            </a:r>
          </a:p>
        </p:txBody>
      </p:sp>
      <p:cxnSp>
        <p:nvCxnSpPr>
          <p:cNvPr id="135" name="Conector de Seta Reta 134"/>
          <p:cNvCxnSpPr>
            <a:stCxn id="124" idx="2"/>
            <a:endCxn id="133" idx="0"/>
          </p:cNvCxnSpPr>
          <p:nvPr/>
        </p:nvCxnSpPr>
        <p:spPr>
          <a:xfrm>
            <a:off x="1899472" y="4415986"/>
            <a:ext cx="2548296" cy="48582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de Seta Reta 137"/>
          <p:cNvCxnSpPr>
            <a:stCxn id="129" idx="2"/>
            <a:endCxn id="133" idx="0"/>
          </p:cNvCxnSpPr>
          <p:nvPr/>
        </p:nvCxnSpPr>
        <p:spPr>
          <a:xfrm flipH="1">
            <a:off x="4447768" y="4394491"/>
            <a:ext cx="342" cy="50731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de Seta Reta 139"/>
          <p:cNvCxnSpPr>
            <a:stCxn id="74" idx="2"/>
            <a:endCxn id="133" idx="0"/>
          </p:cNvCxnSpPr>
          <p:nvPr/>
        </p:nvCxnSpPr>
        <p:spPr>
          <a:xfrm flipH="1">
            <a:off x="4447768" y="3317048"/>
            <a:ext cx="3514938" cy="158476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tângulo 153"/>
          <p:cNvSpPr/>
          <p:nvPr/>
        </p:nvSpPr>
        <p:spPr>
          <a:xfrm>
            <a:off x="4094390" y="5726264"/>
            <a:ext cx="707438" cy="2992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CIM</a:t>
            </a:r>
          </a:p>
        </p:txBody>
      </p:sp>
      <p:cxnSp>
        <p:nvCxnSpPr>
          <p:cNvPr id="156" name="Conector de Seta Reta 155"/>
          <p:cNvCxnSpPr>
            <a:stCxn id="133" idx="2"/>
            <a:endCxn id="154" idx="0"/>
          </p:cNvCxnSpPr>
          <p:nvPr/>
        </p:nvCxnSpPr>
        <p:spPr>
          <a:xfrm>
            <a:off x="4447768" y="5271142"/>
            <a:ext cx="341" cy="45512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CaixaDeTexto 156"/>
          <p:cNvSpPr txBox="1"/>
          <p:nvPr/>
        </p:nvSpPr>
        <p:spPr>
          <a:xfrm>
            <a:off x="5826393" y="5689715"/>
            <a:ext cx="1417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INTEGRADOS</a:t>
            </a:r>
          </a:p>
        </p:txBody>
      </p:sp>
      <p:cxnSp>
        <p:nvCxnSpPr>
          <p:cNvPr id="193" name="Conector de Seta Reta 192"/>
          <p:cNvCxnSpPr>
            <a:stCxn id="154" idx="3"/>
            <a:endCxn id="157" idx="1"/>
          </p:cNvCxnSpPr>
          <p:nvPr/>
        </p:nvCxnSpPr>
        <p:spPr>
          <a:xfrm flipV="1">
            <a:off x="4801828" y="5874381"/>
            <a:ext cx="1024565" cy="150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tângulo 198"/>
          <p:cNvSpPr/>
          <p:nvPr/>
        </p:nvSpPr>
        <p:spPr>
          <a:xfrm>
            <a:off x="7601095" y="5715853"/>
            <a:ext cx="707438" cy="2992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CIE</a:t>
            </a:r>
          </a:p>
        </p:txBody>
      </p:sp>
      <p:cxnSp>
        <p:nvCxnSpPr>
          <p:cNvPr id="201" name="Conector de Seta Reta 200"/>
          <p:cNvCxnSpPr>
            <a:stCxn id="157" idx="3"/>
          </p:cNvCxnSpPr>
          <p:nvPr/>
        </p:nvCxnSpPr>
        <p:spPr>
          <a:xfrm>
            <a:off x="7244282" y="5874381"/>
            <a:ext cx="365688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tângulo 201"/>
          <p:cNvSpPr/>
          <p:nvPr/>
        </p:nvSpPr>
        <p:spPr>
          <a:xfrm>
            <a:off x="6680686" y="4294757"/>
            <a:ext cx="2403807" cy="10098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Sistema baseados em computador para outras funções, fornecedores e consumidores</a:t>
            </a:r>
          </a:p>
        </p:txBody>
      </p:sp>
      <p:cxnSp>
        <p:nvCxnSpPr>
          <p:cNvPr id="222" name="Conector Angulado 221"/>
          <p:cNvCxnSpPr>
            <a:stCxn id="202" idx="1"/>
            <a:endCxn id="157" idx="0"/>
          </p:cNvCxnSpPr>
          <p:nvPr/>
        </p:nvCxnSpPr>
        <p:spPr>
          <a:xfrm rot="10800000" flipV="1">
            <a:off x="6535338" y="4799671"/>
            <a:ext cx="145348" cy="890044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/>
          <p:nvPr/>
        </p:nvSpPr>
        <p:spPr>
          <a:xfrm>
            <a:off x="830580" y="1141475"/>
            <a:ext cx="8305800" cy="46177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8200" y="2017776"/>
            <a:ext cx="8305800" cy="46177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8200" y="2918460"/>
            <a:ext cx="8305800" cy="46177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8200" y="3794759"/>
            <a:ext cx="8305800" cy="46177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9015" y="1167129"/>
            <a:ext cx="3980815" cy="3139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chemeClr val="bg1"/>
                </a:solidFill>
                <a:latin typeface="Arial"/>
                <a:cs typeface="Arial"/>
              </a:rPr>
              <a:t>1-</a:t>
            </a:r>
            <a:r>
              <a:rPr sz="2400" b="1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chemeClr val="bg1"/>
                </a:solidFill>
                <a:latin typeface="Arial"/>
                <a:cs typeface="Arial"/>
              </a:rPr>
              <a:t>Interconectividade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45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74955" indent="-254635">
              <a:lnSpc>
                <a:spcPct val="100000"/>
              </a:lnSpc>
              <a:buAutoNum type="arabicPlain" startAt="2"/>
              <a:tabLst>
                <a:tab pos="275590" algn="l"/>
              </a:tabLst>
            </a:pPr>
            <a:r>
              <a:rPr sz="2400" b="1" dirty="0">
                <a:solidFill>
                  <a:schemeClr val="bg1"/>
                </a:solidFill>
                <a:latin typeface="Arial"/>
                <a:cs typeface="Arial"/>
              </a:rPr>
              <a:t>-</a:t>
            </a:r>
            <a:r>
              <a:rPr sz="2400" b="1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chemeClr val="bg1"/>
                </a:solidFill>
                <a:latin typeface="Arial"/>
                <a:cs typeface="Arial"/>
              </a:rPr>
              <a:t>Interoperabilidade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BAB40"/>
              </a:buClr>
              <a:buFont typeface="Arial"/>
              <a:buAutoNum type="arabicPlain" startAt="2"/>
            </a:pPr>
            <a:endParaRPr sz="365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74955" indent="-254635">
              <a:lnSpc>
                <a:spcPct val="100000"/>
              </a:lnSpc>
              <a:buAutoNum type="arabicPlain" startAt="2"/>
              <a:tabLst>
                <a:tab pos="275590" algn="l"/>
              </a:tabLst>
            </a:pPr>
            <a:r>
              <a:rPr sz="2400" b="1" dirty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2400" b="1" spc="-5" dirty="0">
                <a:solidFill>
                  <a:schemeClr val="bg1"/>
                </a:solidFill>
                <a:latin typeface="Arial"/>
                <a:cs typeface="Arial"/>
              </a:rPr>
              <a:t>Consistência</a:t>
            </a:r>
            <a:r>
              <a:rPr sz="2400" b="1" spc="-4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chemeClr val="bg1"/>
                </a:solidFill>
                <a:latin typeface="Arial"/>
                <a:cs typeface="Arial"/>
              </a:rPr>
              <a:t>Semântica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BAB40"/>
              </a:buClr>
              <a:buFont typeface="Arial"/>
              <a:buAutoNum type="arabicPlain" startAt="2"/>
            </a:pPr>
            <a:endParaRPr sz="345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74955" indent="-254635">
              <a:lnSpc>
                <a:spcPct val="100000"/>
              </a:lnSpc>
              <a:buAutoNum type="arabicPlain" startAt="2"/>
              <a:tabLst>
                <a:tab pos="275590" algn="l"/>
              </a:tabLst>
            </a:pPr>
            <a:r>
              <a:rPr sz="2400" b="1" dirty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2400" b="1" spc="-5" dirty="0">
                <a:solidFill>
                  <a:schemeClr val="bg1"/>
                </a:solidFill>
                <a:latin typeface="Arial"/>
                <a:cs typeface="Arial"/>
              </a:rPr>
              <a:t>Integração</a:t>
            </a:r>
            <a:r>
              <a:rPr sz="2400" b="1" spc="-8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chemeClr val="bg1"/>
                </a:solidFill>
                <a:latin typeface="Arial"/>
                <a:cs typeface="Arial"/>
              </a:rPr>
              <a:t>Convergente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1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516" y="163032"/>
            <a:ext cx="6858000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Níveis de</a:t>
            </a:r>
            <a:r>
              <a:rPr b="1" i="1" spc="-45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integração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 txBox="1"/>
          <p:nvPr/>
        </p:nvSpPr>
        <p:spPr>
          <a:xfrm>
            <a:off x="465137" y="1881197"/>
            <a:ext cx="8229600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Cada empresa de consultoria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tem a sua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metodologia,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mas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acaba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sendo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uma adaptação de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algumas 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metodologias surgidas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anos atrás,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tais como: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PERA;  CIMOSA;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GRAI.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29590">
              <a:lnSpc>
                <a:spcPct val="150000"/>
              </a:lnSpc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No entanto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todas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passam pelas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fases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clássicas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de  desenvolvimento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implantação.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2"/>
          <p:cNvSpPr txBox="1">
            <a:spLocks/>
          </p:cNvSpPr>
          <p:nvPr/>
        </p:nvSpPr>
        <p:spPr bwMode="auto">
          <a:xfrm>
            <a:off x="126047" y="0"/>
            <a:ext cx="8412480" cy="102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b="1" i="1" spc="-5">
                <a:solidFill>
                  <a:schemeClr val="bg1"/>
                </a:solidFill>
                <a:latin typeface="Bookman Old Style" panose="02050604050505020204" pitchFamily="18" charset="0"/>
              </a:rPr>
              <a:t>Metodologia para </a:t>
            </a:r>
            <a:r>
              <a:rPr lang="pt-BR" b="1" i="1">
                <a:solidFill>
                  <a:schemeClr val="bg1"/>
                </a:solidFill>
                <a:latin typeface="Bookman Old Style" panose="02050604050505020204" pitchFamily="18" charset="0"/>
              </a:rPr>
              <a:t>Integração</a:t>
            </a:r>
            <a:r>
              <a:rPr lang="pt-BR" b="1" i="1" spc="-9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pt-BR" b="1" i="1">
                <a:solidFill>
                  <a:schemeClr val="bg1"/>
                </a:solidFill>
                <a:latin typeface="Bookman Old Style" panose="02050604050505020204" pitchFamily="18" charset="0"/>
              </a:rPr>
              <a:t>Empresarial</a:t>
            </a:r>
            <a:endParaRPr lang="pt-BR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 txBox="1"/>
          <p:nvPr/>
        </p:nvSpPr>
        <p:spPr>
          <a:xfrm>
            <a:off x="685800" y="1373927"/>
            <a:ext cx="8126095" cy="4277581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335915" indent="-335915">
              <a:lnSpc>
                <a:spcPct val="150000"/>
              </a:lnSpc>
              <a:spcBef>
                <a:spcPts val="1250"/>
              </a:spcBef>
              <a:buFont typeface="Wingdings"/>
              <a:buChar char=""/>
              <a:tabLst>
                <a:tab pos="335915" algn="l"/>
              </a:tabLst>
            </a:pPr>
            <a:r>
              <a:rPr sz="2400" dirty="0">
                <a:latin typeface="Arial"/>
                <a:cs typeface="Arial"/>
              </a:rPr>
              <a:t>Identificação </a:t>
            </a:r>
            <a:r>
              <a:rPr sz="2400" spc="-5" dirty="0">
                <a:latin typeface="Arial"/>
                <a:cs typeface="Arial"/>
              </a:rPr>
              <a:t>dos objetivos, </a:t>
            </a:r>
            <a:r>
              <a:rPr sz="2400" dirty="0">
                <a:latin typeface="Arial"/>
                <a:cs typeface="Arial"/>
              </a:rPr>
              <a:t>métricas, </a:t>
            </a:r>
            <a:r>
              <a:rPr sz="2400" spc="-5" dirty="0">
                <a:latin typeface="Arial"/>
                <a:cs typeface="Arial"/>
              </a:rPr>
              <a:t>orçamento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tempo;</a:t>
            </a:r>
            <a:endParaRPr sz="2400" dirty="0">
              <a:latin typeface="Arial"/>
              <a:cs typeface="Arial"/>
            </a:endParaRPr>
          </a:p>
          <a:p>
            <a:pPr marL="335915" indent="-335915">
              <a:lnSpc>
                <a:spcPct val="150000"/>
              </a:lnSpc>
              <a:spcBef>
                <a:spcPts val="1150"/>
              </a:spcBef>
              <a:buFont typeface="Wingdings"/>
              <a:buChar char=""/>
              <a:tabLst>
                <a:tab pos="335915" algn="l"/>
              </a:tabLst>
            </a:pPr>
            <a:r>
              <a:rPr sz="2400" dirty="0">
                <a:latin typeface="Arial"/>
                <a:cs typeface="Arial"/>
              </a:rPr>
              <a:t>Identificação e </a:t>
            </a:r>
            <a:r>
              <a:rPr sz="2400" spc="-5" dirty="0">
                <a:latin typeface="Arial"/>
                <a:cs typeface="Arial"/>
              </a:rPr>
              <a:t>análise de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requisitos;</a:t>
            </a:r>
            <a:endParaRPr sz="2400" dirty="0">
              <a:latin typeface="Arial"/>
              <a:cs typeface="Arial"/>
            </a:endParaRPr>
          </a:p>
          <a:p>
            <a:pPr marL="335915" indent="-335915">
              <a:lnSpc>
                <a:spcPct val="150000"/>
              </a:lnSpc>
              <a:spcBef>
                <a:spcPts val="1155"/>
              </a:spcBef>
              <a:buFont typeface="Wingdings"/>
              <a:buChar char=""/>
              <a:tabLst>
                <a:tab pos="335915" algn="l"/>
              </a:tabLst>
            </a:pPr>
            <a:r>
              <a:rPr sz="2400" dirty="0">
                <a:latin typeface="Arial"/>
                <a:cs typeface="Arial"/>
              </a:rPr>
              <a:t>Identificação e </a:t>
            </a:r>
            <a:r>
              <a:rPr sz="2400" spc="-5" dirty="0">
                <a:latin typeface="Arial"/>
                <a:cs typeface="Arial"/>
              </a:rPr>
              <a:t>análise da </a:t>
            </a:r>
            <a:r>
              <a:rPr sz="2400" dirty="0">
                <a:latin typeface="Arial"/>
                <a:cs typeface="Arial"/>
              </a:rPr>
              <a:t>situação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atual;</a:t>
            </a:r>
            <a:endParaRPr sz="2400" dirty="0">
              <a:latin typeface="Arial"/>
              <a:cs typeface="Arial"/>
            </a:endParaRPr>
          </a:p>
          <a:p>
            <a:pPr marL="335915" marR="527050" indent="-335915">
              <a:lnSpc>
                <a:spcPct val="150000"/>
              </a:lnSpc>
              <a:buFont typeface="Wingdings"/>
              <a:buChar char=""/>
              <a:tabLst>
                <a:tab pos="335915" algn="l"/>
              </a:tabLst>
            </a:pPr>
            <a:r>
              <a:rPr sz="2400" dirty="0">
                <a:latin typeface="Arial"/>
                <a:cs typeface="Arial"/>
              </a:rPr>
              <a:t>Identificação e </a:t>
            </a:r>
            <a:r>
              <a:rPr sz="2400" spc="-5" dirty="0">
                <a:latin typeface="Arial"/>
                <a:cs typeface="Arial"/>
              </a:rPr>
              <a:t>proposição das </a:t>
            </a:r>
            <a:r>
              <a:rPr sz="2400" dirty="0">
                <a:latin typeface="Arial"/>
                <a:cs typeface="Arial"/>
              </a:rPr>
              <a:t>mudanças, </a:t>
            </a:r>
            <a:r>
              <a:rPr sz="2400" spc="-5" dirty="0">
                <a:latin typeface="Arial"/>
                <a:cs typeface="Arial"/>
              </a:rPr>
              <a:t>impactos </a:t>
            </a:r>
            <a:r>
              <a:rPr sz="2400" dirty="0">
                <a:latin typeface="Arial"/>
                <a:cs typeface="Arial"/>
              </a:rPr>
              <a:t>e  riscos;</a:t>
            </a:r>
          </a:p>
          <a:p>
            <a:pPr marL="335915" marR="441959" indent="-335915">
              <a:lnSpc>
                <a:spcPct val="150000"/>
              </a:lnSpc>
              <a:spcBef>
                <a:spcPts val="5"/>
              </a:spcBef>
              <a:buFont typeface="Wingdings"/>
              <a:buChar char=""/>
              <a:tabLst>
                <a:tab pos="335915" algn="l"/>
              </a:tabLst>
            </a:pPr>
            <a:r>
              <a:rPr sz="2400" spc="-5" dirty="0">
                <a:latin typeface="Arial"/>
                <a:cs typeface="Arial"/>
              </a:rPr>
              <a:t>Desenho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análise da </a:t>
            </a:r>
            <a:r>
              <a:rPr sz="2400" dirty="0">
                <a:latin typeface="Arial"/>
                <a:cs typeface="Arial"/>
              </a:rPr>
              <a:t>situação </a:t>
            </a:r>
            <a:r>
              <a:rPr sz="2400" spc="-5" dirty="0">
                <a:latin typeface="Arial"/>
                <a:cs typeface="Arial"/>
              </a:rPr>
              <a:t>futura, identificando-se  </a:t>
            </a:r>
            <a:r>
              <a:rPr sz="2400" spc="-10" dirty="0">
                <a:latin typeface="Arial"/>
                <a:cs typeface="Arial"/>
              </a:rPr>
              <a:t>prioridades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áreas/problemas </a:t>
            </a:r>
            <a:r>
              <a:rPr sz="2400" dirty="0">
                <a:latin typeface="Arial"/>
                <a:cs typeface="Arial"/>
              </a:rPr>
              <a:t>mais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críticos;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2"/>
          <p:cNvSpPr txBox="1">
            <a:spLocks/>
          </p:cNvSpPr>
          <p:nvPr/>
        </p:nvSpPr>
        <p:spPr bwMode="auto">
          <a:xfrm>
            <a:off x="126047" y="0"/>
            <a:ext cx="8412480" cy="102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b="1" i="1" spc="-5">
                <a:solidFill>
                  <a:schemeClr val="bg1"/>
                </a:solidFill>
                <a:latin typeface="Bookman Old Style" panose="02050604050505020204" pitchFamily="18" charset="0"/>
              </a:rPr>
              <a:t>Metodologia para </a:t>
            </a:r>
            <a:r>
              <a:rPr lang="pt-BR" b="1" i="1">
                <a:solidFill>
                  <a:schemeClr val="bg1"/>
                </a:solidFill>
                <a:latin typeface="Bookman Old Style" panose="02050604050505020204" pitchFamily="18" charset="0"/>
              </a:rPr>
              <a:t>Integração</a:t>
            </a:r>
            <a:r>
              <a:rPr lang="pt-BR" b="1" i="1" spc="-9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pt-BR" b="1" i="1">
                <a:solidFill>
                  <a:schemeClr val="bg1"/>
                </a:solidFill>
                <a:latin typeface="Bookman Old Style" panose="02050604050505020204" pitchFamily="18" charset="0"/>
              </a:rPr>
              <a:t>Empresarial</a:t>
            </a:r>
            <a:endParaRPr lang="pt-BR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 txBox="1"/>
          <p:nvPr/>
        </p:nvSpPr>
        <p:spPr>
          <a:xfrm>
            <a:off x="834644" y="1559179"/>
            <a:ext cx="7623175" cy="4264757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335915" indent="-335915">
              <a:lnSpc>
                <a:spcPct val="150000"/>
              </a:lnSpc>
              <a:spcBef>
                <a:spcPts val="1250"/>
              </a:spcBef>
              <a:buFont typeface="Wingdings"/>
              <a:buChar char=""/>
              <a:tabLst>
                <a:tab pos="335915" algn="l"/>
              </a:tabLst>
            </a:pPr>
            <a:r>
              <a:rPr sz="2400" spc="-5" dirty="0">
                <a:latin typeface="Arial"/>
                <a:cs typeface="Arial"/>
              </a:rPr>
              <a:t>Definição dos requisitos </a:t>
            </a:r>
            <a:r>
              <a:rPr sz="2400" spc="-10" dirty="0">
                <a:latin typeface="Arial"/>
                <a:cs typeface="Arial"/>
              </a:rPr>
              <a:t>associados </a:t>
            </a:r>
            <a:r>
              <a:rPr sz="2400" dirty="0">
                <a:latin typeface="Arial"/>
                <a:cs typeface="Arial"/>
              </a:rPr>
              <a:t>à situação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futura;</a:t>
            </a:r>
            <a:endParaRPr sz="2400" dirty="0">
              <a:latin typeface="Arial"/>
              <a:cs typeface="Arial"/>
            </a:endParaRPr>
          </a:p>
          <a:p>
            <a:pPr marL="335915" marR="330200" indent="-335915">
              <a:lnSpc>
                <a:spcPct val="150000"/>
              </a:lnSpc>
              <a:spcBef>
                <a:spcPts val="330"/>
              </a:spcBef>
              <a:buFont typeface="Wingdings"/>
              <a:buChar char=""/>
              <a:tabLst>
                <a:tab pos="335915" algn="l"/>
              </a:tabLst>
            </a:pPr>
            <a:r>
              <a:rPr sz="2400" spc="-5" dirty="0">
                <a:latin typeface="Arial"/>
                <a:cs typeface="Arial"/>
              </a:rPr>
              <a:t>Definição de </a:t>
            </a:r>
            <a:r>
              <a:rPr sz="2400" dirty="0">
                <a:latin typeface="Arial"/>
                <a:cs typeface="Arial"/>
              </a:rPr>
              <a:t>custos, cronograma, </a:t>
            </a:r>
            <a:r>
              <a:rPr sz="2400" spc="-5" dirty="0">
                <a:latin typeface="Arial"/>
                <a:cs typeface="Arial"/>
              </a:rPr>
              <a:t>metas, </a:t>
            </a:r>
            <a:r>
              <a:rPr sz="2400" spc="-10" dirty="0">
                <a:latin typeface="Arial"/>
                <a:cs typeface="Arial"/>
              </a:rPr>
              <a:t>equipes </a:t>
            </a:r>
            <a:r>
              <a:rPr sz="2400" dirty="0">
                <a:latin typeface="Arial"/>
                <a:cs typeface="Arial"/>
              </a:rPr>
              <a:t>e  </a:t>
            </a:r>
            <a:r>
              <a:rPr sz="2400" spc="-5" dirty="0">
                <a:latin typeface="Arial"/>
                <a:cs typeface="Arial"/>
              </a:rPr>
              <a:t>responsabilidades;</a:t>
            </a:r>
            <a:endParaRPr sz="2400" dirty="0">
              <a:latin typeface="Arial"/>
              <a:cs typeface="Arial"/>
            </a:endParaRPr>
          </a:p>
          <a:p>
            <a:pPr marL="335915" marR="650240" indent="-335915">
              <a:lnSpc>
                <a:spcPct val="150000"/>
              </a:lnSpc>
              <a:spcBef>
                <a:spcPts val="5"/>
              </a:spcBef>
              <a:buFont typeface="Wingdings"/>
              <a:buChar char=""/>
              <a:tabLst>
                <a:tab pos="335915" algn="l"/>
              </a:tabLst>
            </a:pPr>
            <a:r>
              <a:rPr sz="2400" spc="-5" dirty="0">
                <a:latin typeface="Arial"/>
                <a:cs typeface="Arial"/>
              </a:rPr>
              <a:t>Plano de implantação, integração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de gestão de  </a:t>
            </a:r>
            <a:r>
              <a:rPr sz="2400" dirty="0">
                <a:latin typeface="Arial"/>
                <a:cs typeface="Arial"/>
              </a:rPr>
              <a:t>mudanças;</a:t>
            </a:r>
          </a:p>
          <a:p>
            <a:pPr marL="330835" indent="-318135">
              <a:lnSpc>
                <a:spcPct val="150000"/>
              </a:lnSpc>
              <a:spcBef>
                <a:spcPts val="830"/>
              </a:spcBef>
              <a:buFont typeface="Wingdings"/>
              <a:buChar char=""/>
              <a:tabLst>
                <a:tab pos="331470" algn="l"/>
              </a:tabLst>
            </a:pPr>
            <a:r>
              <a:rPr sz="2400" spc="-10" dirty="0">
                <a:latin typeface="Arial"/>
                <a:cs typeface="Arial"/>
              </a:rPr>
              <a:t>Treinamento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documentações;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e,</a:t>
            </a:r>
            <a:endParaRPr sz="2400" dirty="0">
              <a:latin typeface="Arial"/>
              <a:cs typeface="Arial"/>
            </a:endParaRPr>
          </a:p>
          <a:p>
            <a:pPr marL="335915" indent="-335915">
              <a:lnSpc>
                <a:spcPct val="150000"/>
              </a:lnSpc>
              <a:spcBef>
                <a:spcPts val="1150"/>
              </a:spcBef>
              <a:buFont typeface="Wingdings"/>
              <a:buChar char=""/>
              <a:tabLst>
                <a:tab pos="335915" algn="l"/>
              </a:tabLst>
            </a:pPr>
            <a:r>
              <a:rPr sz="2400" dirty="0">
                <a:latin typeface="Arial"/>
                <a:cs typeface="Arial"/>
              </a:rPr>
              <a:t>Gestão </a:t>
            </a:r>
            <a:r>
              <a:rPr sz="2400" spc="-5" dirty="0">
                <a:latin typeface="Arial"/>
                <a:cs typeface="Arial"/>
              </a:rPr>
              <a:t>da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implantação.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126047" y="0"/>
            <a:ext cx="8412480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Metodologia para </a:t>
            </a:r>
            <a:r>
              <a:rPr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Integração</a:t>
            </a:r>
            <a:r>
              <a:rPr b="1" i="1" spc="-9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Empresarial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355975" y="6199123"/>
            <a:ext cx="3025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EAEAEA"/>
                </a:solidFill>
                <a:latin typeface="Arial"/>
                <a:cs typeface="Arial"/>
              </a:rPr>
              <a:t>La </a:t>
            </a:r>
            <a:r>
              <a:rPr sz="2400" i="1" spc="-10" dirty="0">
                <a:solidFill>
                  <a:srgbClr val="EAEAEA"/>
                </a:solidFill>
                <a:latin typeface="Arial"/>
                <a:cs typeface="Arial"/>
              </a:rPr>
              <a:t>metodologia</a:t>
            </a:r>
            <a:r>
              <a:rPr sz="2400" i="1" spc="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AEAEA"/>
                </a:solidFill>
                <a:latin typeface="Arial"/>
                <a:cs typeface="Arial"/>
              </a:rPr>
              <a:t>PERA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6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9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/>
          <p:nvPr/>
        </p:nvSpPr>
        <p:spPr>
          <a:xfrm>
            <a:off x="1512886" y="1020424"/>
            <a:ext cx="6640513" cy="5837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2"/>
          <p:cNvSpPr txBox="1">
            <a:spLocks/>
          </p:cNvSpPr>
          <p:nvPr/>
        </p:nvSpPr>
        <p:spPr bwMode="auto">
          <a:xfrm>
            <a:off x="126047" y="0"/>
            <a:ext cx="8412480" cy="102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0" i="0" kern="1200">
                <a:solidFill>
                  <a:srgbClr val="EBD188"/>
                </a:solidFill>
                <a:latin typeface="Arial"/>
                <a:ea typeface="+mj-ea"/>
                <a:cs typeface="Arial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b="1" i="1" spc="-5">
                <a:solidFill>
                  <a:schemeClr val="bg1"/>
                </a:solidFill>
                <a:latin typeface="Bookman Old Style" panose="02050604050505020204" pitchFamily="18" charset="0"/>
              </a:rPr>
              <a:t>Metodologia para </a:t>
            </a:r>
            <a:r>
              <a:rPr lang="pt-BR" b="1" i="1">
                <a:solidFill>
                  <a:schemeClr val="bg1"/>
                </a:solidFill>
                <a:latin typeface="Bookman Old Style" panose="02050604050505020204" pitchFamily="18" charset="0"/>
              </a:rPr>
              <a:t>Integração</a:t>
            </a:r>
            <a:r>
              <a:rPr lang="pt-BR" b="1" i="1" spc="-9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pt-BR" b="1" i="1">
                <a:solidFill>
                  <a:schemeClr val="bg1"/>
                </a:solidFill>
                <a:latin typeface="Bookman Old Style" panose="02050604050505020204" pitchFamily="18" charset="0"/>
              </a:rPr>
              <a:t>Empresarial</a:t>
            </a:r>
            <a:endParaRPr lang="pt-BR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 txBox="1"/>
          <p:nvPr/>
        </p:nvSpPr>
        <p:spPr>
          <a:xfrm>
            <a:off x="1927098" y="6199123"/>
            <a:ext cx="5843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EAEAEA"/>
                </a:solidFill>
                <a:latin typeface="Arial"/>
                <a:cs typeface="Arial"/>
              </a:rPr>
              <a:t>La </a:t>
            </a:r>
            <a:r>
              <a:rPr sz="2400" i="1" spc="-10" dirty="0">
                <a:solidFill>
                  <a:srgbClr val="EAEAEA"/>
                </a:solidFill>
                <a:latin typeface="Arial"/>
                <a:cs typeface="Arial"/>
              </a:rPr>
              <a:t>aproximación </a:t>
            </a:r>
            <a:r>
              <a:rPr sz="2400" i="1" spc="-5" dirty="0">
                <a:solidFill>
                  <a:srgbClr val="EAEAEA"/>
                </a:solidFill>
                <a:latin typeface="Arial"/>
                <a:cs typeface="Arial"/>
              </a:rPr>
              <a:t>de modelización</a:t>
            </a:r>
            <a:r>
              <a:rPr sz="2400" i="1" spc="9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AEAEA"/>
                </a:solidFill>
                <a:latin typeface="Arial"/>
                <a:cs typeface="Arial"/>
              </a:rPr>
              <a:t>CIMOSA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20050" y="1156580"/>
            <a:ext cx="6858000" cy="53324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1959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13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047" y="0"/>
            <a:ext cx="8412480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Metodologia para </a:t>
            </a:r>
            <a:r>
              <a:rPr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Integração</a:t>
            </a:r>
            <a:r>
              <a:rPr b="1" i="1" spc="-9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Empresarial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033773" y="6351523"/>
            <a:ext cx="22129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solidFill>
                  <a:srgbClr val="EAEAEA"/>
                </a:solidFill>
                <a:latin typeface="Arial"/>
                <a:cs typeface="Arial"/>
              </a:rPr>
              <a:t>El </a:t>
            </a:r>
            <a:r>
              <a:rPr sz="2400" i="1" spc="-10" dirty="0">
                <a:solidFill>
                  <a:srgbClr val="EAEAEA"/>
                </a:solidFill>
                <a:latin typeface="Arial"/>
                <a:cs typeface="Arial"/>
              </a:rPr>
              <a:t>modelo</a:t>
            </a:r>
            <a:r>
              <a:rPr sz="2400" i="1" spc="-4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AEAEA"/>
                </a:solidFill>
                <a:latin typeface="Arial"/>
                <a:cs typeface="Arial"/>
              </a:rPr>
              <a:t>GRAI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10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13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ject 4"/>
          <p:cNvSpPr/>
          <p:nvPr/>
        </p:nvSpPr>
        <p:spPr>
          <a:xfrm>
            <a:off x="609600" y="1208532"/>
            <a:ext cx="8229600" cy="54208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2"/>
          <p:cNvSpPr txBox="1">
            <a:spLocks/>
          </p:cNvSpPr>
          <p:nvPr/>
        </p:nvSpPr>
        <p:spPr bwMode="auto">
          <a:xfrm>
            <a:off x="126047" y="0"/>
            <a:ext cx="8412480" cy="102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0" i="0" kern="1200">
                <a:solidFill>
                  <a:srgbClr val="EBD188"/>
                </a:solidFill>
                <a:latin typeface="Arial"/>
                <a:ea typeface="+mj-ea"/>
                <a:cs typeface="Arial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b="1" i="1" spc="-5">
                <a:solidFill>
                  <a:schemeClr val="bg1"/>
                </a:solidFill>
                <a:latin typeface="Bookman Old Style" panose="02050604050505020204" pitchFamily="18" charset="0"/>
              </a:rPr>
              <a:t>Metodologia para </a:t>
            </a:r>
            <a:r>
              <a:rPr lang="pt-BR" b="1" i="1">
                <a:solidFill>
                  <a:schemeClr val="bg1"/>
                </a:solidFill>
                <a:latin typeface="Bookman Old Style" panose="02050604050505020204" pitchFamily="18" charset="0"/>
              </a:rPr>
              <a:t>Integração</a:t>
            </a:r>
            <a:r>
              <a:rPr lang="pt-BR" b="1" i="1" spc="-9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pt-BR" b="1" i="1">
                <a:solidFill>
                  <a:schemeClr val="bg1"/>
                </a:solidFill>
                <a:latin typeface="Bookman Old Style" panose="02050604050505020204" pitchFamily="18" charset="0"/>
              </a:rPr>
              <a:t>Empresarial</a:t>
            </a:r>
            <a:endParaRPr lang="pt-BR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ject 5"/>
          <p:cNvSpPr txBox="1"/>
          <p:nvPr/>
        </p:nvSpPr>
        <p:spPr>
          <a:xfrm>
            <a:off x="444340" y="1264084"/>
            <a:ext cx="8581391" cy="416460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37465">
              <a:lnSpc>
                <a:spcPct val="150000"/>
              </a:lnSpc>
              <a:spcBef>
                <a:spcPts val="135"/>
              </a:spcBef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Enquanto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CIM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é a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filosofia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“originária”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de uso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da  informação como elo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integração entre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diversas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aplicações,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os sistemas ERP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podem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ser vistos como uma  solução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(conjunto de módulos de </a:t>
            </a:r>
            <a:r>
              <a:rPr sz="2400" b="1" i="1" spc="-55" dirty="0"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independentes,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mas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integrados entre</a:t>
            </a:r>
            <a:r>
              <a:rPr sz="24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si.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50000"/>
              </a:lnSpc>
              <a:spcBef>
                <a:spcPts val="2090"/>
              </a:spcBef>
            </a:pP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sistemas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ERP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cobrem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basicamente as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áreas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de gestão 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empresarial,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finanças,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logística,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manufatura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manutenção.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10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209" y="243321"/>
            <a:ext cx="6250954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1" dirty="0">
                <a:solidFill>
                  <a:schemeClr val="bg1"/>
                </a:solidFill>
                <a:latin typeface="Bookman Old Style" panose="02050604050505020204" pitchFamily="18" charset="0"/>
                <a:cs typeface="Tahoma"/>
              </a:rPr>
              <a:t>CIM e os </a:t>
            </a:r>
            <a:r>
              <a:rPr b="1" i="1" spc="-5" dirty="0">
                <a:solidFill>
                  <a:schemeClr val="bg1"/>
                </a:solidFill>
                <a:latin typeface="Bookman Old Style" panose="02050604050505020204" pitchFamily="18" charset="0"/>
                <a:cs typeface="Tahoma"/>
              </a:rPr>
              <a:t>sistemas</a:t>
            </a:r>
            <a:r>
              <a:rPr b="1" i="1" spc="-55" dirty="0">
                <a:solidFill>
                  <a:schemeClr val="bg1"/>
                </a:solidFill>
                <a:latin typeface="Bookman Old Style" panose="02050604050505020204" pitchFamily="18" charset="0"/>
                <a:cs typeface="Tahoma"/>
              </a:rPr>
              <a:t> </a:t>
            </a:r>
            <a:r>
              <a:rPr b="1" i="1" spc="-5" dirty="0">
                <a:solidFill>
                  <a:schemeClr val="bg1"/>
                </a:solidFill>
                <a:latin typeface="Bookman Old Style" panose="02050604050505020204" pitchFamily="18" charset="0"/>
                <a:cs typeface="Tahoma"/>
              </a:rPr>
              <a:t>ERP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ject 4"/>
          <p:cNvSpPr txBox="1"/>
          <p:nvPr/>
        </p:nvSpPr>
        <p:spPr>
          <a:xfrm>
            <a:off x="382746" y="1264084"/>
            <a:ext cx="8642985" cy="467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Até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há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– 15 anos atrás,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usava-se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expressão “sistema  CIM” praticamente com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mesmo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significado de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“sistema  </a:t>
            </a: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ERP”.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319405">
              <a:lnSpc>
                <a:spcPct val="150000"/>
              </a:lnSpc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Contudo,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ênfase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preponderante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dos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sistemas CIM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” 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estava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manufatura,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no chão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fábrica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 no  planejamento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industrial.</a:t>
            </a:r>
          </a:p>
          <a:p>
            <a:pPr marL="12700">
              <a:lnSpc>
                <a:spcPct val="150000"/>
              </a:lnSpc>
              <a:spcBef>
                <a:spcPts val="575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Já, os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sistemas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ERP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tendem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cobrir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manufatura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50000"/>
              </a:lnSpc>
              <a:spcBef>
                <a:spcPts val="580"/>
              </a:spcBef>
            </a:pP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“para 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cima”,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cobrindo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ações até junto a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clientes</a:t>
            </a:r>
            <a:r>
              <a:rPr sz="2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marL="12700">
              <a:lnSpc>
                <a:spcPct val="150000"/>
              </a:lnSpc>
              <a:spcBef>
                <a:spcPts val="575"/>
              </a:spcBef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fornecedores.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9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ject 2"/>
          <p:cNvSpPr txBox="1">
            <a:spLocks/>
          </p:cNvSpPr>
          <p:nvPr/>
        </p:nvSpPr>
        <p:spPr bwMode="auto">
          <a:xfrm>
            <a:off x="256209" y="243321"/>
            <a:ext cx="6250954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b="1" i="1">
                <a:solidFill>
                  <a:schemeClr val="bg1"/>
                </a:solidFill>
                <a:latin typeface="Bookman Old Style" panose="02050604050505020204" pitchFamily="18" charset="0"/>
                <a:cs typeface="Tahoma"/>
              </a:rPr>
              <a:t>CIM e os </a:t>
            </a:r>
            <a:r>
              <a:rPr lang="pt-BR" b="1" i="1" spc="-5">
                <a:solidFill>
                  <a:schemeClr val="bg1"/>
                </a:solidFill>
                <a:latin typeface="Bookman Old Style" panose="02050604050505020204" pitchFamily="18" charset="0"/>
                <a:cs typeface="Tahoma"/>
              </a:rPr>
              <a:t>sistemas</a:t>
            </a:r>
            <a:r>
              <a:rPr lang="pt-BR" b="1" i="1" spc="-55">
                <a:solidFill>
                  <a:schemeClr val="bg1"/>
                </a:solidFill>
                <a:latin typeface="Bookman Old Style" panose="02050604050505020204" pitchFamily="18" charset="0"/>
                <a:cs typeface="Tahoma"/>
              </a:rPr>
              <a:t> </a:t>
            </a:r>
            <a:r>
              <a:rPr lang="pt-BR" b="1" i="1" spc="-5">
                <a:solidFill>
                  <a:schemeClr val="bg1"/>
                </a:solidFill>
                <a:latin typeface="Bookman Old Style" panose="02050604050505020204" pitchFamily="18" charset="0"/>
                <a:cs typeface="Tahoma"/>
              </a:rPr>
              <a:t>ERP</a:t>
            </a:r>
            <a:endParaRPr lang="pt-BR" b="1" i="1" spc="-5" dirty="0">
              <a:solidFill>
                <a:schemeClr val="bg1"/>
              </a:solidFill>
              <a:latin typeface="Bookman Old Style" panose="02050604050505020204" pitchFamily="18" charset="0"/>
              <a:cs typeface="Tahom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155" y="440162"/>
            <a:ext cx="7933690" cy="1060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979"/>
              </a:lnSpc>
            </a:pPr>
            <a:r>
              <a:rPr sz="3600" dirty="0">
                <a:solidFill>
                  <a:srgbClr val="EBD188"/>
                </a:solidFill>
                <a:latin typeface="Arial"/>
                <a:cs typeface="Arial"/>
              </a:rPr>
              <a:t>Conceito </a:t>
            </a:r>
            <a:r>
              <a:rPr sz="3600" spc="-5" dirty="0">
                <a:solidFill>
                  <a:srgbClr val="EBD188"/>
                </a:solidFill>
                <a:latin typeface="Arial"/>
                <a:cs typeface="Arial"/>
              </a:rPr>
              <a:t>de Manufatura </a:t>
            </a:r>
            <a:r>
              <a:rPr sz="3600" dirty="0">
                <a:solidFill>
                  <a:srgbClr val="EBD188"/>
                </a:solidFill>
                <a:latin typeface="Arial"/>
                <a:cs typeface="Arial"/>
              </a:rPr>
              <a:t>Integrada</a:t>
            </a:r>
            <a:r>
              <a:rPr sz="3600" spc="-80" dirty="0">
                <a:solidFill>
                  <a:srgbClr val="EBD18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EBD188"/>
                </a:solidFill>
                <a:latin typeface="Arial"/>
                <a:cs typeface="Arial"/>
              </a:rPr>
              <a:t>pelo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600" spc="-5" dirty="0">
                <a:solidFill>
                  <a:srgbClr val="EBD188"/>
                </a:solidFill>
                <a:latin typeface="Arial"/>
                <a:cs typeface="Arial"/>
              </a:rPr>
              <a:t>Computador</a:t>
            </a:r>
            <a:endParaRPr sz="3600">
              <a:latin typeface="Arial"/>
              <a:cs typeface="Arial"/>
            </a:endParaRPr>
          </a:p>
        </p:txBody>
      </p:sp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ject 4"/>
          <p:cNvSpPr/>
          <p:nvPr/>
        </p:nvSpPr>
        <p:spPr>
          <a:xfrm>
            <a:off x="-44755" y="-29440"/>
            <a:ext cx="8991600" cy="63977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1420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pic>
        <p:nvPicPr>
          <p:cNvPr id="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7631" y="-38311"/>
            <a:ext cx="7697470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Manufatura integrada por</a:t>
            </a:r>
            <a:r>
              <a:rPr sz="3200" b="1" i="1" spc="-1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sz="32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computador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289878" y="1738670"/>
            <a:ext cx="8610600" cy="27821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95"/>
              </a:spcBef>
              <a:buClr>
                <a:srgbClr val="FFFF00"/>
              </a:buClr>
              <a:buSzPct val="79687"/>
              <a:tabLst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É o </a:t>
            </a:r>
            <a:r>
              <a:rPr sz="2400" spc="-5" dirty="0">
                <a:latin typeface="Arial"/>
                <a:cs typeface="Arial"/>
              </a:rPr>
              <a:t>monitoramento baseado em  computador </a:t>
            </a:r>
            <a:r>
              <a:rPr sz="2400" dirty="0">
                <a:latin typeface="Arial"/>
                <a:cs typeface="Arial"/>
              </a:rPr>
              <a:t>e, o </a:t>
            </a:r>
            <a:r>
              <a:rPr sz="2400" spc="-5" dirty="0">
                <a:latin typeface="Arial"/>
                <a:cs typeface="Arial"/>
              </a:rPr>
              <a:t>controle </a:t>
            </a:r>
            <a:r>
              <a:rPr sz="2400" dirty="0">
                <a:latin typeface="Arial"/>
                <a:cs typeface="Arial"/>
              </a:rPr>
              <a:t>de </a:t>
            </a:r>
            <a:r>
              <a:rPr sz="2400" spc="-5" dirty="0">
                <a:latin typeface="Arial"/>
                <a:cs typeface="Arial"/>
              </a:rPr>
              <a:t>todos os  aspectos do processo de manufatura,  baseado num banco de </a:t>
            </a:r>
            <a:r>
              <a:rPr sz="2400" spc="-10" dirty="0">
                <a:latin typeface="Arial"/>
                <a:cs typeface="Arial"/>
              </a:rPr>
              <a:t>dados </a:t>
            </a:r>
            <a:r>
              <a:rPr sz="2400" spc="-5" dirty="0">
                <a:latin typeface="Arial"/>
                <a:cs typeface="Arial"/>
              </a:rPr>
              <a:t>comum e,  </a:t>
            </a:r>
            <a:r>
              <a:rPr sz="2400" dirty="0">
                <a:latin typeface="Arial"/>
                <a:cs typeface="Arial"/>
              </a:rPr>
              <a:t>se </a:t>
            </a:r>
            <a:r>
              <a:rPr sz="2400" spc="-5" dirty="0">
                <a:latin typeface="Arial"/>
                <a:cs typeface="Arial"/>
              </a:rPr>
              <a:t>comunicando por meio de alguma  forma de rede de computadores (SLACK;  CHAMBERS;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JOHNSTON,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2002)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6"/>
          <p:cNvSpPr txBox="1"/>
          <p:nvPr/>
        </p:nvSpPr>
        <p:spPr>
          <a:xfrm>
            <a:off x="457200" y="1258103"/>
            <a:ext cx="8412163" cy="4734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6680">
              <a:lnSpc>
                <a:spcPct val="150000"/>
              </a:lnSpc>
              <a:spcBef>
                <a:spcPts val="100"/>
              </a:spcBef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Em quase todos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países do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mundo,  aproximadamente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99% das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empresas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sz="2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MPMEs.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50"/>
              </a:spcBef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44475">
              <a:lnSpc>
                <a:spcPct val="150000"/>
              </a:lnSpc>
            </a:pP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Portanto,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normalmente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apresentam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restrições 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financeiras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e, por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vezes,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inovação</a:t>
            </a:r>
            <a:r>
              <a:rPr sz="2400"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tecnológica.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0"/>
              </a:spcBef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50000"/>
              </a:lnSpc>
            </a:pP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Compram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implantam sistemas à medida das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suas 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necessidades (do seu negócio), que por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sua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vez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é 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“exigido”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pelos seus</a:t>
            </a:r>
            <a:r>
              <a:rPr sz="2400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clientes.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11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73606"/>
            <a:ext cx="7417593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CIM </a:t>
            </a:r>
            <a:r>
              <a:rPr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e </a:t>
            </a:r>
            <a:r>
              <a:rPr b="1" i="1" spc="-5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os</a:t>
            </a:r>
            <a:r>
              <a:rPr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pt-BR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S</a:t>
            </a:r>
            <a:r>
              <a:rPr b="1" i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istemas</a:t>
            </a:r>
            <a:r>
              <a:rPr b="1" i="1" spc="-8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Empresariais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ject 5"/>
          <p:cNvSpPr txBox="1"/>
          <p:nvPr/>
        </p:nvSpPr>
        <p:spPr>
          <a:xfrm>
            <a:off x="513397" y="1524000"/>
            <a:ext cx="8512334" cy="389529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408305">
              <a:lnSpc>
                <a:spcPct val="150000"/>
              </a:lnSpc>
              <a:spcBef>
                <a:spcPts val="135"/>
              </a:spcBef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O preço dos </a:t>
            </a:r>
            <a:r>
              <a:rPr sz="2400" i="1" spc="-80" dirty="0">
                <a:latin typeface="Arial" panose="020B0604020202020204" pitchFamily="34" charset="0"/>
                <a:cs typeface="Arial" panose="020B0604020202020204" pitchFamily="34" charset="0"/>
              </a:rPr>
              <a:t>softwares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tem ficado mais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acessível, 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sz="2400" spc="-5" dirty="0" err="1">
                <a:latin typeface="Arial" panose="020B0604020202020204" pitchFamily="34" charset="0"/>
                <a:cs typeface="Arial" panose="020B0604020202020204" pitchFamily="34" charset="0"/>
              </a:rPr>
              <a:t>entanto</a:t>
            </a:r>
            <a:r>
              <a:rPr lang="pt-BR" sz="2400" spc="-5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20"/>
              </a:spcBef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50000"/>
              </a:lnSpc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O desenvolvimento e implantação de sistemas de  automação e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suas integrações geralmente são  realizadas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por empresas especializadas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diferentes,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ou seja,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consultorias, que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trabalham 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de forma independente das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outras</a:t>
            </a:r>
            <a:r>
              <a:rPr sz="2400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envolvidas.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10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bject 2"/>
          <p:cNvSpPr txBox="1">
            <a:spLocks/>
          </p:cNvSpPr>
          <p:nvPr/>
        </p:nvSpPr>
        <p:spPr bwMode="auto">
          <a:xfrm>
            <a:off x="152400" y="173606"/>
            <a:ext cx="7417593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b="1" i="1" spc="-5">
                <a:solidFill>
                  <a:schemeClr val="bg1"/>
                </a:solidFill>
                <a:latin typeface="Bookman Old Style" panose="02050604050505020204" pitchFamily="18" charset="0"/>
              </a:rPr>
              <a:t>CIM </a:t>
            </a:r>
            <a:r>
              <a:rPr lang="pt-BR" b="1" i="1">
                <a:solidFill>
                  <a:schemeClr val="bg1"/>
                </a:solidFill>
                <a:latin typeface="Bookman Old Style" panose="02050604050505020204" pitchFamily="18" charset="0"/>
              </a:rPr>
              <a:t>e </a:t>
            </a:r>
            <a:r>
              <a:rPr lang="pt-BR" b="1" i="1" spc="-5">
                <a:solidFill>
                  <a:schemeClr val="bg1"/>
                </a:solidFill>
                <a:latin typeface="Bookman Old Style" panose="02050604050505020204" pitchFamily="18" charset="0"/>
              </a:rPr>
              <a:t>os </a:t>
            </a:r>
            <a:r>
              <a:rPr lang="pt-BR" b="1" i="1">
                <a:solidFill>
                  <a:schemeClr val="bg1"/>
                </a:solidFill>
                <a:latin typeface="Bookman Old Style" panose="02050604050505020204" pitchFamily="18" charset="0"/>
              </a:rPr>
              <a:t>Sistemas</a:t>
            </a:r>
            <a:r>
              <a:rPr lang="pt-BR" b="1" i="1" spc="-8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pt-BR" b="1" i="1">
                <a:solidFill>
                  <a:schemeClr val="bg1"/>
                </a:solidFill>
                <a:latin typeface="Bookman Old Style" panose="02050604050505020204" pitchFamily="18" charset="0"/>
              </a:rPr>
              <a:t>Empresariais</a:t>
            </a:r>
            <a:endParaRPr lang="pt-BR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6"/>
          <p:cNvSpPr txBox="1"/>
          <p:nvPr/>
        </p:nvSpPr>
        <p:spPr>
          <a:xfrm>
            <a:off x="332660" y="1331384"/>
            <a:ext cx="8693071" cy="47474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9539">
              <a:lnSpc>
                <a:spcPct val="150000"/>
              </a:lnSpc>
              <a:spcBef>
                <a:spcPts val="100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custos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consultoria/serviço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implantação costumam  ser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bastante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elevados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há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muitos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casos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insucesso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700" marR="129539">
              <a:lnSpc>
                <a:spcPct val="150000"/>
              </a:lnSpc>
              <a:spcBef>
                <a:spcPts val="100"/>
              </a:spcBef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244" marR="5080">
              <a:lnSpc>
                <a:spcPct val="150000"/>
              </a:lnSpc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média o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tempo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implantação da solução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duas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vezes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maior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do que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previsto,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ou seja, terá custado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dobro.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50"/>
              </a:spcBef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397510">
              <a:lnSpc>
                <a:spcPct val="150000"/>
              </a:lnSpc>
            </a:pP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Isso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deve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quase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sempre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 que as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empresas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não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estão 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preparadas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(financeira e/ou técnica e/ou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cultura e/ou 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organizacionalmente)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quando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da contratação do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serviço.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11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bject 2"/>
          <p:cNvSpPr txBox="1">
            <a:spLocks/>
          </p:cNvSpPr>
          <p:nvPr/>
        </p:nvSpPr>
        <p:spPr bwMode="auto">
          <a:xfrm>
            <a:off x="152400" y="173606"/>
            <a:ext cx="7417593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b="1" i="1" spc="-5">
                <a:solidFill>
                  <a:schemeClr val="bg1"/>
                </a:solidFill>
                <a:latin typeface="Bookman Old Style" panose="02050604050505020204" pitchFamily="18" charset="0"/>
              </a:rPr>
              <a:t>CIM </a:t>
            </a:r>
            <a:r>
              <a:rPr lang="pt-BR" b="1" i="1">
                <a:solidFill>
                  <a:schemeClr val="bg1"/>
                </a:solidFill>
                <a:latin typeface="Bookman Old Style" panose="02050604050505020204" pitchFamily="18" charset="0"/>
              </a:rPr>
              <a:t>e </a:t>
            </a:r>
            <a:r>
              <a:rPr lang="pt-BR" b="1" i="1" spc="-5">
                <a:solidFill>
                  <a:schemeClr val="bg1"/>
                </a:solidFill>
                <a:latin typeface="Bookman Old Style" panose="02050604050505020204" pitchFamily="18" charset="0"/>
              </a:rPr>
              <a:t>os </a:t>
            </a:r>
            <a:r>
              <a:rPr lang="pt-BR" b="1" i="1">
                <a:solidFill>
                  <a:schemeClr val="bg1"/>
                </a:solidFill>
                <a:latin typeface="Bookman Old Style" panose="02050604050505020204" pitchFamily="18" charset="0"/>
              </a:rPr>
              <a:t>Sistemas</a:t>
            </a:r>
            <a:r>
              <a:rPr lang="pt-BR" b="1" i="1" spc="-8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pt-BR" b="1" i="1">
                <a:solidFill>
                  <a:schemeClr val="bg1"/>
                </a:solidFill>
                <a:latin typeface="Bookman Old Style" panose="02050604050505020204" pitchFamily="18" charset="0"/>
              </a:rPr>
              <a:t>Empresariais</a:t>
            </a:r>
            <a:endParaRPr lang="pt-BR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xfrm>
            <a:off x="-346631" y="1074476"/>
            <a:ext cx="9372362" cy="48936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 indent="-286385">
              <a:lnSpc>
                <a:spcPct val="150000"/>
              </a:lnSpc>
              <a:spcBef>
                <a:spcPts val="100"/>
              </a:spcBef>
              <a:buClr>
                <a:srgbClr val="CC0000"/>
              </a:buClr>
              <a:buSzPct val="68750"/>
              <a:buFont typeface="Wingdings"/>
              <a:buChar char=""/>
              <a:tabLst>
                <a:tab pos="930275" algn="l"/>
              </a:tabLst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Simplifica os processos de produção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projeto de</a:t>
            </a:r>
            <a:r>
              <a:rPr sz="2400"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35" dirty="0" err="1">
                <a:latin typeface="Arial" panose="020B0604020202020204" pitchFamily="34" charset="0"/>
                <a:cs typeface="Arial" panose="020B0604020202020204" pitchFamily="34" charset="0"/>
              </a:rPr>
              <a:t>produtos</a:t>
            </a:r>
            <a:r>
              <a:rPr lang="pt-BR" sz="2400" spc="-235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sz="2400" spc="-23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9640" marR="1174115" indent="-286385">
              <a:lnSpc>
                <a:spcPct val="150000"/>
              </a:lnSpc>
              <a:spcBef>
                <a:spcPts val="580"/>
              </a:spcBef>
              <a:buClr>
                <a:srgbClr val="CC0000"/>
              </a:buClr>
              <a:buSzPct val="68750"/>
              <a:buFont typeface="Wingdings"/>
              <a:buChar char=""/>
              <a:tabLst>
                <a:tab pos="930275" algn="l"/>
              </a:tabLst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Automatiza processos de produção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funções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-5" dirty="0" err="1">
                <a:latin typeface="Arial" panose="020B0604020202020204" pitchFamily="34" charset="0"/>
                <a:cs typeface="Arial" panose="020B0604020202020204" pitchFamily="34" charset="0"/>
              </a:rPr>
              <a:t>rganizacionais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(computadores, máquinas,</a:t>
            </a:r>
            <a:r>
              <a:rPr sz="24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robôs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9640" marR="1141730" indent="-286385">
              <a:lnSpc>
                <a:spcPct val="150000"/>
              </a:lnSpc>
              <a:spcBef>
                <a:spcPts val="580"/>
              </a:spcBef>
              <a:buClr>
                <a:srgbClr val="CC0000"/>
              </a:buClr>
              <a:buSzPct val="68750"/>
              <a:buFont typeface="Wingdings"/>
              <a:buChar char=""/>
              <a:tabLst>
                <a:tab pos="930275" algn="l"/>
              </a:tabLst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Integra os processos de produção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400" spc="-5" dirty="0" err="1">
                <a:latin typeface="Arial" panose="020B0604020202020204" pitchFamily="34" charset="0"/>
                <a:cs typeface="Arial" panose="020B0604020202020204" pitchFamily="34" charset="0"/>
              </a:rPr>
              <a:t>apoi</a:t>
            </a:r>
            <a:r>
              <a:rPr lang="pt-BR" sz="2400" spc="-5" dirty="0">
                <a:latin typeface="Arial" panose="020B0604020202020204" pitchFamily="34" charset="0"/>
                <a:cs typeface="Arial" panose="020B0604020202020204" pitchFamily="34" charset="0"/>
              </a:rPr>
              <a:t>o (computadores,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redes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de telecomunicações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TI)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9640" marR="127000" indent="-286385">
              <a:lnSpc>
                <a:spcPct val="150000"/>
              </a:lnSpc>
              <a:spcBef>
                <a:spcPts val="575"/>
              </a:spcBef>
              <a:buClr>
                <a:srgbClr val="CC0000"/>
              </a:buClr>
              <a:buSzPct val="68750"/>
              <a:buFont typeface="Wingdings"/>
              <a:buChar char=""/>
              <a:tabLst>
                <a:tab pos="930275" algn="l"/>
              </a:tabLst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criar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processos flexíveis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ágeis de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manufatura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que r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esultem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eficientemente em produtos de </a:t>
            </a:r>
            <a:r>
              <a:rPr sz="2400" spc="-5" dirty="0" err="1">
                <a:latin typeface="Arial" panose="020B0604020202020204" pitchFamily="34" charset="0"/>
                <a:cs typeface="Arial" panose="020B0604020202020204" pitchFamily="34" charset="0"/>
              </a:rPr>
              <a:t>alta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>
                <a:latin typeface="Arial" panose="020B0604020202020204" pitchFamily="34" charset="0"/>
                <a:cs typeface="Arial" panose="020B0604020202020204" pitchFamily="34" charset="0"/>
              </a:rPr>
              <a:t>qualidade</a:t>
            </a:r>
            <a:r>
              <a:rPr lang="pt-BR" sz="2400" spc="-1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sz="24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9640" indent="-286385">
              <a:lnSpc>
                <a:spcPct val="150000"/>
              </a:lnSpc>
              <a:spcBef>
                <a:spcPts val="1730"/>
              </a:spcBef>
              <a:buClr>
                <a:srgbClr val="CC0000"/>
              </a:buClr>
              <a:buSzPct val="68750"/>
              <a:buFont typeface="Wingdings"/>
              <a:buChar char=""/>
              <a:tabLst>
                <a:tab pos="930275" algn="l"/>
              </a:tabLst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Responde rapidamente aos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requisitos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dos</a:t>
            </a:r>
            <a:r>
              <a:rPr sz="2400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 err="1">
                <a:latin typeface="Arial" panose="020B0604020202020204" pitchFamily="34" charset="0"/>
                <a:cs typeface="Arial" panose="020B0604020202020204" pitchFamily="34" charset="0"/>
              </a:rPr>
              <a:t>clientes</a:t>
            </a:r>
            <a:r>
              <a:rPr lang="pt-BR" sz="2400" spc="-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400" spc="-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951" y="100304"/>
            <a:ext cx="1304780" cy="585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53713"/>
            <a:ext cx="802767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Manufatura </a:t>
            </a:r>
            <a:r>
              <a:rPr sz="2800" b="1" i="1" spc="-10" dirty="0">
                <a:solidFill>
                  <a:schemeClr val="bg1"/>
                </a:solidFill>
                <a:latin typeface="Bookman Old Style" panose="02050604050505020204" pitchFamily="18" charset="0"/>
              </a:rPr>
              <a:t>Integrada </a:t>
            </a:r>
            <a:r>
              <a:rPr sz="28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pelo</a:t>
            </a:r>
            <a:r>
              <a:rPr sz="2800" b="1" i="1" spc="-45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sz="28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Computador</a:t>
            </a:r>
          </a:p>
          <a:p>
            <a:pPr marL="635">
              <a:lnSpc>
                <a:spcPct val="100000"/>
              </a:lnSpc>
              <a:spcBef>
                <a:spcPts val="20"/>
              </a:spcBef>
            </a:pPr>
            <a:r>
              <a:rPr sz="28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Considerações</a:t>
            </a:r>
            <a:r>
              <a:rPr sz="2800" b="1" i="1" spc="15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sz="28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finais</a:t>
            </a:r>
            <a:endParaRPr sz="28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 txBox="1"/>
          <p:nvPr/>
        </p:nvSpPr>
        <p:spPr>
          <a:xfrm>
            <a:off x="1143000" y="1600200"/>
            <a:ext cx="7391400" cy="24313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00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Liberation Sans Narrow"/>
                <a:cs typeface="Liberation Sans Narrow"/>
              </a:rPr>
              <a:t>https://ww</a:t>
            </a:r>
            <a:r>
              <a:rPr lang="pt-BR" sz="2400" spc="-5" dirty="0">
                <a:latin typeface="Liberation Sans Narrow"/>
                <a:cs typeface="Liberation Sans Narrow"/>
              </a:rPr>
              <a:t>w</a:t>
            </a:r>
            <a:r>
              <a:rPr sz="2400" spc="-5" dirty="0">
                <a:latin typeface="Liberation Sans Narrow"/>
                <a:cs typeface="Liberation Sans Narrow"/>
                <a:hlinkClick r:id="rId3"/>
              </a:rPr>
              <a:t>.youtube.com/</a:t>
            </a:r>
            <a:r>
              <a:rPr sz="2400" spc="-5" dirty="0" err="1">
                <a:latin typeface="Liberation Sans Narrow"/>
                <a:cs typeface="Liberation Sans Narrow"/>
                <a:hlinkClick r:id="rId3"/>
              </a:rPr>
              <a:t>watch?v</a:t>
            </a:r>
            <a:r>
              <a:rPr sz="2400" spc="-5" dirty="0">
                <a:latin typeface="Liberation Sans Narrow"/>
                <a:cs typeface="Liberation Sans Narrow"/>
                <a:hlinkClick r:id="rId3"/>
              </a:rPr>
              <a:t>=wXe-4kbrAXA</a:t>
            </a:r>
            <a:endParaRPr sz="2400" dirty="0">
              <a:latin typeface="Liberation Sans Narrow"/>
              <a:cs typeface="Liberation Sans Narrow"/>
            </a:endParaRPr>
          </a:p>
          <a:p>
            <a:pPr marL="40005" marR="5080" indent="-27940">
              <a:lnSpc>
                <a:spcPct val="177700"/>
              </a:lnSpc>
              <a:spcBef>
                <a:spcPts val="290"/>
              </a:spcBef>
            </a:pPr>
            <a:r>
              <a:rPr sz="2400" spc="-10" dirty="0">
                <a:latin typeface="Liberation Sans Narrow"/>
                <a:cs typeface="Liberation Sans Narrow"/>
                <a:hlinkClick r:id="rId4"/>
              </a:rPr>
              <a:t>http://www.youtube.com/watch?v=WA5krnTKTHY&amp;NR=1 </a:t>
            </a:r>
            <a:endParaRPr lang="pt-BR" sz="2400" spc="-10">
              <a:latin typeface="Liberation Sans Narrow"/>
              <a:cs typeface="Liberation Sans Narrow"/>
            </a:endParaRPr>
          </a:p>
          <a:p>
            <a:pPr marL="40005" marR="5080" indent="-27940">
              <a:lnSpc>
                <a:spcPct val="177700"/>
              </a:lnSpc>
              <a:spcBef>
                <a:spcPts val="290"/>
              </a:spcBef>
            </a:pPr>
            <a:r>
              <a:rPr sz="2400" spc="-10">
                <a:latin typeface="Liberation Sans Narrow"/>
                <a:cs typeface="Liberation Sans Narrow"/>
              </a:rPr>
              <a:t> </a:t>
            </a:r>
            <a:r>
              <a:rPr sz="2400" spc="-10" dirty="0">
                <a:latin typeface="Liberation Sans Narrow"/>
                <a:cs typeface="Liberation Sans Narrow"/>
              </a:rPr>
              <a:t>https://w</a:t>
            </a:r>
            <a:r>
              <a:rPr lang="pt-BR" sz="2400" spc="-10" dirty="0">
                <a:latin typeface="Liberation Sans Narrow"/>
                <a:cs typeface="Liberation Sans Narrow"/>
              </a:rPr>
              <a:t>w</a:t>
            </a:r>
            <a:r>
              <a:rPr sz="2400" spc="-10" dirty="0">
                <a:latin typeface="Liberation Sans Narrow"/>
                <a:cs typeface="Liberation Sans Narrow"/>
              </a:rPr>
              <a:t>w</a:t>
            </a:r>
            <a:r>
              <a:rPr sz="2400" spc="-10" dirty="0">
                <a:latin typeface="Liberation Sans Narrow"/>
                <a:cs typeface="Liberation Sans Narrow"/>
                <a:hlinkClick r:id="rId5"/>
              </a:rPr>
              <a:t>.youtube.com/</a:t>
            </a:r>
            <a:r>
              <a:rPr sz="2400" spc="-10" dirty="0" err="1">
                <a:latin typeface="Liberation Sans Narrow"/>
                <a:cs typeface="Liberation Sans Narrow"/>
                <a:hlinkClick r:id="rId5"/>
              </a:rPr>
              <a:t>watch?v</a:t>
            </a:r>
            <a:r>
              <a:rPr sz="2400" spc="-10" dirty="0">
                <a:latin typeface="Liberation Sans Narrow"/>
                <a:cs typeface="Liberation Sans Narrow"/>
                <a:hlinkClick r:id="rId5"/>
              </a:rPr>
              <a:t>=VreG1iC65Lc</a:t>
            </a:r>
            <a:endParaRPr sz="2400" dirty="0">
              <a:latin typeface="Liberation Sans Narrow"/>
              <a:cs typeface="Liberation Sans Narrow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-15875" y="-45861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pic>
        <p:nvPicPr>
          <p:cNvPr id="8" name="Imagem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68" y="100304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78688"/>
            <a:ext cx="802767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Manufatura </a:t>
            </a:r>
            <a:r>
              <a:rPr sz="2800" b="1" i="1" spc="-10" dirty="0">
                <a:solidFill>
                  <a:schemeClr val="bg1"/>
                </a:solidFill>
                <a:latin typeface="Bookman Old Style" panose="02050604050505020204" pitchFamily="18" charset="0"/>
              </a:rPr>
              <a:t>Integrada </a:t>
            </a:r>
            <a:r>
              <a:rPr sz="28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pelo</a:t>
            </a:r>
            <a:r>
              <a:rPr sz="2800" b="1" i="1" spc="-45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sz="28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Computador</a:t>
            </a:r>
          </a:p>
          <a:p>
            <a:pPr marL="2540">
              <a:lnSpc>
                <a:spcPct val="100000"/>
              </a:lnSpc>
              <a:spcBef>
                <a:spcPts val="20"/>
              </a:spcBef>
            </a:pPr>
            <a:r>
              <a:rPr sz="28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Exemplo</a:t>
            </a:r>
            <a:endParaRPr sz="28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 txBox="1"/>
          <p:nvPr/>
        </p:nvSpPr>
        <p:spPr>
          <a:xfrm>
            <a:off x="504507" y="1491847"/>
            <a:ext cx="8380731" cy="42748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95"/>
              </a:spcBef>
              <a:buClr>
                <a:srgbClr val="FFFF00"/>
              </a:buClr>
              <a:buSzPct val="80000"/>
              <a:tabLst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O MIC representa </a:t>
            </a:r>
            <a:r>
              <a:rPr sz="2400" spc="-10" dirty="0">
                <a:latin typeface="Arial"/>
                <a:cs typeface="Arial"/>
              </a:rPr>
              <a:t>uma </a:t>
            </a:r>
            <a:r>
              <a:rPr sz="2400" spc="-5" dirty="0">
                <a:latin typeface="Arial"/>
                <a:cs typeface="Arial"/>
              </a:rPr>
              <a:t>camada </a:t>
            </a:r>
            <a:r>
              <a:rPr sz="2400" spc="-5" dirty="0" err="1">
                <a:latin typeface="Arial"/>
                <a:cs typeface="Arial"/>
              </a:rPr>
              <a:t>diferente</a:t>
            </a:r>
            <a:r>
              <a:rPr sz="2400" spc="-5" dirty="0">
                <a:latin typeface="Arial"/>
                <a:cs typeface="Arial"/>
              </a:rPr>
              <a:t> de</a:t>
            </a:r>
            <a:r>
              <a:rPr lang="pt-BR" sz="2400" spc="-5" dirty="0">
                <a:latin typeface="Arial"/>
                <a:cs typeface="Arial"/>
              </a:rPr>
              <a:t> integração </a:t>
            </a:r>
            <a:r>
              <a:rPr sz="2400" spc="-310" dirty="0">
                <a:latin typeface="Arial"/>
                <a:cs typeface="Arial"/>
              </a:rPr>
              <a:t>  </a:t>
            </a:r>
            <a:r>
              <a:rPr sz="2400" spc="-5" dirty="0">
                <a:latin typeface="Arial"/>
                <a:cs typeface="Arial"/>
              </a:rPr>
              <a:t>daquela vista </a:t>
            </a:r>
            <a:r>
              <a:rPr sz="2400" dirty="0">
                <a:latin typeface="Arial"/>
                <a:cs typeface="Arial"/>
              </a:rPr>
              <a:t>no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SFM</a:t>
            </a:r>
            <a:endParaRPr sz="2400" dirty="0">
              <a:latin typeface="Arial"/>
              <a:cs typeface="Arial"/>
            </a:endParaRPr>
          </a:p>
          <a:p>
            <a:pPr marL="756285" lvl="1" indent="-286385">
              <a:lnSpc>
                <a:spcPct val="150000"/>
              </a:lnSpc>
              <a:spcBef>
                <a:spcPts val="600"/>
              </a:spcBef>
              <a:buClr>
                <a:srgbClr val="CC0000"/>
              </a:buClr>
              <a:buSzPct val="70000"/>
              <a:buFont typeface="Wingdings"/>
              <a:buChar char="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Informações de produto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(CAD)</a:t>
            </a:r>
            <a:endParaRPr sz="2400" dirty="0">
              <a:latin typeface="Arial"/>
              <a:cs typeface="Arial"/>
            </a:endParaRPr>
          </a:p>
          <a:p>
            <a:pPr marL="756285" lvl="1" indent="-286385">
              <a:lnSpc>
                <a:spcPct val="150000"/>
              </a:lnSpc>
              <a:spcBef>
                <a:spcPts val="600"/>
              </a:spcBef>
              <a:buClr>
                <a:srgbClr val="CC0000"/>
              </a:buClr>
              <a:buSzPct val="70000"/>
              <a:buFont typeface="Wingdings"/>
              <a:buChar char="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Informações de processo (CAM 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CAPP)</a:t>
            </a:r>
            <a:endParaRPr sz="2400" dirty="0">
              <a:latin typeface="Arial"/>
              <a:cs typeface="Arial"/>
            </a:endParaRPr>
          </a:p>
          <a:p>
            <a:pPr marL="756285" lvl="1" indent="-286385">
              <a:lnSpc>
                <a:spcPct val="150000"/>
              </a:lnSpc>
              <a:spcBef>
                <a:spcPts val="600"/>
              </a:spcBef>
              <a:buClr>
                <a:srgbClr val="CC0000"/>
              </a:buClr>
              <a:buSzPct val="70000"/>
              <a:buFont typeface="Wingdings"/>
              <a:buChar char="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Informações de </a:t>
            </a:r>
            <a:r>
              <a:rPr sz="2400" spc="-10" dirty="0">
                <a:latin typeface="Arial"/>
                <a:cs typeface="Arial"/>
              </a:rPr>
              <a:t>inspeção </a:t>
            </a:r>
            <a:r>
              <a:rPr sz="2400" spc="-5" dirty="0">
                <a:latin typeface="Arial"/>
                <a:cs typeface="Arial"/>
              </a:rPr>
              <a:t>(CEP 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CAI)</a:t>
            </a:r>
            <a:endParaRPr sz="2400" dirty="0">
              <a:latin typeface="Arial"/>
              <a:cs typeface="Arial"/>
            </a:endParaRPr>
          </a:p>
          <a:p>
            <a:pPr marL="756285" lvl="1" indent="-286385">
              <a:lnSpc>
                <a:spcPct val="150000"/>
              </a:lnSpc>
              <a:spcBef>
                <a:spcPts val="605"/>
              </a:spcBef>
              <a:buClr>
                <a:srgbClr val="CC0000"/>
              </a:buClr>
              <a:buSzPct val="70000"/>
              <a:buFont typeface="Wingdings"/>
              <a:buChar char="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Informações de produção </a:t>
            </a:r>
            <a:r>
              <a:rPr sz="2400" spc="-10" dirty="0">
                <a:latin typeface="Arial"/>
                <a:cs typeface="Arial"/>
              </a:rPr>
              <a:t>(MRP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ERP)</a:t>
            </a:r>
            <a:endParaRPr sz="2400" dirty="0">
              <a:latin typeface="Arial"/>
              <a:cs typeface="Arial"/>
            </a:endParaRPr>
          </a:p>
          <a:p>
            <a:pPr marL="756285" lvl="1" indent="-286385">
              <a:lnSpc>
                <a:spcPct val="150000"/>
              </a:lnSpc>
              <a:spcBef>
                <a:spcPts val="600"/>
              </a:spcBef>
              <a:buClr>
                <a:srgbClr val="CC0000"/>
              </a:buClr>
              <a:buSzPct val="70000"/>
              <a:buFont typeface="Wingdings"/>
              <a:buChar char="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Informações de controle </a:t>
            </a:r>
            <a:r>
              <a:rPr sz="2400" dirty="0">
                <a:latin typeface="Arial"/>
                <a:cs typeface="Arial"/>
              </a:rPr>
              <a:t>de </a:t>
            </a:r>
            <a:r>
              <a:rPr sz="2400" spc="-5" dirty="0">
                <a:latin typeface="Arial"/>
                <a:cs typeface="Arial"/>
              </a:rPr>
              <a:t>chão de fábrica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(CAP)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1779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pic>
        <p:nvPicPr>
          <p:cNvPr id="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631" y="-22922"/>
            <a:ext cx="769747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Manufatura integrada por</a:t>
            </a:r>
            <a:r>
              <a:rPr sz="3200" b="1" i="1" spc="-1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sz="32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computador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1420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43868"/>
            <a:ext cx="166116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i="1" spc="-10" dirty="0">
                <a:solidFill>
                  <a:schemeClr val="bg1"/>
                </a:solidFill>
                <a:latin typeface="Bookman Old Style" panose="02050604050505020204" pitchFamily="18" charset="0"/>
              </a:rPr>
              <a:t>Roteiro</a:t>
            </a:r>
            <a:endParaRPr sz="40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840" y="1233503"/>
            <a:ext cx="3995578" cy="489749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39090" indent="-326390">
              <a:lnSpc>
                <a:spcPct val="150000"/>
              </a:lnSpc>
              <a:spcBef>
                <a:spcPts val="390"/>
              </a:spcBef>
              <a:buFont typeface="Wingdings"/>
              <a:buChar char=""/>
              <a:tabLst>
                <a:tab pos="339090" algn="l"/>
              </a:tabLst>
            </a:pPr>
            <a:r>
              <a:rPr sz="2000" spc="-5" dirty="0">
                <a:latin typeface="Arial"/>
                <a:cs typeface="Arial"/>
              </a:rPr>
              <a:t>Conceitos de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CIM</a:t>
            </a:r>
            <a:endParaRPr sz="2000" dirty="0">
              <a:latin typeface="Arial"/>
              <a:cs typeface="Arial"/>
            </a:endParaRPr>
          </a:p>
          <a:p>
            <a:pPr marL="339090" indent="-326390">
              <a:lnSpc>
                <a:spcPct val="150000"/>
              </a:lnSpc>
              <a:spcBef>
                <a:spcPts val="290"/>
              </a:spcBef>
              <a:buFont typeface="Wingdings"/>
              <a:buChar char=""/>
              <a:tabLst>
                <a:tab pos="339090" algn="l"/>
              </a:tabLst>
            </a:pPr>
            <a:r>
              <a:rPr sz="2000" spc="-5" dirty="0">
                <a:latin typeface="Arial"/>
                <a:cs typeface="Arial"/>
              </a:rPr>
              <a:t>Evolução do acrônimo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CIM</a:t>
            </a:r>
            <a:endParaRPr sz="2000" dirty="0">
              <a:latin typeface="Arial"/>
              <a:cs typeface="Arial"/>
            </a:endParaRPr>
          </a:p>
          <a:p>
            <a:pPr marL="339090" indent="-326390">
              <a:lnSpc>
                <a:spcPct val="150000"/>
              </a:lnSpc>
              <a:spcBef>
                <a:spcPts val="290"/>
              </a:spcBef>
              <a:buFont typeface="Wingdings"/>
              <a:buChar char=""/>
              <a:tabLst>
                <a:tab pos="339090" algn="l"/>
              </a:tabLst>
            </a:pPr>
            <a:r>
              <a:rPr sz="2000" spc="-5" dirty="0">
                <a:latin typeface="Arial"/>
                <a:cs typeface="Arial"/>
              </a:rPr>
              <a:t>Composição de um sistema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CIM</a:t>
            </a:r>
            <a:endParaRPr sz="2000" dirty="0">
              <a:latin typeface="Arial"/>
              <a:cs typeface="Arial"/>
            </a:endParaRPr>
          </a:p>
          <a:p>
            <a:pPr marL="339090" indent="-326390">
              <a:lnSpc>
                <a:spcPct val="150000"/>
              </a:lnSpc>
              <a:spcBef>
                <a:spcPts val="285"/>
              </a:spcBef>
              <a:buFont typeface="Wingdings"/>
              <a:buChar char=""/>
              <a:tabLst>
                <a:tab pos="339090" algn="l"/>
              </a:tabLst>
            </a:pPr>
            <a:r>
              <a:rPr sz="2000" spc="-5" dirty="0">
                <a:latin typeface="Arial"/>
                <a:cs typeface="Arial"/>
              </a:rPr>
              <a:t>Modelamento </a:t>
            </a:r>
            <a:r>
              <a:rPr sz="2000" dirty="0">
                <a:latin typeface="Arial"/>
                <a:cs typeface="Arial"/>
              </a:rPr>
              <a:t>“Y” </a:t>
            </a:r>
            <a:r>
              <a:rPr sz="2000" spc="-5" dirty="0">
                <a:latin typeface="Arial"/>
                <a:cs typeface="Arial"/>
              </a:rPr>
              <a:t>do sistema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CIM</a:t>
            </a:r>
            <a:endParaRPr sz="2000" dirty="0">
              <a:latin typeface="Arial"/>
              <a:cs typeface="Arial"/>
            </a:endParaRPr>
          </a:p>
          <a:p>
            <a:pPr marL="339090" indent="-326390">
              <a:lnSpc>
                <a:spcPct val="150000"/>
              </a:lnSpc>
              <a:spcBef>
                <a:spcPts val="290"/>
              </a:spcBef>
              <a:buFont typeface="Wingdings"/>
              <a:buChar char=""/>
              <a:tabLst>
                <a:tab pos="339090" algn="l"/>
              </a:tabLst>
            </a:pPr>
            <a:r>
              <a:rPr sz="2000" spc="-10" dirty="0">
                <a:latin typeface="Arial"/>
                <a:cs typeface="Arial"/>
              </a:rPr>
              <a:t>Fluxo </a:t>
            </a:r>
            <a:r>
              <a:rPr sz="2000" spc="-5" dirty="0">
                <a:latin typeface="Arial"/>
                <a:cs typeface="Arial"/>
              </a:rPr>
              <a:t>de informações na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CIM</a:t>
            </a:r>
            <a:endParaRPr sz="2000" dirty="0">
              <a:latin typeface="Arial"/>
              <a:cs typeface="Arial"/>
            </a:endParaRPr>
          </a:p>
          <a:p>
            <a:pPr marL="339090" indent="-326390">
              <a:lnSpc>
                <a:spcPct val="150000"/>
              </a:lnSpc>
              <a:spcBef>
                <a:spcPts val="290"/>
              </a:spcBef>
              <a:buFont typeface="Wingdings"/>
              <a:buChar char=""/>
              <a:tabLst>
                <a:tab pos="339090" algn="l"/>
              </a:tabLst>
            </a:pPr>
            <a:r>
              <a:rPr sz="2000" spc="-5" dirty="0">
                <a:latin typeface="Arial"/>
                <a:cs typeface="Arial"/>
              </a:rPr>
              <a:t>Sistemas integrados de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manufatura</a:t>
            </a:r>
          </a:p>
          <a:p>
            <a:pPr marL="339090" indent="-326390">
              <a:lnSpc>
                <a:spcPct val="150000"/>
              </a:lnSpc>
              <a:spcBef>
                <a:spcPts val="290"/>
              </a:spcBef>
              <a:buFont typeface="Wingdings"/>
              <a:buChar char=""/>
              <a:tabLst>
                <a:tab pos="339090" algn="l"/>
              </a:tabLst>
            </a:pPr>
            <a:r>
              <a:rPr sz="2000" spc="-5" dirty="0">
                <a:latin typeface="Arial"/>
                <a:cs typeface="Arial"/>
              </a:rPr>
              <a:t>Sistemas de informações para 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CIM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pic>
        <p:nvPicPr>
          <p:cNvPr id="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4718129" y="1233503"/>
            <a:ext cx="4101227" cy="443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090" indent="-326390">
              <a:lnSpc>
                <a:spcPct val="150000"/>
              </a:lnSpc>
              <a:spcBef>
                <a:spcPts val="285"/>
              </a:spcBef>
              <a:buFont typeface="Wingdings"/>
              <a:buChar char=""/>
              <a:tabLst>
                <a:tab pos="339090" algn="l"/>
              </a:tabLst>
            </a:pPr>
            <a:r>
              <a:rPr lang="pt-BR" sz="2000" spc="-5" dirty="0">
                <a:latin typeface="Arial"/>
                <a:cs typeface="Arial"/>
              </a:rPr>
              <a:t>Níveis de</a:t>
            </a:r>
            <a:r>
              <a:rPr lang="pt-BR" sz="2000" dirty="0">
                <a:latin typeface="Arial"/>
                <a:cs typeface="Arial"/>
              </a:rPr>
              <a:t> </a:t>
            </a:r>
            <a:r>
              <a:rPr lang="pt-BR" sz="2000" spc="-5" dirty="0">
                <a:latin typeface="Arial"/>
                <a:cs typeface="Arial"/>
              </a:rPr>
              <a:t>integração</a:t>
            </a:r>
            <a:endParaRPr lang="pt-BR" sz="2000" dirty="0">
              <a:latin typeface="Arial"/>
              <a:cs typeface="Arial"/>
            </a:endParaRPr>
          </a:p>
          <a:p>
            <a:pPr marL="339090" indent="-326390">
              <a:lnSpc>
                <a:spcPct val="150000"/>
              </a:lnSpc>
              <a:spcBef>
                <a:spcPts val="290"/>
              </a:spcBef>
              <a:buFont typeface="Wingdings"/>
              <a:buChar char=""/>
              <a:tabLst>
                <a:tab pos="339090" algn="l"/>
              </a:tabLst>
            </a:pPr>
            <a:r>
              <a:rPr lang="pt-BR" sz="2000" spc="-5" dirty="0">
                <a:latin typeface="Arial"/>
                <a:cs typeface="Arial"/>
              </a:rPr>
              <a:t>Benefícios da</a:t>
            </a:r>
            <a:r>
              <a:rPr lang="pt-BR" sz="2000" spc="5" dirty="0">
                <a:latin typeface="Arial"/>
                <a:cs typeface="Arial"/>
              </a:rPr>
              <a:t> </a:t>
            </a:r>
            <a:r>
              <a:rPr lang="pt-BR" sz="2000" spc="-5" dirty="0">
                <a:latin typeface="Arial"/>
                <a:cs typeface="Arial"/>
              </a:rPr>
              <a:t>integração</a:t>
            </a:r>
            <a:endParaRPr lang="pt-BR" sz="2000" dirty="0">
              <a:latin typeface="Arial"/>
              <a:cs typeface="Arial"/>
            </a:endParaRPr>
          </a:p>
          <a:p>
            <a:pPr marL="339090" indent="-326390">
              <a:lnSpc>
                <a:spcPct val="150000"/>
              </a:lnSpc>
              <a:spcBef>
                <a:spcPts val="290"/>
              </a:spcBef>
              <a:buFont typeface="Wingdings"/>
              <a:buChar char=""/>
              <a:tabLst>
                <a:tab pos="339090" algn="l"/>
              </a:tabLst>
            </a:pPr>
            <a:r>
              <a:rPr lang="pt-BR" sz="2000" spc="-5" dirty="0">
                <a:latin typeface="Arial"/>
                <a:cs typeface="Arial"/>
              </a:rPr>
              <a:t>Obstáculos para implantação do</a:t>
            </a:r>
            <a:r>
              <a:rPr lang="pt-BR" sz="2000" spc="-30" dirty="0">
                <a:latin typeface="Arial"/>
                <a:cs typeface="Arial"/>
              </a:rPr>
              <a:t> </a:t>
            </a:r>
            <a:r>
              <a:rPr lang="pt-BR" sz="2000" spc="-5" dirty="0">
                <a:latin typeface="Arial"/>
                <a:cs typeface="Arial"/>
              </a:rPr>
              <a:t>CIM</a:t>
            </a:r>
            <a:endParaRPr lang="pt-BR" sz="2000" dirty="0">
              <a:latin typeface="Arial"/>
              <a:cs typeface="Arial"/>
            </a:endParaRPr>
          </a:p>
          <a:p>
            <a:pPr marL="339090" indent="-326390">
              <a:lnSpc>
                <a:spcPct val="150000"/>
              </a:lnSpc>
              <a:spcBef>
                <a:spcPts val="290"/>
              </a:spcBef>
              <a:buFont typeface="Wingdings"/>
              <a:buChar char=""/>
              <a:tabLst>
                <a:tab pos="339090" algn="l"/>
              </a:tabLst>
            </a:pPr>
            <a:r>
              <a:rPr lang="pt-BR" sz="2000" spc="-5" dirty="0">
                <a:latin typeface="Arial"/>
                <a:cs typeface="Arial"/>
              </a:rPr>
              <a:t>Metodologias para implantação do</a:t>
            </a:r>
            <a:r>
              <a:rPr lang="pt-BR" sz="2000" spc="-15" dirty="0">
                <a:latin typeface="Arial"/>
                <a:cs typeface="Arial"/>
              </a:rPr>
              <a:t> </a:t>
            </a:r>
            <a:r>
              <a:rPr lang="pt-BR" sz="2000" spc="-5" dirty="0">
                <a:latin typeface="Arial"/>
                <a:cs typeface="Arial"/>
              </a:rPr>
              <a:t>CIM</a:t>
            </a:r>
            <a:endParaRPr lang="pt-BR" sz="2000" dirty="0">
              <a:latin typeface="Arial"/>
              <a:cs typeface="Arial"/>
            </a:endParaRPr>
          </a:p>
          <a:p>
            <a:pPr marL="339090" indent="-326390">
              <a:lnSpc>
                <a:spcPct val="150000"/>
              </a:lnSpc>
              <a:spcBef>
                <a:spcPts val="290"/>
              </a:spcBef>
              <a:buFont typeface="Wingdings"/>
              <a:buChar char=""/>
              <a:tabLst>
                <a:tab pos="339090" algn="l"/>
              </a:tabLst>
            </a:pPr>
            <a:r>
              <a:rPr lang="pt-BR" sz="2000" spc="-5" dirty="0">
                <a:latin typeface="Arial"/>
                <a:cs typeface="Arial"/>
              </a:rPr>
              <a:t>CIM </a:t>
            </a:r>
            <a:r>
              <a:rPr lang="pt-BR" sz="2000" dirty="0">
                <a:latin typeface="Arial"/>
                <a:cs typeface="Arial"/>
              </a:rPr>
              <a:t>e </a:t>
            </a:r>
            <a:r>
              <a:rPr lang="pt-BR" sz="2000" spc="-5" dirty="0">
                <a:latin typeface="Arial"/>
                <a:cs typeface="Arial"/>
              </a:rPr>
              <a:t>os </a:t>
            </a:r>
            <a:r>
              <a:rPr lang="pt-BR" sz="2000" dirty="0">
                <a:latin typeface="Arial"/>
                <a:cs typeface="Arial"/>
              </a:rPr>
              <a:t>sistemas</a:t>
            </a:r>
            <a:r>
              <a:rPr lang="pt-BR" sz="2000" spc="-25" dirty="0">
                <a:latin typeface="Arial"/>
                <a:cs typeface="Arial"/>
              </a:rPr>
              <a:t> </a:t>
            </a:r>
            <a:r>
              <a:rPr lang="pt-BR" sz="2000" dirty="0">
                <a:latin typeface="Arial"/>
                <a:cs typeface="Arial"/>
              </a:rPr>
              <a:t>ERP</a:t>
            </a:r>
          </a:p>
          <a:p>
            <a:pPr marL="339090" indent="-326390">
              <a:lnSpc>
                <a:spcPct val="150000"/>
              </a:lnSpc>
              <a:spcBef>
                <a:spcPts val="285"/>
              </a:spcBef>
              <a:buFont typeface="Wingdings"/>
              <a:buChar char=""/>
              <a:tabLst>
                <a:tab pos="339090" algn="l"/>
              </a:tabLst>
            </a:pPr>
            <a:r>
              <a:rPr lang="pt-BR" sz="2000" spc="-10" dirty="0">
                <a:latin typeface="Arial"/>
                <a:cs typeface="Arial"/>
              </a:rPr>
              <a:t>Considerações </a:t>
            </a:r>
            <a:r>
              <a:rPr lang="pt-BR" sz="2000" spc="-5" dirty="0">
                <a:latin typeface="Arial"/>
                <a:cs typeface="Arial"/>
              </a:rPr>
              <a:t>finais </a:t>
            </a:r>
            <a:r>
              <a:rPr lang="pt-BR" sz="2000" dirty="0">
                <a:latin typeface="Arial"/>
                <a:cs typeface="Arial"/>
              </a:rPr>
              <a:t>sobre o</a:t>
            </a:r>
            <a:r>
              <a:rPr lang="pt-BR" sz="2000" spc="55" dirty="0">
                <a:latin typeface="Arial"/>
                <a:cs typeface="Arial"/>
              </a:rPr>
              <a:t> </a:t>
            </a:r>
            <a:r>
              <a:rPr lang="pt-BR" sz="2000" spc="-5" dirty="0">
                <a:latin typeface="Arial"/>
                <a:cs typeface="Arial"/>
              </a:rPr>
              <a:t>CIM</a:t>
            </a:r>
            <a:endParaRPr lang="pt-BR"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323691" y="1195476"/>
            <a:ext cx="8561547" cy="49609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2430"/>
              </a:spcBef>
              <a:buClr>
                <a:srgbClr val="FFFF00"/>
              </a:buClr>
              <a:buSzPct val="79166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Para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5" dirty="0">
                <a:latin typeface="Arial"/>
                <a:cs typeface="Arial"/>
              </a:rPr>
              <a:t>Intel Corporation, CIM </a:t>
            </a:r>
            <a:r>
              <a:rPr sz="2200" dirty="0">
                <a:latin typeface="Arial"/>
                <a:cs typeface="Arial"/>
              </a:rPr>
              <a:t>é a </a:t>
            </a:r>
            <a:r>
              <a:rPr sz="2200" spc="-5" dirty="0">
                <a:latin typeface="Arial"/>
                <a:cs typeface="Arial"/>
              </a:rPr>
              <a:t>interação entre  pessoas </a:t>
            </a:r>
            <a:r>
              <a:rPr sz="2200" dirty="0">
                <a:latin typeface="Arial"/>
                <a:cs typeface="Arial"/>
              </a:rPr>
              <a:t>e </a:t>
            </a:r>
            <a:r>
              <a:rPr sz="2200" spc="-5" dirty="0">
                <a:latin typeface="Arial"/>
                <a:cs typeface="Arial"/>
              </a:rPr>
              <a:t>máquinas através do </a:t>
            </a:r>
            <a:r>
              <a:rPr sz="2200" dirty="0">
                <a:latin typeface="Arial"/>
                <a:cs typeface="Arial"/>
              </a:rPr>
              <a:t>computador e </a:t>
            </a:r>
            <a:r>
              <a:rPr sz="2200" spc="-5" dirty="0">
                <a:latin typeface="Arial"/>
                <a:cs typeface="Arial"/>
              </a:rPr>
              <a:t>da  tecnologia de informação </a:t>
            </a:r>
            <a:r>
              <a:rPr sz="2200" dirty="0">
                <a:latin typeface="Arial"/>
                <a:cs typeface="Arial"/>
              </a:rPr>
              <a:t>(TI) </a:t>
            </a:r>
            <a:r>
              <a:rPr sz="2200" spc="-5" dirty="0">
                <a:latin typeface="Arial"/>
                <a:cs typeface="Arial"/>
              </a:rPr>
              <a:t>para integrar e,  automaticamente, </a:t>
            </a:r>
            <a:r>
              <a:rPr sz="2200" spc="-10" dirty="0">
                <a:latin typeface="Arial"/>
                <a:cs typeface="Arial"/>
              </a:rPr>
              <a:t>executar </a:t>
            </a:r>
            <a:r>
              <a:rPr sz="2200" spc="-5" dirty="0">
                <a:latin typeface="Arial"/>
                <a:cs typeface="Arial"/>
              </a:rPr>
              <a:t>desenvolvimentos </a:t>
            </a:r>
            <a:r>
              <a:rPr sz="2200" dirty="0">
                <a:latin typeface="Arial"/>
                <a:cs typeface="Arial"/>
              </a:rPr>
              <a:t>e </a:t>
            </a:r>
            <a:r>
              <a:rPr sz="2200" spc="-5" dirty="0">
                <a:latin typeface="Arial"/>
                <a:cs typeface="Arial"/>
              </a:rPr>
              <a:t>tarefas  de </a:t>
            </a:r>
            <a:r>
              <a:rPr sz="2200" dirty="0">
                <a:latin typeface="Arial"/>
                <a:cs typeface="Arial"/>
              </a:rPr>
              <a:t>manufatura </a:t>
            </a:r>
            <a:r>
              <a:rPr sz="2200" spc="-5" dirty="0">
                <a:latin typeface="Arial"/>
                <a:cs typeface="Arial"/>
              </a:rPr>
              <a:t>(KELLSO </a:t>
            </a:r>
            <a:r>
              <a:rPr sz="2200" i="1" spc="-5" dirty="0">
                <a:latin typeface="Arial"/>
                <a:cs typeface="Arial"/>
              </a:rPr>
              <a:t>apud </a:t>
            </a:r>
            <a:r>
              <a:rPr sz="2200" spc="-5" dirty="0">
                <a:latin typeface="Arial"/>
                <a:cs typeface="Arial"/>
              </a:rPr>
              <a:t>VIEIRA,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1996).</a:t>
            </a:r>
            <a:endParaRPr lang="pt-BR" sz="2200" spc="-10" dirty="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  <a:spcBef>
                <a:spcPts val="2430"/>
              </a:spcBef>
              <a:buClr>
                <a:srgbClr val="FFFF00"/>
              </a:buClr>
              <a:buSzPct val="79166"/>
              <a:tabLst>
                <a:tab pos="354965" algn="l"/>
                <a:tab pos="355600" algn="l"/>
              </a:tabLst>
            </a:pPr>
            <a:endParaRPr sz="200" dirty="0">
              <a:latin typeface="Arial"/>
              <a:cs typeface="Arial"/>
            </a:endParaRPr>
          </a:p>
          <a:p>
            <a:pPr marL="354965" marR="5715" indent="-342265">
              <a:lnSpc>
                <a:spcPct val="150000"/>
              </a:lnSpc>
              <a:spcBef>
                <a:spcPts val="5"/>
              </a:spcBef>
              <a:buClr>
                <a:srgbClr val="FFFF00"/>
              </a:buClr>
              <a:buSzPct val="79166"/>
              <a:buChar char="-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É a </a:t>
            </a:r>
            <a:r>
              <a:rPr sz="2200" spc="-5" dirty="0">
                <a:latin typeface="Arial"/>
                <a:cs typeface="Arial"/>
              </a:rPr>
              <a:t>integração de </a:t>
            </a:r>
            <a:r>
              <a:rPr sz="2200" dirty="0">
                <a:latin typeface="Arial"/>
                <a:cs typeface="Arial"/>
              </a:rPr>
              <a:t>todas </a:t>
            </a:r>
            <a:r>
              <a:rPr sz="2200" spc="-5" dirty="0">
                <a:latin typeface="Arial"/>
                <a:cs typeface="Arial"/>
              </a:rPr>
              <a:t>as atividades </a:t>
            </a:r>
            <a:r>
              <a:rPr sz="2200" spc="-10" dirty="0">
                <a:latin typeface="Arial"/>
                <a:cs typeface="Arial"/>
              </a:rPr>
              <a:t>envolvidas </a:t>
            </a:r>
            <a:r>
              <a:rPr sz="2200" spc="-5" dirty="0">
                <a:latin typeface="Arial"/>
                <a:cs typeface="Arial"/>
              </a:rPr>
              <a:t>na  </a:t>
            </a:r>
            <a:r>
              <a:rPr sz="2200" dirty="0">
                <a:latin typeface="Arial"/>
                <a:cs typeface="Arial"/>
              </a:rPr>
              <a:t>manufatura </a:t>
            </a:r>
            <a:r>
              <a:rPr sz="2200" spc="-5" dirty="0">
                <a:latin typeface="Arial"/>
                <a:cs typeface="Arial"/>
              </a:rPr>
              <a:t>(vendas, </a:t>
            </a:r>
            <a:r>
              <a:rPr sz="2200" dirty="0">
                <a:latin typeface="Arial"/>
                <a:cs typeface="Arial"/>
              </a:rPr>
              <a:t>compras, </a:t>
            </a:r>
            <a:r>
              <a:rPr sz="2200" spc="-5" dirty="0">
                <a:latin typeface="Arial"/>
                <a:cs typeface="Arial"/>
              </a:rPr>
              <a:t>projeto, </a:t>
            </a:r>
            <a:r>
              <a:rPr sz="2200" spc="-10" dirty="0">
                <a:latin typeface="Arial"/>
                <a:cs typeface="Arial"/>
              </a:rPr>
              <a:t>planejamento,  </a:t>
            </a:r>
            <a:r>
              <a:rPr sz="2200" spc="-5" dirty="0">
                <a:latin typeface="Arial"/>
                <a:cs typeface="Arial"/>
              </a:rPr>
              <a:t>administração, finanças </a:t>
            </a:r>
            <a:r>
              <a:rPr sz="2200" dirty="0">
                <a:latin typeface="Arial"/>
                <a:cs typeface="Arial"/>
              </a:rPr>
              <a:t>e </a:t>
            </a:r>
            <a:r>
              <a:rPr sz="2200" spc="-5" dirty="0">
                <a:latin typeface="Arial"/>
                <a:cs typeface="Arial"/>
              </a:rPr>
              <a:t>produção), através de uma  </a:t>
            </a:r>
            <a:r>
              <a:rPr sz="2200" dirty="0">
                <a:latin typeface="Arial"/>
                <a:cs typeface="Arial"/>
              </a:rPr>
              <a:t>rede </a:t>
            </a:r>
            <a:r>
              <a:rPr sz="2200" spc="-5" dirty="0">
                <a:latin typeface="Arial"/>
                <a:cs typeface="Arial"/>
              </a:rPr>
              <a:t>de comunicação </a:t>
            </a:r>
            <a:r>
              <a:rPr sz="2200" dirty="0">
                <a:latin typeface="Arial"/>
                <a:cs typeface="Arial"/>
              </a:rPr>
              <a:t>e </a:t>
            </a:r>
            <a:r>
              <a:rPr sz="2200" spc="-5" dirty="0">
                <a:latin typeface="Arial"/>
                <a:cs typeface="Arial"/>
              </a:rPr>
              <a:t>de um </a:t>
            </a:r>
            <a:r>
              <a:rPr sz="2200" i="1" spc="-5" dirty="0">
                <a:latin typeface="Arial"/>
                <a:cs typeface="Arial"/>
              </a:rPr>
              <a:t>software </a:t>
            </a:r>
            <a:r>
              <a:rPr sz="2200" spc="-5" dirty="0">
                <a:latin typeface="Arial"/>
                <a:cs typeface="Arial"/>
              </a:rPr>
              <a:t>de  gerenciamento, </a:t>
            </a:r>
            <a:r>
              <a:rPr sz="2200" dirty="0">
                <a:latin typeface="Arial"/>
                <a:cs typeface="Arial"/>
              </a:rPr>
              <a:t>com o </a:t>
            </a:r>
            <a:r>
              <a:rPr sz="2200" spc="-5" dirty="0">
                <a:latin typeface="Arial"/>
                <a:cs typeface="Arial"/>
              </a:rPr>
              <a:t>objetivo de </a:t>
            </a:r>
            <a:r>
              <a:rPr sz="2200" dirty="0">
                <a:latin typeface="Arial"/>
                <a:cs typeface="Arial"/>
              </a:rPr>
              <a:t>melhorar a </a:t>
            </a:r>
            <a:r>
              <a:rPr sz="2200" spc="-5" dirty="0">
                <a:latin typeface="Arial"/>
                <a:cs typeface="Arial"/>
              </a:rPr>
              <a:t>eficiência  organizacional, pessoal </a:t>
            </a:r>
            <a:r>
              <a:rPr sz="2200" dirty="0">
                <a:latin typeface="Arial"/>
                <a:cs typeface="Arial"/>
              </a:rPr>
              <a:t>e </a:t>
            </a:r>
            <a:r>
              <a:rPr sz="2200" spc="-5" dirty="0">
                <a:latin typeface="Arial"/>
                <a:cs typeface="Arial"/>
              </a:rPr>
              <a:t>de produção </a:t>
            </a:r>
            <a:r>
              <a:rPr sz="2200" dirty="0">
                <a:latin typeface="Arial"/>
                <a:cs typeface="Arial"/>
              </a:rPr>
              <a:t>(VIEIRA,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1996).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1420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pic>
        <p:nvPicPr>
          <p:cNvPr id="11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9241" y="204626"/>
            <a:ext cx="7825105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Conceitos</a:t>
            </a:r>
            <a:endParaRPr b="1" i="1" spc="-5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1420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pic>
        <p:nvPicPr>
          <p:cNvPr id="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154860" y="989772"/>
            <a:ext cx="8850153" cy="53989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9690">
              <a:lnSpc>
                <a:spcPct val="15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Em </a:t>
            </a:r>
            <a:r>
              <a:rPr sz="2000" spc="-5" dirty="0">
                <a:latin typeface="Arial"/>
                <a:cs typeface="Arial"/>
              </a:rPr>
              <a:t>1984 </a:t>
            </a:r>
            <a:r>
              <a:rPr sz="2000" dirty="0">
                <a:latin typeface="Arial"/>
                <a:cs typeface="Arial"/>
              </a:rPr>
              <a:t>o comitê </a:t>
            </a:r>
            <a:r>
              <a:rPr sz="2000" spc="-5" dirty="0">
                <a:latin typeface="Arial"/>
                <a:cs typeface="Arial"/>
              </a:rPr>
              <a:t>de </a:t>
            </a:r>
            <a:r>
              <a:rPr sz="2000" spc="-10" dirty="0">
                <a:latin typeface="Arial"/>
                <a:cs typeface="Arial"/>
              </a:rPr>
              <a:t>CAD/CAM </a:t>
            </a:r>
            <a:r>
              <a:rPr sz="2000" spc="-5" dirty="0">
                <a:latin typeface="Arial"/>
                <a:cs typeface="Arial"/>
              </a:rPr>
              <a:t>do US Research </a:t>
            </a:r>
            <a:r>
              <a:rPr sz="2000" spc="-10" dirty="0">
                <a:latin typeface="Arial"/>
                <a:cs typeface="Arial"/>
              </a:rPr>
              <a:t>Council  </a:t>
            </a:r>
            <a:r>
              <a:rPr sz="2000" spc="-5" dirty="0">
                <a:latin typeface="Arial"/>
                <a:cs typeface="Arial"/>
              </a:rPr>
              <a:t>publica que para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empresa estar organizada segundo </a:t>
            </a:r>
            <a:r>
              <a:rPr sz="2000" dirty="0">
                <a:latin typeface="Arial"/>
                <a:cs typeface="Arial"/>
              </a:rPr>
              <a:t>o  </a:t>
            </a:r>
            <a:r>
              <a:rPr sz="2000" spc="-5" dirty="0">
                <a:latin typeface="Arial"/>
                <a:cs typeface="Arial"/>
              </a:rPr>
              <a:t>CIM ela deve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ter:</a:t>
            </a:r>
            <a:endParaRPr sz="2000" dirty="0">
              <a:latin typeface="Arial"/>
              <a:cs typeface="Arial"/>
            </a:endParaRPr>
          </a:p>
          <a:p>
            <a:pPr marL="744855" indent="-286385">
              <a:lnSpc>
                <a:spcPct val="150000"/>
              </a:lnSpc>
              <a:spcBef>
                <a:spcPts val="1989"/>
              </a:spcBef>
              <a:buClr>
                <a:srgbClr val="FFFFFF"/>
              </a:buClr>
              <a:buSzPct val="70000"/>
              <a:buFont typeface="Wingdings"/>
              <a:buChar char=""/>
              <a:tabLst>
                <a:tab pos="744855" algn="l"/>
                <a:tab pos="745490" algn="l"/>
              </a:tabLst>
            </a:pPr>
            <a:r>
              <a:rPr sz="2000" spc="-45" dirty="0">
                <a:latin typeface="Arial"/>
                <a:cs typeface="Arial"/>
              </a:rPr>
              <a:t>Todas </a:t>
            </a:r>
            <a:r>
              <a:rPr sz="2000" dirty="0">
                <a:latin typeface="Arial"/>
                <a:cs typeface="Arial"/>
              </a:rPr>
              <a:t>as funções, quer de processamento, quer de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 err="1">
                <a:latin typeface="Arial"/>
                <a:cs typeface="Arial"/>
              </a:rPr>
              <a:t>gestão</a:t>
            </a:r>
            <a:r>
              <a:rPr sz="2000" dirty="0">
                <a:latin typeface="Arial"/>
                <a:cs typeface="Arial"/>
              </a:rPr>
              <a:t>,</a:t>
            </a:r>
            <a:r>
              <a:rPr lang="pt-BR" sz="2000" dirty="0">
                <a:latin typeface="Arial"/>
                <a:cs typeface="Arial"/>
              </a:rPr>
              <a:t> </a:t>
            </a:r>
            <a:r>
              <a:rPr sz="2000" dirty="0" err="1">
                <a:latin typeface="Arial"/>
                <a:cs typeface="Arial"/>
              </a:rPr>
              <a:t>devem</a:t>
            </a:r>
            <a:r>
              <a:rPr sz="2000" dirty="0">
                <a:latin typeface="Arial"/>
                <a:cs typeface="Arial"/>
              </a:rPr>
              <a:t> </a:t>
            </a:r>
            <a:r>
              <a:rPr lang="pt-BR" sz="2000" dirty="0">
                <a:latin typeface="Arial"/>
                <a:cs typeface="Arial"/>
              </a:rPr>
              <a:t> </a:t>
            </a:r>
            <a:r>
              <a:rPr sz="2000" dirty="0" err="1">
                <a:latin typeface="Arial"/>
                <a:cs typeface="Arial"/>
              </a:rPr>
              <a:t>poder</a:t>
            </a:r>
            <a:r>
              <a:rPr sz="2000" dirty="0">
                <a:latin typeface="Arial"/>
                <a:cs typeface="Arial"/>
              </a:rPr>
              <a:t> ser expressas sob a forma </a:t>
            </a:r>
            <a:r>
              <a:rPr sz="2000" spc="-5" dirty="0">
                <a:latin typeface="Arial"/>
                <a:cs typeface="Arial"/>
              </a:rPr>
              <a:t>de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dados;</a:t>
            </a:r>
            <a:r>
              <a:rPr lang="pt-BR" sz="2000" dirty="0">
                <a:latin typeface="Arial"/>
                <a:cs typeface="Arial"/>
              </a:rPr>
              <a:t> </a:t>
            </a:r>
          </a:p>
          <a:p>
            <a:pPr marL="744855" indent="-286385">
              <a:lnSpc>
                <a:spcPct val="150000"/>
              </a:lnSpc>
              <a:spcBef>
                <a:spcPts val="1989"/>
              </a:spcBef>
              <a:buClr>
                <a:srgbClr val="FFFFFF"/>
              </a:buClr>
              <a:buSzPct val="70000"/>
              <a:buFont typeface="Wingdings"/>
              <a:buChar char=""/>
              <a:tabLst>
                <a:tab pos="744855" algn="l"/>
                <a:tab pos="745490" algn="l"/>
              </a:tabLst>
            </a:pPr>
            <a:r>
              <a:rPr sz="2000" dirty="0" err="1">
                <a:latin typeface="Arial"/>
                <a:cs typeface="Arial"/>
              </a:rPr>
              <a:t>Esses</a:t>
            </a:r>
            <a:r>
              <a:rPr sz="2000" dirty="0">
                <a:latin typeface="Arial"/>
                <a:cs typeface="Arial"/>
              </a:rPr>
              <a:t> dados devem ser expressos </a:t>
            </a:r>
            <a:r>
              <a:rPr sz="2000" spc="-5" dirty="0">
                <a:latin typeface="Arial"/>
                <a:cs typeface="Arial"/>
              </a:rPr>
              <a:t>de </a:t>
            </a:r>
            <a:r>
              <a:rPr sz="2000" dirty="0">
                <a:latin typeface="Arial"/>
                <a:cs typeface="Arial"/>
              </a:rPr>
              <a:t>forma a poderem ser  gerados, transformados, usados, trocados e armazenados</a:t>
            </a:r>
            <a:r>
              <a:rPr sz="2000" spc="-2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por  </a:t>
            </a:r>
            <a:r>
              <a:rPr sz="2000" spc="-5" dirty="0">
                <a:latin typeface="Arial"/>
                <a:cs typeface="Arial"/>
              </a:rPr>
              <a:t>computadores;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e,</a:t>
            </a:r>
            <a:r>
              <a:rPr lang="pt-BR" sz="2000" spc="-5" dirty="0">
                <a:latin typeface="Arial"/>
                <a:cs typeface="Arial"/>
              </a:rPr>
              <a:t> </a:t>
            </a:r>
          </a:p>
          <a:p>
            <a:pPr marL="744855" indent="-286385">
              <a:lnSpc>
                <a:spcPct val="150000"/>
              </a:lnSpc>
              <a:spcBef>
                <a:spcPts val="1989"/>
              </a:spcBef>
              <a:buClr>
                <a:srgbClr val="FFFFFF"/>
              </a:buClr>
              <a:buSzPct val="70000"/>
              <a:buFont typeface="Wingdings"/>
              <a:buChar char=""/>
              <a:tabLst>
                <a:tab pos="744855" algn="l"/>
                <a:tab pos="745490" algn="l"/>
              </a:tabLst>
            </a:pPr>
            <a:r>
              <a:rPr sz="2000" dirty="0" err="1">
                <a:latin typeface="Arial"/>
                <a:cs typeface="Arial"/>
              </a:rPr>
              <a:t>Esses</a:t>
            </a:r>
            <a:r>
              <a:rPr sz="2000" dirty="0">
                <a:latin typeface="Arial"/>
                <a:cs typeface="Arial"/>
              </a:rPr>
              <a:t> dados podem ser trocados </a:t>
            </a:r>
            <a:r>
              <a:rPr sz="2000" spc="-5" dirty="0">
                <a:latin typeface="Arial"/>
                <a:cs typeface="Arial"/>
              </a:rPr>
              <a:t>livremente </a:t>
            </a:r>
            <a:r>
              <a:rPr sz="2000" dirty="0">
                <a:latin typeface="Arial"/>
                <a:cs typeface="Arial"/>
              </a:rPr>
              <a:t>entre </a:t>
            </a:r>
            <a:r>
              <a:rPr sz="2000" spc="-5" dirty="0">
                <a:latin typeface="Arial"/>
                <a:cs typeface="Arial"/>
              </a:rPr>
              <a:t>as </a:t>
            </a:r>
            <a:r>
              <a:rPr sz="2000" dirty="0">
                <a:latin typeface="Arial"/>
                <a:cs typeface="Arial"/>
              </a:rPr>
              <a:t>funções  </a:t>
            </a:r>
            <a:r>
              <a:rPr sz="2000" spc="-5" dirty="0">
                <a:latin typeface="Arial"/>
                <a:cs typeface="Arial"/>
              </a:rPr>
              <a:t>do </a:t>
            </a:r>
            <a:r>
              <a:rPr sz="2000" dirty="0">
                <a:latin typeface="Arial"/>
                <a:cs typeface="Arial"/>
              </a:rPr>
              <a:t>sistema </a:t>
            </a:r>
            <a:r>
              <a:rPr sz="2000" spc="-5" dirty="0">
                <a:latin typeface="Arial"/>
                <a:cs typeface="Arial"/>
              </a:rPr>
              <a:t>produtivo, </a:t>
            </a:r>
            <a:r>
              <a:rPr sz="2000" dirty="0">
                <a:latin typeface="Arial"/>
                <a:cs typeface="Arial"/>
              </a:rPr>
              <a:t>durante a vida </a:t>
            </a:r>
            <a:r>
              <a:rPr sz="2000" spc="-5" dirty="0">
                <a:latin typeface="Arial"/>
                <a:cs typeface="Arial"/>
              </a:rPr>
              <a:t>do </a:t>
            </a:r>
            <a:r>
              <a:rPr sz="2000" dirty="0">
                <a:latin typeface="Arial"/>
                <a:cs typeface="Arial"/>
              </a:rPr>
              <a:t>produto, com </a:t>
            </a:r>
            <a:r>
              <a:rPr sz="2000" spc="-5" dirty="0">
                <a:latin typeface="Arial"/>
                <a:cs typeface="Arial"/>
              </a:rPr>
              <a:t>objetivo  de </a:t>
            </a:r>
            <a:r>
              <a:rPr sz="2000" dirty="0">
                <a:latin typeface="Arial"/>
                <a:cs typeface="Arial"/>
              </a:rPr>
              <a:t>que a empresa como um todo possa ter a informação  </a:t>
            </a:r>
            <a:r>
              <a:rPr sz="2000" spc="-5" dirty="0">
                <a:latin typeface="Arial"/>
                <a:cs typeface="Arial"/>
              </a:rPr>
              <a:t>disponível </a:t>
            </a:r>
            <a:r>
              <a:rPr sz="2000" dirty="0">
                <a:latin typeface="Arial"/>
                <a:cs typeface="Arial"/>
              </a:rPr>
              <a:t>sempre que necessário a </a:t>
            </a:r>
            <a:r>
              <a:rPr sz="2000" spc="-5" dirty="0">
                <a:latin typeface="Arial"/>
                <a:cs typeface="Arial"/>
              </a:rPr>
              <a:t>fim de </a:t>
            </a:r>
            <a:r>
              <a:rPr sz="2000" dirty="0">
                <a:latin typeface="Arial"/>
                <a:cs typeface="Arial"/>
              </a:rPr>
              <a:t>poder operar com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  máxima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eficiência.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873" y="-30480"/>
            <a:ext cx="7468234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Empresa </a:t>
            </a:r>
            <a:r>
              <a:rPr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organizada </a:t>
            </a:r>
            <a:r>
              <a:rPr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segundo o</a:t>
            </a:r>
            <a:r>
              <a:rPr b="1" i="1" spc="-125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CIM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 txBox="1"/>
          <p:nvPr/>
        </p:nvSpPr>
        <p:spPr>
          <a:xfrm>
            <a:off x="304800" y="1066800"/>
            <a:ext cx="8915400" cy="50449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84810">
              <a:lnSpc>
                <a:spcPct val="150000"/>
              </a:lnSpc>
              <a:spcBef>
                <a:spcPts val="100"/>
              </a:spcBef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idéia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intrínseca de CIM assume que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obstáculo  principal para as empresas alcançarem um nível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mais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eficiente de funcionamento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centrado na falta de  integração entre os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seus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departamentos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atividades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–  sistemas.</a:t>
            </a:r>
          </a:p>
          <a:p>
            <a:pPr>
              <a:lnSpc>
                <a:spcPct val="150000"/>
              </a:lnSpc>
              <a:spcBef>
                <a:spcPts val="35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320" marR="363220">
              <a:lnSpc>
                <a:spcPct val="150000"/>
              </a:lnSpc>
              <a:spcBef>
                <a:spcPts val="5"/>
              </a:spcBef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CIM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uma filosofia industrial postulada no início dos  anos 80,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baseia no uso da (tecnologia de)  informação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como o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meio de suportar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tal</a:t>
            </a:r>
            <a:r>
              <a:rPr sz="22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integração.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0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320" marR="5080">
              <a:lnSpc>
                <a:spcPct val="150000"/>
              </a:lnSpc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Portanto,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uso da filosofia de CIM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pelas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empresas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é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diretamente relacionado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com 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integração de</a:t>
            </a:r>
            <a:r>
              <a:rPr sz="22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informação.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1420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pic>
        <p:nvPicPr>
          <p:cNvPr id="9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7816" y="96723"/>
            <a:ext cx="78282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Manufatura </a:t>
            </a:r>
            <a:r>
              <a:rPr dirty="0"/>
              <a:t>Integrada </a:t>
            </a:r>
            <a:r>
              <a:rPr spc="-5" dirty="0"/>
              <a:t>por</a:t>
            </a:r>
            <a:r>
              <a:rPr spc="-90" dirty="0"/>
              <a:t> </a:t>
            </a:r>
            <a:r>
              <a:rPr spc="-5" dirty="0"/>
              <a:t>Computador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1572" y="2348512"/>
            <a:ext cx="8880856" cy="216097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wrap="square" lIns="0" tIns="13335" rIns="0" bIns="0" rtlCol="0">
            <a:spAutoFit/>
          </a:bodyPr>
          <a:lstStyle/>
          <a:p>
            <a:pPr marL="504190" marR="5080">
              <a:lnSpc>
                <a:spcPct val="150000"/>
              </a:lnSpc>
              <a:buClr>
                <a:srgbClr val="FFFFFF"/>
              </a:buClr>
              <a:buSzPct val="69642"/>
              <a:tabLst>
                <a:tab pos="791845" algn="l"/>
              </a:tabLst>
            </a:pPr>
            <a:r>
              <a:rPr sz="2400" spc="-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Disponibilização</a:t>
            </a:r>
            <a:r>
              <a:rPr sz="2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sz="2400" b="1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informação </a:t>
            </a: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certa,  correta </a:t>
            </a:r>
            <a:r>
              <a:rPr sz="2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atualizada, no </a:t>
            </a: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</a:t>
            </a:r>
            <a:r>
              <a:rPr sz="2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certo, </a:t>
            </a:r>
            <a:r>
              <a:rPr sz="2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 </a:t>
            </a:r>
            <a:r>
              <a:rPr sz="2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momento certo/útil, de modo/formato </a:t>
            </a: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certo,  </a:t>
            </a:r>
            <a:r>
              <a:rPr sz="2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sz="2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sz="2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rápida tomada de </a:t>
            </a: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decisão </a:t>
            </a:r>
            <a:r>
              <a:rPr sz="2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(por </a:t>
            </a:r>
            <a:r>
              <a:rPr sz="2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 </a:t>
            </a:r>
            <a:r>
              <a:rPr sz="2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 ou</a:t>
            </a:r>
            <a:r>
              <a:rPr sz="2400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sistema)</a:t>
            </a:r>
            <a:endParaRPr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2944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sz="2800" b="1" i="1" dirty="0">
                <a:solidFill>
                  <a:srgbClr val="EAEAEA"/>
                </a:solidFill>
                <a:latin typeface="Bookman Old Style" panose="02050604050505020204" pitchFamily="18" charset="0"/>
                <a:cs typeface="Arial"/>
              </a:rPr>
              <a:t>Objetivo </a:t>
            </a:r>
            <a:r>
              <a:rPr lang="pt-BR" sz="2800" b="1" i="1" spc="-5" dirty="0">
                <a:solidFill>
                  <a:srgbClr val="EAEAEA"/>
                </a:solidFill>
                <a:latin typeface="Bookman Old Style" panose="02050604050505020204" pitchFamily="18" charset="0"/>
                <a:cs typeface="Arial"/>
              </a:rPr>
              <a:t>da Integração da</a:t>
            </a:r>
            <a:r>
              <a:rPr lang="pt-BR" sz="2800" b="1" i="1" spc="-80" dirty="0">
                <a:solidFill>
                  <a:srgbClr val="EAEAEA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pt-BR" sz="2800" b="1" i="1" spc="-5" dirty="0">
                <a:solidFill>
                  <a:srgbClr val="EAEAEA"/>
                </a:solidFill>
                <a:latin typeface="Bookman Old Style" panose="02050604050505020204" pitchFamily="18" charset="0"/>
                <a:cs typeface="Arial"/>
              </a:rPr>
              <a:t>informação:</a:t>
            </a:r>
            <a:endParaRPr lang="pt-BR" sz="2800" b="1" i="1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Manufatura Integrada por Computador</a:t>
            </a:r>
            <a:endParaRPr lang="pt-BR" sz="1600" dirty="0"/>
          </a:p>
        </p:txBody>
      </p:sp>
      <p:pic>
        <p:nvPicPr>
          <p:cNvPr id="9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38A7DC9F-9E8B-40AD-BAE0-A01CE50F00EC}" vid="{6FCFCB76-520B-4F1C-AB98-1A6FE81ABC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288</TotalTime>
  <Words>1734</Words>
  <Application>Microsoft Office PowerPoint</Application>
  <PresentationFormat>Apresentação na tela (4:3)</PresentationFormat>
  <Paragraphs>207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3" baseType="lpstr">
      <vt:lpstr>Arial</vt:lpstr>
      <vt:lpstr>Bookman Old Style</vt:lpstr>
      <vt:lpstr>Calibri</vt:lpstr>
      <vt:lpstr>Calibri Light</vt:lpstr>
      <vt:lpstr>Liberation Sans Narrow</vt:lpstr>
      <vt:lpstr>Times New Roman</vt:lpstr>
      <vt:lpstr>Verdana</vt:lpstr>
      <vt:lpstr>Wingdings</vt:lpstr>
      <vt:lpstr>Tema1</vt:lpstr>
      <vt:lpstr>Manufatura Integrada por  Computador</vt:lpstr>
      <vt:lpstr>Tecnologias de Manufatura</vt:lpstr>
      <vt:lpstr>Manufatura integrada por computador</vt:lpstr>
      <vt:lpstr>Manufatura integrada por computador</vt:lpstr>
      <vt:lpstr>Roteiro</vt:lpstr>
      <vt:lpstr>Conceitos</vt:lpstr>
      <vt:lpstr>Empresa organizada segundo o CIM</vt:lpstr>
      <vt:lpstr>Apresentação do PowerPoint</vt:lpstr>
      <vt:lpstr>Manufatura Integrada por Computador</vt:lpstr>
      <vt:lpstr>Composição de um sistema CIM</vt:lpstr>
      <vt:lpstr>Composição de um sistema CIM</vt:lpstr>
      <vt:lpstr>Apresentação do PowerPoint</vt:lpstr>
      <vt:lpstr>Apresentação do PowerPoint</vt:lpstr>
      <vt:lpstr>Fluxo de Informações Manufatura  Integrada</vt:lpstr>
      <vt:lpstr>Manufatura Integrada pelo Computador</vt:lpstr>
      <vt:lpstr>Sistemas Integrados de Manufatura Objetivo</vt:lpstr>
      <vt:lpstr>Apresentação do PowerPoint</vt:lpstr>
      <vt:lpstr>Problemas Essenciais</vt:lpstr>
      <vt:lpstr>Sistemas de Informação para o CIM</vt:lpstr>
      <vt:lpstr>Níveis de integração</vt:lpstr>
      <vt:lpstr>Apresentação do PowerPoint</vt:lpstr>
      <vt:lpstr>Apresentação do PowerPoint</vt:lpstr>
      <vt:lpstr>Metodologia para Integração Empresarial</vt:lpstr>
      <vt:lpstr>Apresentação do PowerPoint</vt:lpstr>
      <vt:lpstr>Metodologia para Integração Empresarial</vt:lpstr>
      <vt:lpstr>Apresentação do PowerPoint</vt:lpstr>
      <vt:lpstr>CIM e os sistemas ERP</vt:lpstr>
      <vt:lpstr>Apresentação do PowerPoint</vt:lpstr>
      <vt:lpstr>Apresentação do PowerPoint</vt:lpstr>
      <vt:lpstr>CIM e os Sistemas Empresariais</vt:lpstr>
      <vt:lpstr>Apresentação do PowerPoint</vt:lpstr>
      <vt:lpstr>Apresentação do PowerPoint</vt:lpstr>
      <vt:lpstr>Manufatura Integrada pelo Computador Considerações finais</vt:lpstr>
      <vt:lpstr>Manufatura Integrada pelo Computador Exemplo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Manufatura Integrada por Computador  (CIM - computer integrated manufacturing)</dc:title>
  <dc:creator>Gilberto Wolff</dc:creator>
  <cp:lastModifiedBy>Fabio Pinheiro</cp:lastModifiedBy>
  <cp:revision>16</cp:revision>
  <dcterms:created xsi:type="dcterms:W3CDTF">2019-02-04T18:51:56Z</dcterms:created>
  <dcterms:modified xsi:type="dcterms:W3CDTF">2019-04-09T00:22:28Z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2017-05-02T00:00:00Z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2019-02-04T00:00:00Z</vt:filetime>
  </property>
</Properties>
</file>