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0" r:id="rId4"/>
    <p:sldId id="259" r:id="rId5"/>
    <p:sldId id="261" r:id="rId6"/>
    <p:sldId id="266" r:id="rId7"/>
    <p:sldId id="262" r:id="rId8"/>
    <p:sldId id="263" r:id="rId9"/>
    <p:sldId id="267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  <a:srgbClr val="3333CC"/>
    <a:srgbClr val="800000"/>
    <a:srgbClr val="003399"/>
    <a:srgbClr val="993300"/>
    <a:srgbClr val="77804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00" autoAdjust="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2691A6-B1F8-4673-AB33-41E8F51A6B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A4D1BF-9A7D-4B0A-B796-5F7B553E3E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C8D5B3-2A56-493B-9336-3B9F50C29D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CB46F4-9055-4BBF-9B31-AAEC4B4257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6D417F-92DE-4895-A64E-98903AC679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EFD497A6-15E2-4E74-A097-589ADB07DB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31652824-3B1F-4BF8-B740-C382FC1663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5C0D0D9-AE0A-4165-B865-50F6CE0A194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7" name="Rectangle 5">
            <a:extLst>
              <a:ext uri="{FF2B5EF4-FFF2-40B4-BE49-F238E27FC236}">
                <a16:creationId xmlns:a16="http://schemas.microsoft.com/office/drawing/2014/main" id="{41AE284D-95AB-4695-8F6B-DD3C90397C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64198" name="Rectangle 6">
            <a:extLst>
              <a:ext uri="{FF2B5EF4-FFF2-40B4-BE49-F238E27FC236}">
                <a16:creationId xmlns:a16="http://schemas.microsoft.com/office/drawing/2014/main" id="{B415B6BD-15EC-4B3D-9EBA-8F93CC466F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4199" name="Rectangle 7">
            <a:extLst>
              <a:ext uri="{FF2B5EF4-FFF2-40B4-BE49-F238E27FC236}">
                <a16:creationId xmlns:a16="http://schemas.microsoft.com/office/drawing/2014/main" id="{171817E3-192B-4143-9E88-69CFE51DF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CA21F7-FEBB-4A08-86B8-A1F582A03E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E63ED-F603-4D94-898F-B705B2AB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9B4C25-D5AC-4031-9F9C-2B39BA7C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1933C-BC1F-4AB4-8DD3-0F0C985C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49103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EB2914-7F5A-4B84-9F3A-75102435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D64A29-A3CA-4169-9741-E537F18F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C5502C-99B2-481E-B280-DA76A65F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237754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D790D9-05D2-4036-9C1F-65F6DBA6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B4F6BF-1BF3-4B95-A2A0-22338D40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3EA59-01BC-4E09-A094-BB851EE7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27742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A2A93-4A5F-4E93-8B44-C3DB2826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316DCB-490A-4F58-809D-B985163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A32DB-154D-4F79-9DE6-6AD7F4AC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84911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6252EA-6578-4145-805F-55B30E30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096C27-4F07-43DB-B4ED-3E85342F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541CE5-777D-474F-825D-B408C9D4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59484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9F16B8A-14B0-4C7A-951F-BE47EA11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CFB40C0-52DD-468A-94F2-48FFD5F8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99CB89D-7B29-4F24-8DEA-998EC17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20391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5F030F7-B334-44F6-95D6-AEB65A1D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8931C54-0F98-4B9C-974C-111A160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327E740-F24F-4D4C-BD3A-BEB26755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126221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D96D1AC-F0E7-45BE-95E5-0BBF34C7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DE6BE8C-0942-4BB2-B20F-C53FD3F4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25E6D84-1EB5-407F-A630-CB927C2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421292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AD01A99-1375-4A89-B908-768F5229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173D9EF-4F3D-41F0-A345-901EF999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9E13761-79FE-4A19-B5D9-B9592BC4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19294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14214F9-9551-4E0F-A8C9-BF86F812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408C52E-AE1C-4007-8D77-029E9942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F973001-B125-4FC9-A66D-6ED70BED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92041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DC8A78E-51D7-4C94-9F8F-3F27A679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86E5DBA-F4F6-4699-A906-BDB42C4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D0EDE3A-2A9A-42C0-98C5-CE95BF87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277273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0817110-847F-45CD-A304-4740856124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22FE084-36B2-4AF4-9C6B-1DB292911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Editar estilos de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589C1A-0083-4FB2-BD29-A5D075BE2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95E43A-9F9E-40FA-A1AD-EA12F7098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0F2EEC-23A6-485D-8088-14337C6FE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FÁBIO PINHEIRO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spaço Reservado para Conteúdo 9">
            <a:extLst>
              <a:ext uri="{FF2B5EF4-FFF2-40B4-BE49-F238E27FC236}">
                <a16:creationId xmlns:a16="http://schemas.microsoft.com/office/drawing/2014/main" id="{73A9A207-B0CB-4511-A559-9F95B15AC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8C430-07F3-414F-9956-8301BC998C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3888" y="2466975"/>
            <a:ext cx="7910512" cy="985838"/>
          </a:xfrm>
        </p:spPr>
        <p:txBody>
          <a:bodyPr/>
          <a:lstStyle/>
          <a:p>
            <a:pPr eaLnBrk="1" hangingPunct="1"/>
            <a:r>
              <a:rPr lang="pt-BR" altLang="pt-BR" sz="4400" b="1" i="1">
                <a:latin typeface="Bookman Old Style" panose="02050604050505020204" pitchFamily="18" charset="0"/>
              </a:rPr>
              <a:t>AUTOMAÇÃO INDUSTRIAL</a:t>
            </a:r>
            <a:endParaRPr lang="en-GB" altLang="pt-BR" sz="4400" b="1" i="1">
              <a:latin typeface="Bookman Old Style" panose="02050604050505020204" pitchFamily="18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69C76124-E989-473F-BC45-50E045C9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899025"/>
            <a:ext cx="339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BR" altLang="pt-BR" b="1" i="1"/>
              <a:t>PROF.: FÁBIO PINHEIRO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 bwMode="auto"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4103" name="Imagem 1">
            <a:extLst>
              <a:ext uri="{FF2B5EF4-FFF2-40B4-BE49-F238E27FC236}">
                <a16:creationId xmlns:a16="http://schemas.microsoft.com/office/drawing/2014/main" id="{79B3100B-7430-4F69-AC8B-C701481FB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ço Reservado para Conteúdo 9">
            <a:extLst>
              <a:ext uri="{FF2B5EF4-FFF2-40B4-BE49-F238E27FC236}">
                <a16:creationId xmlns:a16="http://schemas.microsoft.com/office/drawing/2014/main" id="{8B6D20F1-1A1F-4C12-93DB-67C03A00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540DF28B-3D54-4244-B50C-4792AD69E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Elementos de Entrada de Ordem </a:t>
            </a:r>
            <a:endParaRPr lang="en-US" altLang="pt-BR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3318" name="Imagem 7">
            <a:extLst>
              <a:ext uri="{FF2B5EF4-FFF2-40B4-BE49-F238E27FC236}">
                <a16:creationId xmlns:a16="http://schemas.microsoft.com/office/drawing/2014/main" id="{256ACAFF-CD23-4674-A8D9-CEB67621C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tângulo 1">
            <a:extLst>
              <a:ext uri="{FF2B5EF4-FFF2-40B4-BE49-F238E27FC236}">
                <a16:creationId xmlns:a16="http://schemas.microsoft.com/office/drawing/2014/main" id="{0C3D48B7-0E8A-44EC-BD48-679DC222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1209675"/>
            <a:ext cx="83518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en-US" sz="200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elementos de entrada de ordem permitem que o operador ordene um comando ao sistema e podem ser classificados em 2 categorias:</a:t>
            </a:r>
          </a:p>
          <a:p>
            <a:pPr algn="just">
              <a:lnSpc>
                <a:spcPct val="150000"/>
              </a:lnSpc>
            </a:pPr>
            <a:endParaRPr lang="pt-BR" altLang="en-US" sz="200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00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altLang="en-US" sz="2000" b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Binários</a:t>
            </a:r>
            <a:r>
              <a:rPr lang="pt-BR" altLang="en-US" sz="200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são a forma mais simples de dar o comando. Se o operador deseja acionar, ele pode apertar a botoeira e se deseja desligar, ele pode simplesmente apertar a botoeira novamente. O binário é 1 ou 0. Se o botão estiver apertado emitindo o sinal 1, quando estiver desapertado emitirá um sinal 0 para o sistema de controle.</a:t>
            </a:r>
          </a:p>
          <a:p>
            <a:pPr>
              <a:lnSpc>
                <a:spcPct val="150000"/>
              </a:lnSpc>
            </a:pPr>
            <a:br>
              <a:rPr lang="pt-BR" altLang="en-US"/>
            </a:br>
            <a:endParaRPr lang="pt-BR" altLang="en-US"/>
          </a:p>
        </p:txBody>
      </p:sp>
      <p:pic>
        <p:nvPicPr>
          <p:cNvPr id="13320" name="Imagem 2">
            <a:extLst>
              <a:ext uri="{FF2B5EF4-FFF2-40B4-BE49-F238E27FC236}">
                <a16:creationId xmlns:a16="http://schemas.microsoft.com/office/drawing/2014/main" id="{1D48658D-EDDD-453E-B959-BE981A706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89011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Espaço Reservado para Conteúdo 9">
            <a:extLst>
              <a:ext uri="{FF2B5EF4-FFF2-40B4-BE49-F238E27FC236}">
                <a16:creationId xmlns:a16="http://schemas.microsoft.com/office/drawing/2014/main" id="{2482B513-1FAF-450C-98FD-DE6D09495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942B0170-CF76-4609-BD3F-BD30F3216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Elementos de Entrada de Ordem </a:t>
            </a:r>
            <a:endParaRPr lang="en-US" altLang="pt-BR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4342" name="Imagem 7">
            <a:extLst>
              <a:ext uri="{FF2B5EF4-FFF2-40B4-BE49-F238E27FC236}">
                <a16:creationId xmlns:a16="http://schemas.microsoft.com/office/drawing/2014/main" id="{387D2AC1-B81F-4765-B03A-04CA46F58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tângulo 1">
            <a:extLst>
              <a:ext uri="{FF2B5EF4-FFF2-40B4-BE49-F238E27FC236}">
                <a16:creationId xmlns:a16="http://schemas.microsoft.com/office/drawing/2014/main" id="{533980B7-EF5E-42F7-9C67-9D319589A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89038"/>
            <a:ext cx="83534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Numéricos (ou alfanuméricos)</a:t>
            </a: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: Enquanto os binários são sim ou não, os numéricos permitem a entrada de qualquer tipo de informação através de números ou letras Alguns exemplos são os potenciômetros e teclados numéricos.</a:t>
            </a:r>
            <a:endParaRPr lang="pt-BR" altLang="en-US" sz="2400"/>
          </a:p>
        </p:txBody>
      </p:sp>
      <p:pic>
        <p:nvPicPr>
          <p:cNvPr id="14344" name="Imagem 2">
            <a:extLst>
              <a:ext uri="{FF2B5EF4-FFF2-40B4-BE49-F238E27FC236}">
                <a16:creationId xmlns:a16="http://schemas.microsoft.com/office/drawing/2014/main" id="{5630912C-3288-4D42-9654-54AECBAD4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511675"/>
            <a:ext cx="876458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spaço Reservado para Conteúdo 9">
            <a:extLst>
              <a:ext uri="{FF2B5EF4-FFF2-40B4-BE49-F238E27FC236}">
                <a16:creationId xmlns:a16="http://schemas.microsoft.com/office/drawing/2014/main" id="{C668C335-B56A-4A84-BC9A-7112269D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D887EB37-9A33-4A29-8FB3-F5EC517D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Elementos de Saída da Informação</a:t>
            </a:r>
            <a:endParaRPr lang="en-US" altLang="pt-BR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5366" name="Imagem 7">
            <a:extLst>
              <a:ext uri="{FF2B5EF4-FFF2-40B4-BE49-F238E27FC236}">
                <a16:creationId xmlns:a16="http://schemas.microsoft.com/office/drawing/2014/main" id="{B4213789-8C8A-4DB9-A0CF-58B3893A1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tângulo 3">
            <a:extLst>
              <a:ext uri="{FF2B5EF4-FFF2-40B4-BE49-F238E27FC236}">
                <a16:creationId xmlns:a16="http://schemas.microsoft.com/office/drawing/2014/main" id="{CEB1264C-7E50-4F3C-91A5-42EBF1319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187450"/>
            <a:ext cx="84899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en-US" sz="2000" b="1">
                <a:solidFill>
                  <a:srgbClr val="0C0C0C"/>
                </a:solidFill>
                <a:latin typeface="Arial" panose="020B0604020202020204" pitchFamily="34" charset="0"/>
              </a:rPr>
              <a:t>Binários</a:t>
            </a:r>
            <a:r>
              <a:rPr lang="pt-BR" altLang="en-US" sz="2000">
                <a:solidFill>
                  <a:srgbClr val="0C0C0C"/>
                </a:solidFill>
                <a:latin typeface="Arial" panose="020B0604020202020204" pitchFamily="34" charset="0"/>
              </a:rPr>
              <a:t>: Fornecem a informação de sim ou não, ligado ou desligado e alguns exemplos são os sinalizadores, alarmes ou sirenes;</a:t>
            </a:r>
          </a:p>
          <a:p>
            <a:pPr algn="just">
              <a:lnSpc>
                <a:spcPct val="150000"/>
              </a:lnSpc>
            </a:pPr>
            <a:endParaRPr lang="pt-BR" altLang="en-US" sz="2000">
              <a:solidFill>
                <a:srgbClr val="0C0C0C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Numéricos e alfanuméricos</a:t>
            </a:r>
            <a:r>
              <a:rPr lang="pt-BR" altLang="en-US" sz="2000">
                <a:latin typeface="Arial" panose="020B0604020202020204" pitchFamily="34" charset="0"/>
                <a:cs typeface="Arial" panose="020B0604020202020204" pitchFamily="34" charset="0"/>
              </a:rPr>
              <a:t>: Permitem a visualização de números e textos e são muito úteis para visualizar dados de processo como níveis, o que está ligado ou não, qual parte do processo não está com o desempenho adequado, etc. </a:t>
            </a:r>
            <a:endParaRPr lang="pt-BR" altLang="en-US" sz="200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altLang="en-US" sz="2000">
              <a:solidFill>
                <a:srgbClr val="0C0C0C"/>
              </a:solidFill>
              <a:latin typeface="Arial" panose="020B0604020202020204" pitchFamily="34" charset="0"/>
            </a:endParaRPr>
          </a:p>
        </p:txBody>
      </p:sp>
      <p:pic>
        <p:nvPicPr>
          <p:cNvPr id="15368" name="Imagem 5">
            <a:extLst>
              <a:ext uri="{FF2B5EF4-FFF2-40B4-BE49-F238E27FC236}">
                <a16:creationId xmlns:a16="http://schemas.microsoft.com/office/drawing/2014/main" id="{1502CA09-15BD-4E9A-9228-5847C0CB2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2052" r="-597" b="-2052"/>
          <a:stretch>
            <a:fillRect/>
          </a:stretch>
        </p:blipFill>
        <p:spPr bwMode="auto">
          <a:xfrm>
            <a:off x="322263" y="4716463"/>
            <a:ext cx="392271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8">
            <a:extLst>
              <a:ext uri="{FF2B5EF4-FFF2-40B4-BE49-F238E27FC236}">
                <a16:creationId xmlns:a16="http://schemas.microsoft.com/office/drawing/2014/main" id="{A6FF055B-E9C8-4617-A1BF-DE7F50BB3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1" r="2460" b="2750"/>
          <a:stretch>
            <a:fillRect/>
          </a:stretch>
        </p:blipFill>
        <p:spPr bwMode="auto">
          <a:xfrm>
            <a:off x="5237163" y="4716463"/>
            <a:ext cx="3168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Espaço Reservado para Conteúdo 9">
            <a:extLst>
              <a:ext uri="{FF2B5EF4-FFF2-40B4-BE49-F238E27FC236}">
                <a16:creationId xmlns:a16="http://schemas.microsoft.com/office/drawing/2014/main" id="{D55B40FC-EB6E-4D73-9B48-BDE7E74EB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B0273267-5AB9-4DB5-B06F-FFAF72D7C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Elementos Mistos (Entrada e Saída) </a:t>
            </a:r>
            <a:endParaRPr lang="en-US" altLang="pt-BR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6390" name="Imagem 7">
            <a:extLst>
              <a:ext uri="{FF2B5EF4-FFF2-40B4-BE49-F238E27FC236}">
                <a16:creationId xmlns:a16="http://schemas.microsoft.com/office/drawing/2014/main" id="{693421F7-3949-407E-9414-AAFD47EE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tângulo 1">
            <a:extLst>
              <a:ext uri="{FF2B5EF4-FFF2-40B4-BE49-F238E27FC236}">
                <a16:creationId xmlns:a16="http://schemas.microsoft.com/office/drawing/2014/main" id="{CFC32AA3-F788-4E04-810C-0E36EBE8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04925"/>
            <a:ext cx="856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en-US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Imagem 5">
            <a:extLst>
              <a:ext uri="{FF2B5EF4-FFF2-40B4-BE49-F238E27FC236}">
                <a16:creationId xmlns:a16="http://schemas.microsoft.com/office/drawing/2014/main" id="{A2E04C3A-BD1C-4156-A25D-3CF36B5B3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717925"/>
            <a:ext cx="34766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CaixaDeTexto 8">
            <a:extLst>
              <a:ext uri="{FF2B5EF4-FFF2-40B4-BE49-F238E27FC236}">
                <a16:creationId xmlns:a16="http://schemas.microsoft.com/office/drawing/2014/main" id="{F372E4F3-6594-40FA-BBC8-442288EC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441450"/>
            <a:ext cx="832326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Os elementos mistos, são elementos de entrada e saída ao simultaneamente. Podendo ser o IHM, o computador e até mesmo o </a:t>
            </a:r>
            <a:r>
              <a:rPr lang="pt-BR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smartphone. </a:t>
            </a: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Por esses equipamentos é possível dar o comando para o acionamento de uma bomba, tanto para monitoramento de temperatura.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spaço Reservado para Conteúdo 9">
            <a:extLst>
              <a:ext uri="{FF2B5EF4-FFF2-40B4-BE49-F238E27FC236}">
                <a16:creationId xmlns:a16="http://schemas.microsoft.com/office/drawing/2014/main" id="{DF7234A2-AE9A-4649-A977-D779794BC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7">
            <a:extLst>
              <a:ext uri="{FF2B5EF4-FFF2-40B4-BE49-F238E27FC236}">
                <a16:creationId xmlns:a16="http://schemas.microsoft.com/office/drawing/2014/main" id="{6517C54A-87B8-4E1D-962A-2DAA477F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449388"/>
            <a:ext cx="8777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5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É qualquer sistema desenvolvido a partir de elementos tecnológicos com a função de substituir tarefas realizadas por operadores humanos levando-se em consideração a segurança e a qualidade do produto. 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69E4A627-0BDE-490F-9F0B-B9E4C7904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 i="1">
                <a:solidFill>
                  <a:schemeClr val="bg1"/>
                </a:solidFill>
                <a:latin typeface="Bookman Old Style" panose="02050604050505020204" pitchFamily="18" charset="0"/>
              </a:rPr>
              <a:t>O que é Automação Industrial</a:t>
            </a:r>
            <a:endParaRPr lang="en-US" altLang="pt-BR" sz="2800" i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5127" name="Imagem 7">
            <a:extLst>
              <a:ext uri="{FF2B5EF4-FFF2-40B4-BE49-F238E27FC236}">
                <a16:creationId xmlns:a16="http://schemas.microsoft.com/office/drawing/2014/main" id="{4EF689BC-60A5-4C14-A3B7-FC5E020C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m 3">
            <a:extLst>
              <a:ext uri="{FF2B5EF4-FFF2-40B4-BE49-F238E27FC236}">
                <a16:creationId xmlns:a16="http://schemas.microsoft.com/office/drawing/2014/main" id="{E2AD6F84-2B6D-43A0-9DC0-F89AADBA6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4133850"/>
            <a:ext cx="272256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m 5">
            <a:extLst>
              <a:ext uri="{FF2B5EF4-FFF2-40B4-BE49-F238E27FC236}">
                <a16:creationId xmlns:a16="http://schemas.microsoft.com/office/drawing/2014/main" id="{A339D136-E849-4B9B-A5E9-C96931C70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32263"/>
            <a:ext cx="3068638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spaço Reservado para Conteúdo 9">
            <a:extLst>
              <a:ext uri="{FF2B5EF4-FFF2-40B4-BE49-F238E27FC236}">
                <a16:creationId xmlns:a16="http://schemas.microsoft.com/office/drawing/2014/main" id="{06FA96B7-B371-4D4D-B2F9-F1A04C93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7">
            <a:extLst>
              <a:ext uri="{FF2B5EF4-FFF2-40B4-BE49-F238E27FC236}">
                <a16:creationId xmlns:a16="http://schemas.microsoft.com/office/drawing/2014/main" id="{39F1FFD5-8DD1-4923-8E94-17FBBC04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571625"/>
            <a:ext cx="877728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5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Melhorar a produtividade aumentando o número de itens produzidos por hora, de forma a reduzir os custos de produção e aumentar a qualidade. </a:t>
            </a:r>
          </a:p>
          <a:p>
            <a:pPr>
              <a:lnSpc>
                <a:spcPct val="150000"/>
              </a:lnSpc>
              <a:spcBef>
                <a:spcPct val="45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Melhorar as condições de trabalho das pessoas eliminando trabalhos perigosos e aumentado a segurança.</a:t>
            </a:r>
          </a:p>
          <a:p>
            <a:pPr>
              <a:lnSpc>
                <a:spcPct val="150000"/>
              </a:lnSpc>
              <a:spcBef>
                <a:spcPct val="45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pt-BR" altLang="en-US" sz="2400">
                <a:latin typeface="Arial" panose="020B0604020202020204" pitchFamily="34" charset="0"/>
                <a:cs typeface="Arial" panose="020B0604020202020204" pitchFamily="34" charset="0"/>
              </a:rPr>
              <a:t>Realizar operações que seriam impossíveis de controlar intelectualmente ou manualmente.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7E683043-1424-41CB-AEC8-F0372BD07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 i="1">
                <a:solidFill>
                  <a:schemeClr val="bg1"/>
                </a:solidFill>
                <a:latin typeface="Bookman Old Style" panose="02050604050505020204" pitchFamily="18" charset="0"/>
              </a:rPr>
              <a:t>Objetivos da Automação Industrial</a:t>
            </a:r>
            <a:endParaRPr lang="en-US" altLang="pt-BR" sz="2800" i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6151" name="Imagem 7">
            <a:extLst>
              <a:ext uri="{FF2B5EF4-FFF2-40B4-BE49-F238E27FC236}">
                <a16:creationId xmlns:a16="http://schemas.microsoft.com/office/drawing/2014/main" id="{CBCC367A-2E00-4797-851A-881E05356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ço Reservado para Conteúdo 9">
            <a:extLst>
              <a:ext uri="{FF2B5EF4-FFF2-40B4-BE49-F238E27FC236}">
                <a16:creationId xmlns:a16="http://schemas.microsoft.com/office/drawing/2014/main" id="{96F5B40D-BA96-492C-9967-AEB0ACED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5" name="Text Box 37">
            <a:extLst>
              <a:ext uri="{FF2B5EF4-FFF2-40B4-BE49-F238E27FC236}">
                <a16:creationId xmlns:a16="http://schemas.microsoft.com/office/drawing/2014/main" id="{483836F2-5491-4704-A66D-740910D3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209675"/>
            <a:ext cx="87772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Melhorar a disponibilidade de produtos de forma com que seja possível fornecer quantidades necessárias no momento certo.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Simplificar a operação e manutenção de modo que o operador não precise ter grande expertise ao manusear o processo de produção.</a:t>
            </a:r>
          </a:p>
          <a:p>
            <a:pPr marL="174625" indent="-174625">
              <a:lnSpc>
                <a:spcPct val="150000"/>
              </a:lnSpc>
              <a:spcBef>
                <a:spcPct val="45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15F57392-82C1-4487-B089-83F582BB9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 i="1">
                <a:solidFill>
                  <a:schemeClr val="bg1"/>
                </a:solidFill>
                <a:latin typeface="Bookman Old Style" panose="02050604050505020204" pitchFamily="18" charset="0"/>
              </a:rPr>
              <a:t>Objetivos da Automação Industrial</a:t>
            </a:r>
            <a:endParaRPr lang="en-US" altLang="pt-BR" sz="2800" i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7175" name="Imagem 7">
            <a:extLst>
              <a:ext uri="{FF2B5EF4-FFF2-40B4-BE49-F238E27FC236}">
                <a16:creationId xmlns:a16="http://schemas.microsoft.com/office/drawing/2014/main" id="{77BBD4D9-E54B-4C68-85F3-0876FFF00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m 1">
            <a:extLst>
              <a:ext uri="{FF2B5EF4-FFF2-40B4-BE49-F238E27FC236}">
                <a16:creationId xmlns:a16="http://schemas.microsoft.com/office/drawing/2014/main" id="{30ACD7D5-0770-4B6E-A0D3-4D5ACDEB2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455988"/>
            <a:ext cx="3805237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ço Reservado para Conteúdo 9">
            <a:extLst>
              <a:ext uri="{FF2B5EF4-FFF2-40B4-BE49-F238E27FC236}">
                <a16:creationId xmlns:a16="http://schemas.microsoft.com/office/drawing/2014/main" id="{14349BD2-2E62-4D95-9F84-53B3DD3E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378FFDF3-85A2-4A2B-BB07-160ED9FCA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7078663" cy="7191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en-US" sz="2800" b="1" i="1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Parte Operacional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8198" name="Imagem 7">
            <a:extLst>
              <a:ext uri="{FF2B5EF4-FFF2-40B4-BE49-F238E27FC236}">
                <a16:creationId xmlns:a16="http://schemas.microsoft.com/office/drawing/2014/main" id="{F2DF6D1E-A6D0-448D-896B-4AC580EB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29A1E5A-7AE2-4DD4-B924-D3E5C9EDF483}"/>
              </a:ext>
            </a:extLst>
          </p:cNvPr>
          <p:cNvSpPr txBox="1"/>
          <p:nvPr/>
        </p:nvSpPr>
        <p:spPr>
          <a:xfrm>
            <a:off x="185738" y="1046163"/>
            <a:ext cx="8589962" cy="182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 diretamente no processo e é um conjunto de elementos que fazem com que a máquina se mova e realize a operação desejada.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5E5D93-C05A-4619-AEE3-77B40F1FA563}"/>
              </a:ext>
            </a:extLst>
          </p:cNvPr>
          <p:cNvSpPr txBox="1"/>
          <p:nvPr/>
        </p:nvSpPr>
        <p:spPr>
          <a:xfrm>
            <a:off x="611188" y="3013075"/>
            <a:ext cx="151288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Elementos de Saída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023CFA-473B-4BA0-BACF-079364CE834A}"/>
              </a:ext>
            </a:extLst>
          </p:cNvPr>
          <p:cNvSpPr txBox="1"/>
          <p:nvPr/>
        </p:nvSpPr>
        <p:spPr>
          <a:xfrm>
            <a:off x="3387725" y="2981325"/>
            <a:ext cx="1439863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pt-BR" sz="1000" dirty="0"/>
          </a:p>
          <a:p>
            <a:pPr algn="ctr">
              <a:defRPr/>
            </a:pPr>
            <a:r>
              <a:rPr lang="pt-BR" dirty="0"/>
              <a:t>Operador</a:t>
            </a:r>
          </a:p>
          <a:p>
            <a:pPr>
              <a:defRPr/>
            </a:pP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8E0C99-69C2-42C1-A296-05B550CCFA73}"/>
              </a:ext>
            </a:extLst>
          </p:cNvPr>
          <p:cNvSpPr txBox="1"/>
          <p:nvPr/>
        </p:nvSpPr>
        <p:spPr>
          <a:xfrm>
            <a:off x="6045200" y="3013075"/>
            <a:ext cx="260191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Elementos de Entrada de Ordem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C0D110A-A7C8-4DF1-8AB1-25F43F999823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2124075" y="3335338"/>
            <a:ext cx="1263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D17FF370-96E0-447A-B954-17EE56A01165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4827588" y="3335338"/>
            <a:ext cx="12176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1C1550-BAAA-463B-BB51-A991C7FD5762}"/>
              </a:ext>
            </a:extLst>
          </p:cNvPr>
          <p:cNvSpPr txBox="1"/>
          <p:nvPr/>
        </p:nvSpPr>
        <p:spPr>
          <a:xfrm>
            <a:off x="2947988" y="4108450"/>
            <a:ext cx="232092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Sistema de Controle </a:t>
            </a:r>
          </a:p>
        </p:txBody>
      </p:sp>
      <p:cxnSp>
        <p:nvCxnSpPr>
          <p:cNvPr id="16" name="Conector Angulado 15">
            <a:extLst>
              <a:ext uri="{FF2B5EF4-FFF2-40B4-BE49-F238E27FC236}">
                <a16:creationId xmlns:a16="http://schemas.microsoft.com/office/drawing/2014/main" id="{87745570-69C6-487C-A52B-27DBC5779E0A}"/>
              </a:ext>
            </a:extLst>
          </p:cNvPr>
          <p:cNvCxnSpPr>
            <a:stCxn id="12" idx="2"/>
          </p:cNvCxnSpPr>
          <p:nvPr/>
        </p:nvCxnSpPr>
        <p:spPr>
          <a:xfrm rot="5400000">
            <a:off x="5989638" y="2927350"/>
            <a:ext cx="623887" cy="208756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>
            <a:extLst>
              <a:ext uri="{FF2B5EF4-FFF2-40B4-BE49-F238E27FC236}">
                <a16:creationId xmlns:a16="http://schemas.microsoft.com/office/drawing/2014/main" id="{D579F521-0EF0-4F18-AFD2-85D58AB6C209}"/>
              </a:ext>
            </a:extLst>
          </p:cNvPr>
          <p:cNvCxnSpPr>
            <a:endCxn id="4" idx="2"/>
          </p:cNvCxnSpPr>
          <p:nvPr/>
        </p:nvCxnSpPr>
        <p:spPr>
          <a:xfrm rot="10800000">
            <a:off x="1368425" y="3659188"/>
            <a:ext cx="1579563" cy="62388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0036754-C0F5-438E-8510-AF3B4D05C365}"/>
              </a:ext>
            </a:extLst>
          </p:cNvPr>
          <p:cNvSpPr txBox="1"/>
          <p:nvPr/>
        </p:nvSpPr>
        <p:spPr>
          <a:xfrm>
            <a:off x="447675" y="4727575"/>
            <a:ext cx="1976438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err="1"/>
              <a:t>Pré</a:t>
            </a:r>
            <a:r>
              <a:rPr lang="pt-BR" dirty="0"/>
              <a:t> Atuadores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DD42CF6-C3F9-4E6E-AD1B-03CBDE0316B0}"/>
              </a:ext>
            </a:extLst>
          </p:cNvPr>
          <p:cNvSpPr txBox="1"/>
          <p:nvPr/>
        </p:nvSpPr>
        <p:spPr>
          <a:xfrm>
            <a:off x="679450" y="5638800"/>
            <a:ext cx="1512888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Atuadores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8C55E5A-7D1D-46DE-9E17-BC9221BDD096}"/>
              </a:ext>
            </a:extLst>
          </p:cNvPr>
          <p:cNvSpPr txBox="1"/>
          <p:nvPr/>
        </p:nvSpPr>
        <p:spPr>
          <a:xfrm>
            <a:off x="3181350" y="5638800"/>
            <a:ext cx="15113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Processo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BA90D26-E8D0-4113-A4B3-1C4909AD5F34}"/>
              </a:ext>
            </a:extLst>
          </p:cNvPr>
          <p:cNvSpPr txBox="1"/>
          <p:nvPr/>
        </p:nvSpPr>
        <p:spPr>
          <a:xfrm>
            <a:off x="5537200" y="5638800"/>
            <a:ext cx="3109913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Sensores e Transdutores</a:t>
            </a:r>
          </a:p>
        </p:txBody>
      </p:sp>
      <p:cxnSp>
        <p:nvCxnSpPr>
          <p:cNvPr id="7204" name="Conector Angulado 7203">
            <a:extLst>
              <a:ext uri="{FF2B5EF4-FFF2-40B4-BE49-F238E27FC236}">
                <a16:creationId xmlns:a16="http://schemas.microsoft.com/office/drawing/2014/main" id="{07A7CCE7-D199-405A-B7FC-8D7E9FDD4B09}"/>
              </a:ext>
            </a:extLst>
          </p:cNvPr>
          <p:cNvCxnSpPr/>
          <p:nvPr/>
        </p:nvCxnSpPr>
        <p:spPr>
          <a:xfrm rot="10800000" flipV="1">
            <a:off x="1368425" y="4560888"/>
            <a:ext cx="1579563" cy="193675"/>
          </a:xfrm>
          <a:prstGeom prst="bentConnector3">
            <a:avLst>
              <a:gd name="adj1" fmla="val 991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5" name="Conector de Seta Reta 7214">
            <a:extLst>
              <a:ext uri="{FF2B5EF4-FFF2-40B4-BE49-F238E27FC236}">
                <a16:creationId xmlns:a16="http://schemas.microsoft.com/office/drawing/2014/main" id="{C4D8C098-2206-4CD8-90CB-556DA08A1524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>
            <a:off x="1435100" y="5097463"/>
            <a:ext cx="0" cy="541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8" name="Conector de Seta Reta 7217">
            <a:extLst>
              <a:ext uri="{FF2B5EF4-FFF2-40B4-BE49-F238E27FC236}">
                <a16:creationId xmlns:a16="http://schemas.microsoft.com/office/drawing/2014/main" id="{7211D427-CCCE-4FF9-8A31-F5F5192BCEC6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2192338" y="5824538"/>
            <a:ext cx="9890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1" name="Conector de Seta Reta 7220">
            <a:extLst>
              <a:ext uri="{FF2B5EF4-FFF2-40B4-BE49-F238E27FC236}">
                <a16:creationId xmlns:a16="http://schemas.microsoft.com/office/drawing/2014/main" id="{67325357-0222-431A-AF24-AAFBCEACCBAF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692650" y="5824538"/>
            <a:ext cx="8445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5" name="Conector Angulado 7224">
            <a:extLst>
              <a:ext uri="{FF2B5EF4-FFF2-40B4-BE49-F238E27FC236}">
                <a16:creationId xmlns:a16="http://schemas.microsoft.com/office/drawing/2014/main" id="{EC9C6254-74E1-4A5E-A17E-EFF759D98805}"/>
              </a:ext>
            </a:extLst>
          </p:cNvPr>
          <p:cNvCxnSpPr/>
          <p:nvPr/>
        </p:nvCxnSpPr>
        <p:spPr>
          <a:xfrm rot="10800000">
            <a:off x="5245100" y="4552950"/>
            <a:ext cx="2100263" cy="1085850"/>
          </a:xfrm>
          <a:prstGeom prst="bentConnector3">
            <a:avLst>
              <a:gd name="adj1" fmla="val -78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31">
            <a:extLst>
              <a:ext uri="{FF2B5EF4-FFF2-40B4-BE49-F238E27FC236}">
                <a16:creationId xmlns:a16="http://schemas.microsoft.com/office/drawing/2014/main" id="{07BA2C51-A12C-4143-90B9-A5E6A4507859}"/>
              </a:ext>
            </a:extLst>
          </p:cNvPr>
          <p:cNvSpPr/>
          <p:nvPr/>
        </p:nvSpPr>
        <p:spPr>
          <a:xfrm>
            <a:off x="5426075" y="5505450"/>
            <a:ext cx="3379788" cy="6381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Retângulo Arredondado 70">
            <a:extLst>
              <a:ext uri="{FF2B5EF4-FFF2-40B4-BE49-F238E27FC236}">
                <a16:creationId xmlns:a16="http://schemas.microsoft.com/office/drawing/2014/main" id="{3F9BD669-A49E-4A48-8CD9-C24D29272AB4}"/>
              </a:ext>
            </a:extLst>
          </p:cNvPr>
          <p:cNvSpPr/>
          <p:nvPr/>
        </p:nvSpPr>
        <p:spPr>
          <a:xfrm>
            <a:off x="2890838" y="5505450"/>
            <a:ext cx="2016125" cy="6381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Retângulo Arredondado 71">
            <a:extLst>
              <a:ext uri="{FF2B5EF4-FFF2-40B4-BE49-F238E27FC236}">
                <a16:creationId xmlns:a16="http://schemas.microsoft.com/office/drawing/2014/main" id="{1214EB20-C1D8-4175-A14A-0EF319632612}"/>
              </a:ext>
            </a:extLst>
          </p:cNvPr>
          <p:cNvSpPr/>
          <p:nvPr/>
        </p:nvSpPr>
        <p:spPr>
          <a:xfrm>
            <a:off x="423863" y="5535613"/>
            <a:ext cx="2016125" cy="6381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48971577-61E3-4EFA-BAD0-949847835BC7}"/>
              </a:ext>
            </a:extLst>
          </p:cNvPr>
          <p:cNvSpPr/>
          <p:nvPr/>
        </p:nvSpPr>
        <p:spPr>
          <a:xfrm>
            <a:off x="284163" y="4605338"/>
            <a:ext cx="2271712" cy="6381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Espaço Reservado para Conteúdo 9">
            <a:extLst>
              <a:ext uri="{FF2B5EF4-FFF2-40B4-BE49-F238E27FC236}">
                <a16:creationId xmlns:a16="http://schemas.microsoft.com/office/drawing/2014/main" id="{F48770CD-43D0-45FE-B156-8AC0B5AB6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9623D142-596C-4682-8B2E-489EEC52A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7078663" cy="7191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b="1" i="1">
                <a:solidFill>
                  <a:schemeClr val="bg1"/>
                </a:solidFill>
                <a:latin typeface="Bookman Old Style" panose="02050604050505020204" pitchFamily="18" charset="0"/>
              </a:rPr>
              <a:t>Parte Controle </a:t>
            </a:r>
            <a:endParaRPr lang="pt-BR" altLang="en-US" sz="2800" b="1" i="1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9222" name="Imagem 7">
            <a:extLst>
              <a:ext uri="{FF2B5EF4-FFF2-40B4-BE49-F238E27FC236}">
                <a16:creationId xmlns:a16="http://schemas.microsoft.com/office/drawing/2014/main" id="{773A17CF-CFF6-4AB6-B9E3-520B8E1D3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1D6301D-D89D-4712-8E3B-B8983CE7DE49}"/>
              </a:ext>
            </a:extLst>
          </p:cNvPr>
          <p:cNvSpPr txBox="1"/>
          <p:nvPr/>
        </p:nvSpPr>
        <p:spPr>
          <a:xfrm>
            <a:off x="185738" y="1046163"/>
            <a:ext cx="8589962" cy="182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a parte Lógica e Programável do sistema. Geralmente é implementada com a utilização de controladores lógico programáveis (CLP).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F822B7-E722-418B-BC3E-9C856D9903A8}"/>
              </a:ext>
            </a:extLst>
          </p:cNvPr>
          <p:cNvSpPr txBox="1"/>
          <p:nvPr/>
        </p:nvSpPr>
        <p:spPr>
          <a:xfrm>
            <a:off x="611188" y="3013075"/>
            <a:ext cx="151288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Elementos de Saída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53AAFC-6493-4203-91EB-C0074E4DAC15}"/>
              </a:ext>
            </a:extLst>
          </p:cNvPr>
          <p:cNvSpPr txBox="1"/>
          <p:nvPr/>
        </p:nvSpPr>
        <p:spPr>
          <a:xfrm>
            <a:off x="3387725" y="2981325"/>
            <a:ext cx="1439863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pt-BR" sz="1000" dirty="0"/>
          </a:p>
          <a:p>
            <a:pPr algn="ctr">
              <a:defRPr/>
            </a:pPr>
            <a:r>
              <a:rPr lang="pt-BR" dirty="0"/>
              <a:t>Operador</a:t>
            </a:r>
          </a:p>
          <a:p>
            <a:pPr>
              <a:defRPr/>
            </a:pPr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FCB1DA-ACFA-473F-BD51-BD5C450F3141}"/>
              </a:ext>
            </a:extLst>
          </p:cNvPr>
          <p:cNvSpPr txBox="1"/>
          <p:nvPr/>
        </p:nvSpPr>
        <p:spPr>
          <a:xfrm>
            <a:off x="6045200" y="3013075"/>
            <a:ext cx="260191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Elementos de Entrada de Ordem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DA28BAE-32D4-41C5-A4B5-BEBE3A37AC9F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2124075" y="3335338"/>
            <a:ext cx="1263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AAE052C-7252-4CF6-BCA6-C4204CACC9EB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4827588" y="3335338"/>
            <a:ext cx="12176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0D08991-1610-4F52-886A-5C45C5D65A19}"/>
              </a:ext>
            </a:extLst>
          </p:cNvPr>
          <p:cNvSpPr txBox="1"/>
          <p:nvPr/>
        </p:nvSpPr>
        <p:spPr>
          <a:xfrm>
            <a:off x="2947988" y="4108450"/>
            <a:ext cx="232092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Sistema de Controle </a:t>
            </a:r>
          </a:p>
        </p:txBody>
      </p:sp>
      <p:cxnSp>
        <p:nvCxnSpPr>
          <p:cNvPr id="16" name="Conector Angulado 15">
            <a:extLst>
              <a:ext uri="{FF2B5EF4-FFF2-40B4-BE49-F238E27FC236}">
                <a16:creationId xmlns:a16="http://schemas.microsoft.com/office/drawing/2014/main" id="{8924933F-6E46-40C4-B574-E60D48AC4BF8}"/>
              </a:ext>
            </a:extLst>
          </p:cNvPr>
          <p:cNvCxnSpPr>
            <a:stCxn id="12" idx="2"/>
          </p:cNvCxnSpPr>
          <p:nvPr/>
        </p:nvCxnSpPr>
        <p:spPr>
          <a:xfrm rot="5400000">
            <a:off x="5989638" y="2927350"/>
            <a:ext cx="623887" cy="208756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>
            <a:extLst>
              <a:ext uri="{FF2B5EF4-FFF2-40B4-BE49-F238E27FC236}">
                <a16:creationId xmlns:a16="http://schemas.microsoft.com/office/drawing/2014/main" id="{84D3778E-C1C6-4584-97C2-1F21DE0C4EA0}"/>
              </a:ext>
            </a:extLst>
          </p:cNvPr>
          <p:cNvCxnSpPr>
            <a:endCxn id="4" idx="2"/>
          </p:cNvCxnSpPr>
          <p:nvPr/>
        </p:nvCxnSpPr>
        <p:spPr>
          <a:xfrm rot="10800000">
            <a:off x="1368425" y="3659188"/>
            <a:ext cx="1579563" cy="62388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4EFC618-EC51-414E-B0EB-B86204C6BD27}"/>
              </a:ext>
            </a:extLst>
          </p:cNvPr>
          <p:cNvSpPr txBox="1"/>
          <p:nvPr/>
        </p:nvSpPr>
        <p:spPr>
          <a:xfrm>
            <a:off x="447675" y="4727575"/>
            <a:ext cx="1976438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err="1"/>
              <a:t>Pré</a:t>
            </a:r>
            <a:r>
              <a:rPr lang="pt-BR" dirty="0"/>
              <a:t> Atuadores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E6C5657-973D-49DC-9F9C-1FE542B29AA5}"/>
              </a:ext>
            </a:extLst>
          </p:cNvPr>
          <p:cNvSpPr txBox="1"/>
          <p:nvPr/>
        </p:nvSpPr>
        <p:spPr>
          <a:xfrm>
            <a:off x="679450" y="5638800"/>
            <a:ext cx="1512888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Atuadores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BCE042C-6824-4DA6-A20F-B27AA4FED9D2}"/>
              </a:ext>
            </a:extLst>
          </p:cNvPr>
          <p:cNvSpPr txBox="1"/>
          <p:nvPr/>
        </p:nvSpPr>
        <p:spPr>
          <a:xfrm>
            <a:off x="3181350" y="5638800"/>
            <a:ext cx="15113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Processo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1394793-2D89-495F-8FC4-A77D21670120}"/>
              </a:ext>
            </a:extLst>
          </p:cNvPr>
          <p:cNvSpPr txBox="1"/>
          <p:nvPr/>
        </p:nvSpPr>
        <p:spPr>
          <a:xfrm>
            <a:off x="5537200" y="5638800"/>
            <a:ext cx="3109913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Sensores e Transdutores</a:t>
            </a:r>
          </a:p>
        </p:txBody>
      </p:sp>
      <p:cxnSp>
        <p:nvCxnSpPr>
          <p:cNvPr id="7204" name="Conector Angulado 7203">
            <a:extLst>
              <a:ext uri="{FF2B5EF4-FFF2-40B4-BE49-F238E27FC236}">
                <a16:creationId xmlns:a16="http://schemas.microsoft.com/office/drawing/2014/main" id="{F95BA61D-9769-488F-B26C-0915B732934D}"/>
              </a:ext>
            </a:extLst>
          </p:cNvPr>
          <p:cNvCxnSpPr/>
          <p:nvPr/>
        </p:nvCxnSpPr>
        <p:spPr>
          <a:xfrm rot="10800000" flipV="1">
            <a:off x="1368425" y="4560888"/>
            <a:ext cx="1579563" cy="193675"/>
          </a:xfrm>
          <a:prstGeom prst="bentConnector3">
            <a:avLst>
              <a:gd name="adj1" fmla="val 991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5" name="Conector de Seta Reta 7214">
            <a:extLst>
              <a:ext uri="{FF2B5EF4-FFF2-40B4-BE49-F238E27FC236}">
                <a16:creationId xmlns:a16="http://schemas.microsoft.com/office/drawing/2014/main" id="{9DF90A96-FA2C-49C2-BF7B-B7BB4FCEAB3B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>
            <a:off x="1435100" y="5097463"/>
            <a:ext cx="0" cy="541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8" name="Conector de Seta Reta 7217">
            <a:extLst>
              <a:ext uri="{FF2B5EF4-FFF2-40B4-BE49-F238E27FC236}">
                <a16:creationId xmlns:a16="http://schemas.microsoft.com/office/drawing/2014/main" id="{6C8B8BC6-987B-4396-8DDA-B13D7F03DA75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2192338" y="5824538"/>
            <a:ext cx="9890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1" name="Conector de Seta Reta 7220">
            <a:extLst>
              <a:ext uri="{FF2B5EF4-FFF2-40B4-BE49-F238E27FC236}">
                <a16:creationId xmlns:a16="http://schemas.microsoft.com/office/drawing/2014/main" id="{C243A3EE-0AEF-4FD4-AB37-D2D1A63AC12F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692650" y="5824538"/>
            <a:ext cx="8445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5" name="Conector Angulado 7224">
            <a:extLst>
              <a:ext uri="{FF2B5EF4-FFF2-40B4-BE49-F238E27FC236}">
                <a16:creationId xmlns:a16="http://schemas.microsoft.com/office/drawing/2014/main" id="{43249882-BABA-40D0-B131-365555181737}"/>
              </a:ext>
            </a:extLst>
          </p:cNvPr>
          <p:cNvCxnSpPr/>
          <p:nvPr/>
        </p:nvCxnSpPr>
        <p:spPr>
          <a:xfrm rot="10800000">
            <a:off x="5245100" y="4552950"/>
            <a:ext cx="2100263" cy="1085850"/>
          </a:xfrm>
          <a:prstGeom prst="bentConnector3">
            <a:avLst>
              <a:gd name="adj1" fmla="val -78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31">
            <a:extLst>
              <a:ext uri="{FF2B5EF4-FFF2-40B4-BE49-F238E27FC236}">
                <a16:creationId xmlns:a16="http://schemas.microsoft.com/office/drawing/2014/main" id="{53274715-5785-4A50-9698-90F6954C694E}"/>
              </a:ext>
            </a:extLst>
          </p:cNvPr>
          <p:cNvSpPr/>
          <p:nvPr/>
        </p:nvSpPr>
        <p:spPr>
          <a:xfrm>
            <a:off x="5889625" y="2854325"/>
            <a:ext cx="2905125" cy="93503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Retângulo Arredondado 71">
            <a:extLst>
              <a:ext uri="{FF2B5EF4-FFF2-40B4-BE49-F238E27FC236}">
                <a16:creationId xmlns:a16="http://schemas.microsoft.com/office/drawing/2014/main" id="{40A098E9-FCF8-4926-9107-901B5A8D4BFA}"/>
              </a:ext>
            </a:extLst>
          </p:cNvPr>
          <p:cNvSpPr/>
          <p:nvPr/>
        </p:nvSpPr>
        <p:spPr>
          <a:xfrm>
            <a:off x="447675" y="2901950"/>
            <a:ext cx="1884363" cy="8667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AB333423-2E12-425F-94E2-8630CDC21011}"/>
              </a:ext>
            </a:extLst>
          </p:cNvPr>
          <p:cNvSpPr/>
          <p:nvPr/>
        </p:nvSpPr>
        <p:spPr>
          <a:xfrm>
            <a:off x="2714625" y="3949700"/>
            <a:ext cx="2795588" cy="96043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49E34043-CBBC-476C-A248-3EF6CDDF10C8}"/>
              </a:ext>
            </a:extLst>
          </p:cNvPr>
          <p:cNvSpPr/>
          <p:nvPr/>
        </p:nvSpPr>
        <p:spPr>
          <a:xfrm>
            <a:off x="3167063" y="2908300"/>
            <a:ext cx="1851025" cy="86836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spaço Reservado para Conteúdo 9">
            <a:extLst>
              <a:ext uri="{FF2B5EF4-FFF2-40B4-BE49-F238E27FC236}">
                <a16:creationId xmlns:a16="http://schemas.microsoft.com/office/drawing/2014/main" id="{0DE7BC3C-688C-4E53-8CA0-F468F27C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06859F71-0EA4-4B18-9909-22E4BA069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" y="1381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Analogia Corpo Humano e Máquina</a:t>
            </a:r>
            <a:br>
              <a:rPr lang="en-US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t-BR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 e Transdutores</a:t>
            </a:r>
            <a:endParaRPr lang="en-US" altLang="pt-BR" sz="2800" b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0246" name="Imagem 7">
            <a:extLst>
              <a:ext uri="{FF2B5EF4-FFF2-40B4-BE49-F238E27FC236}">
                <a16:creationId xmlns:a16="http://schemas.microsoft.com/office/drawing/2014/main" id="{373C941C-B512-4A53-A698-EB15CFD3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m 2">
            <a:extLst>
              <a:ext uri="{FF2B5EF4-FFF2-40B4-BE49-F238E27FC236}">
                <a16:creationId xmlns:a16="http://schemas.microsoft.com/office/drawing/2014/main" id="{3D4B4268-2A65-47DD-92AF-F5CB9FB51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4250" r="24831" b="17451"/>
          <a:stretch>
            <a:fillRect/>
          </a:stretch>
        </p:blipFill>
        <p:spPr bwMode="auto">
          <a:xfrm>
            <a:off x="539750" y="1835150"/>
            <a:ext cx="81613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Espaço Reservado para Conteúdo 9">
            <a:extLst>
              <a:ext uri="{FF2B5EF4-FFF2-40B4-BE49-F238E27FC236}">
                <a16:creationId xmlns:a16="http://schemas.microsoft.com/office/drawing/2014/main" id="{706787CC-4143-425E-9FB0-4BD37C493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04E84FDC-7922-4DB7-A492-0E94CF951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Analogia Corpo Humano e Máquina</a:t>
            </a:r>
            <a:b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t-BR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Atuadores e Pré Atuadores </a:t>
            </a:r>
            <a:endParaRPr lang="en-US" altLang="pt-BR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1270" name="Imagem 7">
            <a:extLst>
              <a:ext uri="{FF2B5EF4-FFF2-40B4-BE49-F238E27FC236}">
                <a16:creationId xmlns:a16="http://schemas.microsoft.com/office/drawing/2014/main" id="{BC2C7028-34DE-4C33-BE2F-8F8A18DD0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m 2">
            <a:extLst>
              <a:ext uri="{FF2B5EF4-FFF2-40B4-BE49-F238E27FC236}">
                <a16:creationId xmlns:a16="http://schemas.microsoft.com/office/drawing/2014/main" id="{B0A9D459-BB8E-4070-8363-681499F2F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35439" r="21938" b="16075"/>
          <a:stretch>
            <a:fillRect/>
          </a:stretch>
        </p:blipFill>
        <p:spPr bwMode="auto">
          <a:xfrm>
            <a:off x="558800" y="1879600"/>
            <a:ext cx="8220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Espaço Reservado para Conteúdo 9">
            <a:extLst>
              <a:ext uri="{FF2B5EF4-FFF2-40B4-BE49-F238E27FC236}">
                <a16:creationId xmlns:a16="http://schemas.microsoft.com/office/drawing/2014/main" id="{C0CBC2F3-7ECC-4873-AA4A-0FEDD4D5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0"/>
            <a:ext cx="26368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27501C-72A6-49A4-9E0E-5232613CE149}"/>
              </a:ext>
            </a:extLst>
          </p:cNvPr>
          <p:cNvSpPr/>
          <p:nvPr/>
        </p:nvSpPr>
        <p:spPr>
          <a:xfrm>
            <a:off x="-15875" y="0"/>
            <a:ext cx="9159875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0585B221-E604-447A-8E8F-2BE96BA98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3513"/>
            <a:ext cx="8353425" cy="719137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altLang="pt-BR" sz="2800" b="1">
                <a:solidFill>
                  <a:schemeClr val="bg1"/>
                </a:solidFill>
                <a:latin typeface="Bookman Old Style" panose="02050604050505020204" pitchFamily="18" charset="0"/>
              </a:rPr>
              <a:t>Analogia Corpo Humano e Máquina </a:t>
            </a:r>
            <a:r>
              <a:rPr lang="pt-BR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</a:t>
            </a:r>
            <a:endParaRPr lang="en-US" altLang="pt-BR" sz="28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5ECEFD-3772-406F-A1D4-C05A4AA8A06F}"/>
              </a:ext>
            </a:extLst>
          </p:cNvPr>
          <p:cNvSpPr/>
          <p:nvPr/>
        </p:nvSpPr>
        <p:spPr>
          <a:xfrm>
            <a:off x="0" y="6357938"/>
            <a:ext cx="9159875" cy="271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tx1"/>
                </a:solidFill>
              </a:rPr>
              <a:t>Aula: Automação Industrial</a:t>
            </a:r>
            <a:endParaRPr lang="pt-BR" sz="1600" dirty="0"/>
          </a:p>
        </p:txBody>
      </p:sp>
      <p:pic>
        <p:nvPicPr>
          <p:cNvPr id="12294" name="Imagem 7">
            <a:extLst>
              <a:ext uri="{FF2B5EF4-FFF2-40B4-BE49-F238E27FC236}">
                <a16:creationId xmlns:a16="http://schemas.microsoft.com/office/drawing/2014/main" id="{0FA7FBA1-6C2A-4403-8BCB-8CFE6FF6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89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3">
            <a:extLst>
              <a:ext uri="{FF2B5EF4-FFF2-40B4-BE49-F238E27FC236}">
                <a16:creationId xmlns:a16="http://schemas.microsoft.com/office/drawing/2014/main" id="{8A7CCB18-8D6C-4D63-AA0C-AECCFDC6E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33202" r="22243" b="16402"/>
          <a:stretch>
            <a:fillRect/>
          </a:stretch>
        </p:blipFill>
        <p:spPr bwMode="auto">
          <a:xfrm>
            <a:off x="827088" y="1916113"/>
            <a:ext cx="7435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476</Words>
  <Application>Microsoft Office PowerPoint</Application>
  <PresentationFormat>Apresentação na tela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AUTOMAÇÃO INDUSTRIAL</vt:lpstr>
      <vt:lpstr>O que é Automação Industrial</vt:lpstr>
      <vt:lpstr>Objetivos da Automação Industrial</vt:lpstr>
      <vt:lpstr>Objetivos da Automação Industrial</vt:lpstr>
      <vt:lpstr>Parte Operacional</vt:lpstr>
      <vt:lpstr>Parte Controle </vt:lpstr>
      <vt:lpstr>Analogia Corpo Humano e Máquina Sensores e Transdutores</vt:lpstr>
      <vt:lpstr>Analogia Corpo Humano e Máquina Atuadores e Pré Atuadores </vt:lpstr>
      <vt:lpstr>Analogia Corpo Humano e Máquina Controlador</vt:lpstr>
      <vt:lpstr>Elementos de Entrada de Ordem </vt:lpstr>
      <vt:lpstr>Elementos de Entrada de Ordem </vt:lpstr>
      <vt:lpstr>Elementos de Saída da Informação</vt:lpstr>
      <vt:lpstr>Elementos Mistos (Entrada e Saída) </vt:lpstr>
    </vt:vector>
  </TitlesOfParts>
  <Manager/>
  <Company>Iveco 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GESTÃO  DA PRODUÇÃO E OPERAÇÕES</dc:title>
  <dc:subject/>
  <dc:creator>fpinheiro</dc:creator>
  <cp:keywords/>
  <dc:description/>
  <cp:lastModifiedBy>FACOPI Treinamentos e consultoria</cp:lastModifiedBy>
  <cp:revision>22</cp:revision>
  <dcterms:created xsi:type="dcterms:W3CDTF">2009-08-13T14:13:06Z</dcterms:created>
  <dcterms:modified xsi:type="dcterms:W3CDTF">2019-02-08T12:17:23Z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TC011408061046</vt:lpwstr>
  </property>
</Properties>
</file>