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4"/>
  </p:handoutMasterIdLst>
  <p:sldIdLst>
    <p:sldId id="260" r:id="rId2"/>
    <p:sldId id="390" r:id="rId3"/>
    <p:sldId id="429" r:id="rId4"/>
    <p:sldId id="430" r:id="rId5"/>
    <p:sldId id="431" r:id="rId6"/>
    <p:sldId id="432" r:id="rId7"/>
    <p:sldId id="433" r:id="rId8"/>
    <p:sldId id="457" r:id="rId9"/>
    <p:sldId id="458" r:id="rId10"/>
    <p:sldId id="434" r:id="rId11"/>
    <p:sldId id="459" r:id="rId12"/>
    <p:sldId id="460" r:id="rId13"/>
    <p:sldId id="461" r:id="rId14"/>
    <p:sldId id="465" r:id="rId15"/>
    <p:sldId id="466" r:id="rId16"/>
    <p:sldId id="462" r:id="rId17"/>
    <p:sldId id="463" r:id="rId18"/>
    <p:sldId id="464" r:id="rId19"/>
    <p:sldId id="437" r:id="rId20"/>
    <p:sldId id="456" r:id="rId21"/>
    <p:sldId id="448" r:id="rId22"/>
    <p:sldId id="449" r:id="rId23"/>
    <p:sldId id="454" r:id="rId24"/>
    <p:sldId id="455" r:id="rId25"/>
    <p:sldId id="450" r:id="rId26"/>
    <p:sldId id="451" r:id="rId27"/>
    <p:sldId id="453" r:id="rId28"/>
    <p:sldId id="468" r:id="rId29"/>
    <p:sldId id="469" r:id="rId30"/>
    <p:sldId id="470" r:id="rId31"/>
    <p:sldId id="452" r:id="rId32"/>
    <p:sldId id="471" r:id="rId33"/>
  </p:sldIdLst>
  <p:sldSz cx="9144000" cy="6858000" type="screen4x3"/>
  <p:notesSz cx="9874250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4660"/>
  </p:normalViewPr>
  <p:slideViewPr>
    <p:cSldViewPr>
      <p:cViewPr varScale="1">
        <p:scale>
          <a:sx n="70" d="100"/>
          <a:sy n="70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93124" y="0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508445CB-5337-4AAE-9460-CAEEED012CC1}" type="datetimeFigureOut">
              <a:rPr lang="pt-BR" smtClean="0"/>
              <a:t>15/08/2016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93124" y="6456613"/>
            <a:ext cx="4278842" cy="339883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E856C60F-70C6-485F-A966-CC754C1AAE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234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13F5D0-D6C1-45B7-8031-C44FBF13A469}" type="slidenum">
              <a:rPr lang="it-IT" smtClean="0"/>
              <a:t>‹nº›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BB27187-CEAE-424C-91DE-E0AAD6012360}" type="datetimeFigureOut">
              <a:rPr lang="it-IT" smtClean="0"/>
              <a:t>15/08/2016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4.faculdadepromove.br/infoisis/images/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339" y="0"/>
            <a:ext cx="2095547" cy="5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5400" dirty="0" smtClean="0"/>
              <a:t>GESTÃO DE PRODUÇÃO INDUSTRIAL</a:t>
            </a:r>
            <a:br>
              <a:rPr lang="pt-BR" sz="5400" dirty="0" smtClean="0"/>
            </a:br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5400" dirty="0" smtClean="0"/>
              <a:t>Metrologia</a:t>
            </a:r>
            <a:endParaRPr lang="pt-BR" sz="5400" dirty="0"/>
          </a:p>
        </p:txBody>
      </p:sp>
      <p:sp>
        <p:nvSpPr>
          <p:cNvPr id="6" name="CaixaDeTexto 1"/>
          <p:cNvSpPr txBox="1"/>
          <p:nvPr/>
        </p:nvSpPr>
        <p:spPr>
          <a:xfrm>
            <a:off x="5148064" y="5445224"/>
            <a:ext cx="23391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600" smtClean="0"/>
              <a:t>Aula </a:t>
            </a:r>
            <a:r>
              <a:rPr lang="pt-BR" sz="6600" smtClean="0"/>
              <a:t>6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9329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Nos </a:t>
            </a:r>
            <a:r>
              <a:rPr lang="pt-BR" dirty="0"/>
              <a:t>comparadores mais utilizados, uma volta completa do ponteiro </a:t>
            </a:r>
            <a:r>
              <a:rPr lang="pt-BR" dirty="0" smtClean="0"/>
              <a:t>corresponde a </a:t>
            </a:r>
            <a:r>
              <a:rPr lang="pt-BR" dirty="0"/>
              <a:t>um deslocamento de 1 mm da ponta de contato. Como o </a:t>
            </a:r>
            <a:r>
              <a:rPr lang="pt-BR" dirty="0" smtClean="0"/>
              <a:t>mostrador contém </a:t>
            </a:r>
            <a:r>
              <a:rPr lang="pt-BR" dirty="0"/>
              <a:t>100 divisões, cada divisão equivale a 0,01 </a:t>
            </a:r>
            <a:r>
              <a:rPr lang="pt-BR" dirty="0" err="1"/>
              <a:t>mm.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4695" y="3068960"/>
            <a:ext cx="5379948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Observação</a:t>
            </a:r>
            <a:r>
              <a:rPr lang="pt-BR" b="1" dirty="0"/>
              <a:t>:</a:t>
            </a:r>
            <a:r>
              <a:rPr lang="pt-BR" dirty="0"/>
              <a:t> Antes de tocar na peça, o ponteiro do relógio comparador </a:t>
            </a:r>
            <a:r>
              <a:rPr lang="pt-BR" dirty="0" smtClean="0"/>
              <a:t>fica em </a:t>
            </a:r>
            <a:r>
              <a:rPr lang="pt-BR" dirty="0"/>
              <a:t>uma posição anterior a zero. Assim, ao iniciar uma medida, deve-se dar </a:t>
            </a:r>
            <a:r>
              <a:rPr lang="pt-BR" dirty="0" smtClean="0"/>
              <a:t>uma </a:t>
            </a:r>
            <a:r>
              <a:rPr lang="pt-BR" dirty="0" err="1" smtClean="0"/>
              <a:t>pré-carga</a:t>
            </a:r>
            <a:r>
              <a:rPr lang="pt-BR" dirty="0" smtClean="0"/>
              <a:t> </a:t>
            </a:r>
            <a:r>
              <a:rPr lang="pt-BR" dirty="0"/>
              <a:t>para o ajuste do zero.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Aplicações: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132856"/>
            <a:ext cx="5975672" cy="397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Aplicações: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2132856"/>
            <a:ext cx="5328592" cy="467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Aplicações: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629" y="2132856"/>
            <a:ext cx="661005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3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Aplicações: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988840"/>
            <a:ext cx="6984776" cy="462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3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Aplicações: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2370351"/>
            <a:ext cx="8325861" cy="350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Conservação</a:t>
            </a:r>
          </a:p>
          <a:p>
            <a:r>
              <a:rPr lang="pt-BR" dirty="0" smtClean="0"/>
              <a:t>Descer </a:t>
            </a:r>
            <a:r>
              <a:rPr lang="pt-BR" dirty="0"/>
              <a:t>suavemente a ponta de contato sobre a </a:t>
            </a:r>
            <a:r>
              <a:rPr lang="pt-BR" dirty="0" smtClean="0"/>
              <a:t>peça;</a:t>
            </a:r>
            <a:endParaRPr lang="pt-BR" dirty="0"/>
          </a:p>
          <a:p>
            <a:r>
              <a:rPr lang="pt-BR" dirty="0" smtClean="0"/>
              <a:t>Levantar </a:t>
            </a:r>
            <a:r>
              <a:rPr lang="pt-BR" dirty="0"/>
              <a:t>um pouco a ponta de contato ao retirar a </a:t>
            </a:r>
            <a:r>
              <a:rPr lang="pt-BR" dirty="0" smtClean="0"/>
              <a:t>peça;</a:t>
            </a:r>
            <a:endParaRPr lang="pt-BR" dirty="0"/>
          </a:p>
          <a:p>
            <a:r>
              <a:rPr lang="pt-BR" dirty="0" smtClean="0"/>
              <a:t>Evitar </a:t>
            </a:r>
            <a:r>
              <a:rPr lang="pt-BR" dirty="0"/>
              <a:t>choques, arranhões e </a:t>
            </a:r>
            <a:r>
              <a:rPr lang="pt-BR" dirty="0" smtClean="0"/>
              <a:t>sujeira;</a:t>
            </a:r>
            <a:endParaRPr lang="pt-BR" dirty="0"/>
          </a:p>
          <a:p>
            <a:r>
              <a:rPr lang="pt-BR" dirty="0" smtClean="0"/>
              <a:t>Manter </a:t>
            </a:r>
            <a:r>
              <a:rPr lang="pt-BR" dirty="0"/>
              <a:t>o relógio guardado no seu </a:t>
            </a:r>
            <a:r>
              <a:rPr lang="pt-BR" dirty="0" smtClean="0"/>
              <a:t>estojo;</a:t>
            </a:r>
            <a:endParaRPr lang="pt-BR" dirty="0"/>
          </a:p>
          <a:p>
            <a:r>
              <a:rPr lang="pt-BR" dirty="0" smtClean="0"/>
              <a:t>Os </a:t>
            </a:r>
            <a:r>
              <a:rPr lang="pt-BR" dirty="0"/>
              <a:t>relógios devem ser lubrificados internamente nos mancais </a:t>
            </a:r>
            <a:r>
              <a:rPr lang="pt-BR" dirty="0" smtClean="0"/>
              <a:t>das engrenagens</a:t>
            </a:r>
            <a:r>
              <a:rPr lang="pt-BR" dirty="0"/>
              <a:t>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/>
              <a:t>Recomendações especiais para uso dos </a:t>
            </a:r>
            <a:r>
              <a:rPr lang="pt-BR" b="1" dirty="0" smtClean="0"/>
              <a:t>relógios comparadores</a:t>
            </a:r>
            <a:r>
              <a:rPr lang="pt-BR" b="1" dirty="0"/>
              <a:t>.</a:t>
            </a:r>
          </a:p>
          <a:p>
            <a:r>
              <a:rPr lang="pt-BR" dirty="0"/>
              <a:t>Similar as recomendações para o paquímetro </a:t>
            </a:r>
            <a:r>
              <a:rPr lang="pt-BR" dirty="0" smtClean="0"/>
              <a:t>e micrômetro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114300" indent="0" algn="ctr">
              <a:buNone/>
            </a:pPr>
            <a:r>
              <a:rPr lang="pt-BR" sz="19900" dirty="0" smtClean="0"/>
              <a:t>VÍDEO</a:t>
            </a:r>
            <a:endParaRPr lang="pt-BR" sz="19900" dirty="0"/>
          </a:p>
        </p:txBody>
      </p:sp>
    </p:spTree>
    <p:extLst>
      <p:ext uri="{BB962C8B-B14F-4D97-AF65-F5344CB8AC3E}">
        <p14:creationId xmlns:p14="http://schemas.microsoft.com/office/powerpoint/2010/main" val="18853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Seleção do Instrumento de Medição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41760"/>
            <a:ext cx="7321491" cy="522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Relógio Apalpador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http://www.medtecnica.com.br/fotos/relogio_%20apalp-d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1800200" cy="31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3933056"/>
            <a:ext cx="5139478" cy="23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Relógio Apalpador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É um dos relógios mais versáteis que se usa na mecânica. Seu corpo monobloco possui três guias que facilitam a fixação em diversas posições..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relógio apalpador é um tipo específico de medidor de deslocamentos diferencial. Na verdade, o instrumento mede pequenos deslocamentos, mas mostra-se bastante versátil, inclusive na medição em movimento limitado.</a:t>
            </a:r>
          </a:p>
          <a:p>
            <a:pPr algn="just"/>
            <a:r>
              <a:rPr lang="pt-BR" dirty="0"/>
              <a:t>Porque utilizamos o relógio apalpador e não o comparador?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77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relógio apalpador pode ser utilizado fixo, como um relógio comparador, quando a sua maior flexibilidade se mostrar vantajosa. O relógio apalpador pode ser fixado em várias posições diferentes e alcança locais de difícil acesso.</a:t>
            </a:r>
          </a:p>
          <a:p>
            <a:pPr algn="just"/>
            <a:r>
              <a:rPr lang="pt-BR" dirty="0"/>
              <a:t>O relógio apalpador é utilizado para medição em movimento, como mostra a figura </a:t>
            </a:r>
            <a:r>
              <a:rPr lang="pt-BR" dirty="0" smtClean="0"/>
              <a:t>abaixo.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4757" y="3789717"/>
            <a:ext cx="4799451" cy="287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Relógio Apalpador</a:t>
            </a:r>
          </a:p>
        </p:txBody>
      </p:sp>
    </p:spTree>
    <p:extLst>
      <p:ext uri="{BB962C8B-B14F-4D97-AF65-F5344CB8AC3E}">
        <p14:creationId xmlns:p14="http://schemas.microsoft.com/office/powerpoint/2010/main" val="42881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O </a:t>
            </a:r>
            <a:r>
              <a:rPr lang="pt-BR" dirty="0"/>
              <a:t>relógio apalpador possui um mecanismo de elevada exatidão apoiado em mancais de rubis. O eixo da alavanca (transmissor do movimento) é montado sobre dois rolamentos de esferas. O sensor de </a:t>
            </a:r>
            <a:r>
              <a:rPr lang="pt-BR" dirty="0" smtClean="0"/>
              <a:t>medição </a:t>
            </a:r>
            <a:r>
              <a:rPr lang="pt-BR" dirty="0"/>
              <a:t>é geralmente de cromo duro, podendo ser facilmente substituído por outros com comprimentos e diâmetros da ponta os mais diversos sem modificação na relação entre o comprimento da alavanca e o valor lido. O movimento da alavanca é tido ao ponteiro, que está associado a uma escala giratória. Um sistema de dupla alavanca garante inversão no sentido de medição de forma imediata em alguns modelos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Relógio Apalpador</a:t>
            </a:r>
          </a:p>
        </p:txBody>
      </p:sp>
    </p:spTree>
    <p:extLst>
      <p:ext uri="{BB962C8B-B14F-4D97-AF65-F5344CB8AC3E}">
        <p14:creationId xmlns:p14="http://schemas.microsoft.com/office/powerpoint/2010/main" val="17870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relógios apalpadores executam um grande número de tarefas distintas, onde se destacam: verificação de </a:t>
            </a:r>
            <a:r>
              <a:rPr lang="pt-BR" b="1" u="sng" dirty="0" err="1"/>
              <a:t>planicidade</a:t>
            </a:r>
            <a:r>
              <a:rPr lang="pt-BR" b="1" u="sng" dirty="0"/>
              <a:t>, conicidade, excentricidade, batimento, </a:t>
            </a:r>
            <a:r>
              <a:rPr lang="pt-BR" b="1" u="sng" dirty="0" err="1"/>
              <a:t>retilineidade</a:t>
            </a:r>
            <a:r>
              <a:rPr lang="pt-BR" dirty="0"/>
              <a:t>, além de ser utilizado como transferidor de medidas em controles dimensionais. São muito utilizados em associação com traçadores de altura e mesas de medição, bases magnéticas, suporte entre pontas, e diretamente sobre máquinas operatrizes.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Relógio Apalpador</a:t>
            </a:r>
          </a:p>
        </p:txBody>
      </p:sp>
    </p:spTree>
    <p:extLst>
      <p:ext uri="{BB962C8B-B14F-4D97-AF65-F5344CB8AC3E}">
        <p14:creationId xmlns:p14="http://schemas.microsoft.com/office/powerpoint/2010/main" val="31340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349895"/>
            <a:ext cx="7941170" cy="287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Relógio Apalpador</a:t>
            </a:r>
          </a:p>
        </p:txBody>
      </p:sp>
    </p:spTree>
    <p:extLst>
      <p:ext uri="{BB962C8B-B14F-4D97-AF65-F5344CB8AC3E}">
        <p14:creationId xmlns:p14="http://schemas.microsoft.com/office/powerpoint/2010/main" val="42058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Os </a:t>
            </a:r>
            <a:r>
              <a:rPr lang="pt-BR" dirty="0"/>
              <a:t>relógios apalpadores mais comuns possuem leitura de 0,01 m ou </a:t>
            </a:r>
            <a:r>
              <a:rPr lang="pt-BR" dirty="0" smtClean="0"/>
              <a:t>0,002 </a:t>
            </a:r>
            <a:r>
              <a:rPr lang="pt-BR" dirty="0"/>
              <a:t>m. </a:t>
            </a:r>
            <a:r>
              <a:rPr lang="pt-BR" dirty="0" smtClean="0"/>
              <a:t>A </a:t>
            </a:r>
            <a:r>
              <a:rPr lang="pt-BR" dirty="0"/>
              <a:t>leitura é realizada como no relógio comparador (medição diferencial), sendo diretamente identificada na escala. Cuidado especial deve ser observado durante o posicionamento do relógio (ver figura </a:t>
            </a:r>
            <a:r>
              <a:rPr lang="pt-BR" dirty="0" smtClean="0"/>
              <a:t>no próximo slide), </a:t>
            </a:r>
            <a:r>
              <a:rPr lang="pt-BR" dirty="0"/>
              <a:t>pois a alavanca deve ser posicionada proximamente paralela à superfície a ser medida. Isto evita a introdução de erros de cosseno. Quando utilizado em movimento, deve-se observar o sentido correto do movimento, como ilustrado na </a:t>
            </a:r>
            <a:r>
              <a:rPr lang="pt-BR" dirty="0" smtClean="0"/>
              <a:t>mesma figura.</a:t>
            </a:r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Relógio Apalpador</a:t>
            </a:r>
          </a:p>
        </p:txBody>
      </p:sp>
    </p:spTree>
    <p:extLst>
      <p:ext uri="{BB962C8B-B14F-4D97-AF65-F5344CB8AC3E}">
        <p14:creationId xmlns:p14="http://schemas.microsoft.com/office/powerpoint/2010/main" val="17776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916832"/>
            <a:ext cx="3323772" cy="387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Relógio Apalpador</a:t>
            </a:r>
          </a:p>
        </p:txBody>
      </p:sp>
    </p:spTree>
    <p:extLst>
      <p:ext uri="{BB962C8B-B14F-4D97-AF65-F5344CB8AC3E}">
        <p14:creationId xmlns:p14="http://schemas.microsoft.com/office/powerpoint/2010/main" val="30435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Relógio </a:t>
            </a:r>
            <a:r>
              <a:rPr lang="pt-BR" dirty="0" smtClean="0"/>
              <a:t>Apalpador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Aplicações:</a:t>
            </a:r>
            <a:endParaRPr lang="pt-B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988839"/>
            <a:ext cx="3816424" cy="47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02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Relógio Apalpador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Aplicações:</a:t>
            </a: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3908" y="1595646"/>
            <a:ext cx="1656184" cy="522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9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RELÓGIO COMPARADOR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 smtClean="0"/>
              <a:t>RELÓGIO </a:t>
            </a:r>
            <a:r>
              <a:rPr lang="pt-BR" b="1" dirty="0"/>
              <a:t>COMPARADOR</a:t>
            </a:r>
          </a:p>
          <a:p>
            <a:pPr algn="just"/>
            <a:r>
              <a:rPr lang="pt-BR" dirty="0"/>
              <a:t>Este instrumento foi desenvolvido para </a:t>
            </a:r>
            <a:r>
              <a:rPr lang="pt-BR" dirty="0" smtClean="0"/>
              <a:t>detectar pequenas </a:t>
            </a:r>
            <a:r>
              <a:rPr lang="pt-BR" dirty="0"/>
              <a:t>variações dimensionais através de uma ponta </a:t>
            </a:r>
            <a:r>
              <a:rPr lang="pt-BR" dirty="0" smtClean="0"/>
              <a:t>de contato </a:t>
            </a:r>
            <a:r>
              <a:rPr lang="pt-BR" dirty="0"/>
              <a:t>e por um sistema de ampliação </a:t>
            </a:r>
            <a:r>
              <a:rPr lang="pt-BR" dirty="0" smtClean="0"/>
              <a:t>mecânica. Apresenta seu </a:t>
            </a:r>
            <a:r>
              <a:rPr lang="pt-BR" dirty="0"/>
              <a:t>valor com uma leitura clara e suficientemente precisa. </a:t>
            </a:r>
            <a:r>
              <a:rPr lang="pt-BR" dirty="0" smtClean="0"/>
              <a:t>O relógio </a:t>
            </a:r>
            <a:r>
              <a:rPr lang="pt-BR" dirty="0"/>
              <a:t>comparador tradicional transforma </a:t>
            </a:r>
            <a:r>
              <a:rPr lang="pt-BR" dirty="0" smtClean="0"/>
              <a:t>(e </a:t>
            </a:r>
            <a:r>
              <a:rPr lang="pt-BR" dirty="0"/>
              <a:t>amplia) </a:t>
            </a:r>
            <a:r>
              <a:rPr lang="pt-BR" dirty="0" smtClean="0"/>
              <a:t>o movimento </a:t>
            </a:r>
            <a:r>
              <a:rPr lang="pt-BR" dirty="0"/>
              <a:t>retilíneo de um fuso em movimento circular </a:t>
            </a:r>
            <a:r>
              <a:rPr lang="pt-BR" dirty="0" smtClean="0"/>
              <a:t>de um </a:t>
            </a:r>
            <a:r>
              <a:rPr lang="pt-BR" dirty="0"/>
              <a:t>ponteiro montado em um mostrador graduado</a:t>
            </a:r>
            <a:r>
              <a:rPr lang="pt-BR" dirty="0" smtClean="0"/>
              <a:t>. Trata-se </a:t>
            </a:r>
            <a:r>
              <a:rPr lang="pt-BR" dirty="0"/>
              <a:t>de um instrumento de múltiplas aplicações</a:t>
            </a:r>
            <a:r>
              <a:rPr lang="pt-BR" dirty="0" smtClean="0"/>
              <a:t>, porém</a:t>
            </a:r>
            <a:r>
              <a:rPr lang="pt-BR" dirty="0"/>
              <a:t>, sempre acoplado a algum meio de fixação.</a:t>
            </a:r>
          </a:p>
        </p:txBody>
      </p:sp>
    </p:spTree>
    <p:extLst>
      <p:ext uri="{BB962C8B-B14F-4D97-AF65-F5344CB8AC3E}">
        <p14:creationId xmlns:p14="http://schemas.microsoft.com/office/powerpoint/2010/main" val="14852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Relógio Apalpador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Aplicações:</a:t>
            </a:r>
            <a:endParaRPr lang="pt-B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1539" y="1556792"/>
            <a:ext cx="1740923" cy="531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98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relógio apalpador é um instrumento extremamente sensível. Choques e operação indevida podem danificar seriamente as características do instrumento. Por ser um equipamento pequeno, deve-se ter um cuidado especial com o acondicionamento do mesmo. A limpeza é indispensável, inclusive com dedicação especial à alavanca e ao protetor da escala (vidro).</a:t>
            </a:r>
          </a:p>
          <a:p>
            <a:pPr algn="just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Relógio Apalpador</a:t>
            </a:r>
          </a:p>
        </p:txBody>
      </p:sp>
    </p:spTree>
    <p:extLst>
      <p:ext uri="{BB962C8B-B14F-4D97-AF65-F5344CB8AC3E}">
        <p14:creationId xmlns:p14="http://schemas.microsoft.com/office/powerpoint/2010/main" val="36663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pt-BR" b="1" dirty="0" smtClean="0"/>
              <a:t>Conservação:</a:t>
            </a:r>
            <a:endParaRPr lang="pt-BR" b="1" dirty="0"/>
          </a:p>
          <a:p>
            <a:r>
              <a:rPr lang="pt-BR" dirty="0" smtClean="0"/>
              <a:t>Evitar </a:t>
            </a:r>
            <a:r>
              <a:rPr lang="pt-BR" dirty="0"/>
              <a:t>choques, arranhões e </a:t>
            </a:r>
            <a:r>
              <a:rPr lang="pt-BR" dirty="0" smtClean="0"/>
              <a:t>sujeira;</a:t>
            </a:r>
            <a:endParaRPr lang="pt-BR" dirty="0"/>
          </a:p>
          <a:p>
            <a:r>
              <a:rPr lang="pt-BR" dirty="0" smtClean="0"/>
              <a:t>Guardá-lo </a:t>
            </a:r>
            <a:r>
              <a:rPr lang="pt-BR" dirty="0"/>
              <a:t>em estojo </a:t>
            </a:r>
            <a:r>
              <a:rPr lang="pt-BR" dirty="0" smtClean="0"/>
              <a:t>apropriado;</a:t>
            </a:r>
            <a:endParaRPr lang="pt-BR" dirty="0"/>
          </a:p>
          <a:p>
            <a:r>
              <a:rPr lang="pt-BR" dirty="0" smtClean="0"/>
              <a:t>Montá-lo </a:t>
            </a:r>
            <a:r>
              <a:rPr lang="pt-BR" dirty="0"/>
              <a:t>rigidamente em seu </a:t>
            </a:r>
            <a:r>
              <a:rPr lang="pt-BR" dirty="0" smtClean="0"/>
              <a:t>suporte;</a:t>
            </a:r>
            <a:endParaRPr lang="pt-BR" dirty="0"/>
          </a:p>
          <a:p>
            <a:r>
              <a:rPr lang="pt-BR" dirty="0" smtClean="0"/>
              <a:t>Descer </a:t>
            </a:r>
            <a:r>
              <a:rPr lang="pt-BR" dirty="0"/>
              <a:t>suavemente o ponta de contato sobre a </a:t>
            </a:r>
            <a:r>
              <a:rPr lang="pt-BR" dirty="0" smtClean="0"/>
              <a:t>peça;</a:t>
            </a:r>
            <a:endParaRPr lang="pt-BR" dirty="0"/>
          </a:p>
          <a:p>
            <a:r>
              <a:rPr lang="pt-BR" dirty="0" smtClean="0"/>
              <a:t>Verificar </a:t>
            </a:r>
            <a:r>
              <a:rPr lang="pt-BR" dirty="0"/>
              <a:t>se o relógio é </a:t>
            </a:r>
            <a:r>
              <a:rPr lang="pt-BR" dirty="0" err="1"/>
              <a:t>anti-magnético</a:t>
            </a:r>
            <a:r>
              <a:rPr lang="pt-BR" dirty="0"/>
              <a:t> antes de colocá-lo em contato com </a:t>
            </a:r>
            <a:r>
              <a:rPr lang="pt-BR" dirty="0" smtClean="0"/>
              <a:t>a mesa </a:t>
            </a:r>
            <a:r>
              <a:rPr lang="pt-BR" dirty="0"/>
              <a:t>magnética.</a:t>
            </a:r>
          </a:p>
        </p:txBody>
      </p:sp>
    </p:spTree>
    <p:extLst>
      <p:ext uri="{BB962C8B-B14F-4D97-AF65-F5344CB8AC3E}">
        <p14:creationId xmlns:p14="http://schemas.microsoft.com/office/powerpoint/2010/main" val="105148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727684" y="1556792"/>
            <a:ext cx="5688632" cy="5301208"/>
            <a:chOff x="1185862" y="1924050"/>
            <a:chExt cx="6772276" cy="601027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63" y="1924050"/>
              <a:ext cx="6772275" cy="300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862" y="4933950"/>
              <a:ext cx="6772275" cy="300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04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Conceito de </a:t>
            </a:r>
            <a:r>
              <a:rPr lang="pt-BR" b="1" dirty="0" smtClean="0"/>
              <a:t>leitura</a:t>
            </a:r>
            <a:endParaRPr lang="pt-BR" b="1" dirty="0"/>
          </a:p>
          <a:p>
            <a:pPr algn="just"/>
            <a:r>
              <a:rPr lang="pt-BR" dirty="0"/>
              <a:t>A leitura ou resolução está ligada ao grau de </a:t>
            </a:r>
            <a:r>
              <a:rPr lang="pt-BR" dirty="0" smtClean="0"/>
              <a:t>ampliação do </a:t>
            </a:r>
            <a:r>
              <a:rPr lang="pt-BR" dirty="0"/>
              <a:t>deslocamento que experimenta a ponta de contato </a:t>
            </a:r>
            <a:r>
              <a:rPr lang="pt-BR" dirty="0" smtClean="0"/>
              <a:t>no processo </a:t>
            </a:r>
            <a:r>
              <a:rPr lang="pt-BR" dirty="0"/>
              <a:t>de medição. Assim, uma volta completa </a:t>
            </a:r>
            <a:r>
              <a:rPr lang="pt-BR" dirty="0" smtClean="0"/>
              <a:t>do ponteiro </a:t>
            </a:r>
            <a:r>
              <a:rPr lang="pt-BR" dirty="0"/>
              <a:t>(360º) corresponde a um certo valor de </a:t>
            </a:r>
            <a:r>
              <a:rPr lang="pt-BR" dirty="0" smtClean="0"/>
              <a:t>movimento do </a:t>
            </a:r>
            <a:r>
              <a:rPr lang="pt-BR" dirty="0"/>
              <a:t>fuso. Esta volta é subdividida angularmente em </a:t>
            </a:r>
            <a:r>
              <a:rPr lang="pt-BR" dirty="0" smtClean="0"/>
              <a:t>frações iguais </a:t>
            </a:r>
            <a:r>
              <a:rPr lang="pt-BR" dirty="0"/>
              <a:t>e o valor entre cada uma delas é o valor de leitura </a:t>
            </a:r>
            <a:r>
              <a:rPr lang="pt-BR" dirty="0" smtClean="0"/>
              <a:t>do relógio</a:t>
            </a:r>
            <a:r>
              <a:rPr lang="pt-BR" dirty="0"/>
              <a:t>. Como exemplo, temos o relógio de </a:t>
            </a:r>
            <a:r>
              <a:rPr lang="pt-BR" dirty="0" smtClean="0"/>
              <a:t>leitura centesimal </a:t>
            </a:r>
            <a:r>
              <a:rPr lang="pt-BR" dirty="0"/>
              <a:t>(0,01 mm) e onde para 1 mm de deslocamento </a:t>
            </a:r>
            <a:r>
              <a:rPr lang="pt-BR" dirty="0" smtClean="0"/>
              <a:t>do </a:t>
            </a:r>
            <a:r>
              <a:rPr lang="pt-BR" dirty="0"/>
              <a:t>fuso corresponde a 1 volta do ponteiro, sendo que esta </a:t>
            </a:r>
            <a:r>
              <a:rPr lang="pt-BR" dirty="0" smtClean="0"/>
              <a:t>volta é </a:t>
            </a:r>
            <a:r>
              <a:rPr lang="pt-BR" dirty="0"/>
              <a:t>subdividida em 100 partes iguais; daí o valor de </a:t>
            </a:r>
            <a:r>
              <a:rPr lang="pt-BR" dirty="0" smtClean="0"/>
              <a:t>leitura 0,01 </a:t>
            </a:r>
            <a:r>
              <a:rPr lang="pt-BR" dirty="0"/>
              <a:t>mm.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41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725886" cy="4800600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521456" y="1628800"/>
            <a:ext cx="6101089" cy="4476438"/>
            <a:chOff x="81997" y="1628800"/>
            <a:chExt cx="6101089" cy="447643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997" y="1628800"/>
              <a:ext cx="6101089" cy="2242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997" y="3871315"/>
              <a:ext cx="6101089" cy="2233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8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BR" b="1" dirty="0"/>
              <a:t>Procedimento para a leitura</a:t>
            </a:r>
          </a:p>
          <a:p>
            <a:pPr algn="just"/>
            <a:r>
              <a:rPr lang="pt-BR" dirty="0"/>
              <a:t>Os relógios mais comuns apresentam uma </a:t>
            </a:r>
            <a:r>
              <a:rPr lang="pt-BR" dirty="0" smtClean="0"/>
              <a:t>dupla graduação</a:t>
            </a:r>
            <a:r>
              <a:rPr lang="pt-BR" dirty="0"/>
              <a:t>. Isto é, possuem contagem com incrementos </a:t>
            </a:r>
            <a:r>
              <a:rPr lang="pt-BR" dirty="0" smtClean="0"/>
              <a:t>no sentido </a:t>
            </a:r>
            <a:r>
              <a:rPr lang="pt-BR" dirty="0"/>
              <a:t>horário e anti-horário, dependendo da definição </a:t>
            </a:r>
            <a:r>
              <a:rPr lang="pt-BR" dirty="0" smtClean="0"/>
              <a:t>do ponto </a:t>
            </a:r>
            <a:r>
              <a:rPr lang="pt-BR" dirty="0"/>
              <a:t>inicial de trabalho da ponta de contato. Definido </a:t>
            </a:r>
            <a:r>
              <a:rPr lang="pt-BR" dirty="0" smtClean="0"/>
              <a:t>o ponto </a:t>
            </a:r>
            <a:r>
              <a:rPr lang="pt-BR" dirty="0"/>
              <a:t>inicial, a leitura é feita primeiramente no contador </a:t>
            </a:r>
            <a:r>
              <a:rPr lang="pt-BR" dirty="0" smtClean="0"/>
              <a:t>de voltas </a:t>
            </a:r>
            <a:r>
              <a:rPr lang="pt-BR" dirty="0"/>
              <a:t>e à seguir no ponteiro principal.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RELÓGIO COMPARADOR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0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RELÓGIO </a:t>
            </a:r>
            <a:r>
              <a:rPr lang="pt-BR" dirty="0" smtClean="0"/>
              <a:t>COMPARADOR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Existem vários modelos de relógios comparadores. Os mais </a:t>
            </a:r>
            <a:r>
              <a:rPr lang="pt-BR" dirty="0" smtClean="0"/>
              <a:t>utilizados possuem </a:t>
            </a:r>
            <a:r>
              <a:rPr lang="pt-BR" dirty="0"/>
              <a:t>resolução de 0,01 </a:t>
            </a:r>
            <a:r>
              <a:rPr lang="pt-BR" dirty="0" err="1"/>
              <a:t>mm.</a:t>
            </a:r>
            <a:r>
              <a:rPr lang="pt-BR" dirty="0"/>
              <a:t> O curso do relógio também varia de acordo </a:t>
            </a:r>
            <a:r>
              <a:rPr lang="pt-BR" dirty="0" smtClean="0"/>
              <a:t>com o </a:t>
            </a:r>
            <a:r>
              <a:rPr lang="pt-BR" dirty="0"/>
              <a:t>modelo, porém os mais comuns são de 1 mm, 10 mm, .250" ou 1".</a:t>
            </a:r>
          </a:p>
        </p:txBody>
      </p:sp>
    </p:spTree>
    <p:extLst>
      <p:ext uri="{BB962C8B-B14F-4D97-AF65-F5344CB8AC3E}">
        <p14:creationId xmlns:p14="http://schemas.microsoft.com/office/powerpoint/2010/main" val="78863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medida no display em milímetros, com conversão para polegada, zeragem </a:t>
            </a:r>
            <a:r>
              <a:rPr lang="pt-BR" dirty="0" smtClean="0"/>
              <a:t>em qualquer </a:t>
            </a:r>
            <a:r>
              <a:rPr lang="pt-BR" dirty="0"/>
              <a:t>ponto e com saída para </a:t>
            </a:r>
            <a:r>
              <a:rPr lang="pt-BR" dirty="0" smtClean="0"/>
              <a:t>mini processadores </a:t>
            </a:r>
            <a:r>
              <a:rPr lang="pt-BR" dirty="0"/>
              <a:t>estatísticos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marL="114300" indent="0" algn="just">
              <a:buNone/>
            </a:pPr>
            <a:endParaRPr lang="pt-BR" dirty="0"/>
          </a:p>
          <a:p>
            <a:pPr algn="just"/>
            <a:r>
              <a:rPr lang="pt-BR" dirty="0"/>
              <a:t>A aplicação é semelhante à de um relógio comparador comum, além </a:t>
            </a:r>
            <a:r>
              <a:rPr lang="pt-BR" dirty="0" smtClean="0"/>
              <a:t>das vantagens </a:t>
            </a:r>
            <a:r>
              <a:rPr lang="pt-BR" dirty="0"/>
              <a:t>apresentadas acima.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75" y="2673848"/>
            <a:ext cx="2411190" cy="28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6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7878</TotalTime>
  <Words>1057</Words>
  <Application>Microsoft Office PowerPoint</Application>
  <PresentationFormat>Apresentação na tela (4:3)</PresentationFormat>
  <Paragraphs>81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</vt:lpstr>
      <vt:lpstr>Adjacência</vt:lpstr>
      <vt:lpstr>GESTÃO DE PRODUÇÃO INDUSTRIAL  Metrologia</vt:lpstr>
      <vt:lpstr>Seleção do Instrumento de Medição</vt:lpstr>
      <vt:lpstr>RELÓGIO COMPARADOR</vt:lpstr>
      <vt:lpstr>Apresentação do PowerPoint</vt:lpstr>
      <vt:lpstr>Apresentação do PowerPoint</vt:lpstr>
      <vt:lpstr>Apresentação do PowerPoint</vt:lpstr>
      <vt:lpstr>Apresentação do PowerPoint</vt:lpstr>
      <vt:lpstr>RELÓGIO COMPARADOR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RESUMO</vt:lpstr>
      <vt:lpstr>Relógio Apalpador</vt:lpstr>
      <vt:lpstr>Relógio Apalpador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Relógio Apalpador</vt:lpstr>
      <vt:lpstr>Relógio Apalpador</vt:lpstr>
      <vt:lpstr>Relógio Apalpador</vt:lpstr>
      <vt:lpstr>Apresentação do PowerPoint</vt:lpstr>
      <vt:lpstr>Apresentação do PowerPoint</vt:lpstr>
    </vt:vector>
  </TitlesOfParts>
  <Company>Fiat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Igor</dc:title>
  <dc:creator>Administrator</dc:creator>
  <cp:lastModifiedBy>Fabio Pinheiro</cp:lastModifiedBy>
  <cp:revision>178</cp:revision>
  <cp:lastPrinted>2013-09-09T20:29:32Z</cp:lastPrinted>
  <dcterms:created xsi:type="dcterms:W3CDTF">2013-08-12T12:52:22Z</dcterms:created>
  <dcterms:modified xsi:type="dcterms:W3CDTF">2016-08-15T16:51:53Z</dcterms:modified>
</cp:coreProperties>
</file>