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62"/>
  </p:handoutMasterIdLst>
  <p:sldIdLst>
    <p:sldId id="260" r:id="rId2"/>
    <p:sldId id="390" r:id="rId3"/>
    <p:sldId id="388" r:id="rId4"/>
    <p:sldId id="389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35" r:id="rId29"/>
    <p:sldId id="438" r:id="rId30"/>
    <p:sldId id="439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3" r:id="rId40"/>
    <p:sldId id="424" r:id="rId41"/>
    <p:sldId id="425" r:id="rId42"/>
    <p:sldId id="426" r:id="rId43"/>
    <p:sldId id="427" r:id="rId44"/>
    <p:sldId id="428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36" r:id="rId54"/>
    <p:sldId id="429" r:id="rId55"/>
    <p:sldId id="430" r:id="rId56"/>
    <p:sldId id="431" r:id="rId57"/>
    <p:sldId id="432" r:id="rId58"/>
    <p:sldId id="433" r:id="rId59"/>
    <p:sldId id="434" r:id="rId60"/>
    <p:sldId id="437" r:id="rId61"/>
  </p:sldIdLst>
  <p:sldSz cx="9144000" cy="6858000" type="screen4x3"/>
  <p:notesSz cx="9874250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660"/>
  </p:normalViewPr>
  <p:slideViewPr>
    <p:cSldViewPr>
      <p:cViewPr varScale="1">
        <p:scale>
          <a:sx n="68" d="100"/>
          <a:sy n="68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508445CB-5337-4AAE-9460-CAEEED012CC1}" type="datetimeFigureOut">
              <a:rPr lang="pt-BR" smtClean="0"/>
              <a:t>26/09/2016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E856C60F-70C6-485F-A966-CC754C1AAE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234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B27187-CEAE-424C-91DE-E0AAD6012360}" type="datetimeFigureOut">
              <a:rPr lang="it-IT" smtClean="0"/>
              <a:t>26/09/2016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4.faculdadepromove.br/infoisis/images/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39" y="0"/>
            <a:ext cx="2095547" cy="5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 smtClean="0"/>
              <a:t>GESTÃO DE PRODUÇÃO INDUSTRIAL</a:t>
            </a:r>
            <a:br>
              <a:rPr lang="pt-BR" sz="5400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/>
              <a:t>Metrologia</a:t>
            </a:r>
            <a:endParaRPr lang="pt-BR" sz="5400" dirty="0"/>
          </a:p>
        </p:txBody>
      </p:sp>
      <p:sp>
        <p:nvSpPr>
          <p:cNvPr id="6" name="CaixaDeTexto 1"/>
          <p:cNvSpPr txBox="1"/>
          <p:nvPr/>
        </p:nvSpPr>
        <p:spPr>
          <a:xfrm>
            <a:off x="5796136" y="5661248"/>
            <a:ext cx="2339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 smtClean="0"/>
              <a:t>Aula 5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9329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t-BR" dirty="0"/>
              <a:t>b) Da mesma forma, se o nônio estiver </a:t>
            </a:r>
            <a:r>
              <a:rPr lang="pt-BR" dirty="0" smtClean="0"/>
              <a:t>composto por </a:t>
            </a:r>
            <a:r>
              <a:rPr lang="pt-BR" dirty="0"/>
              <a:t>50 traços, a leitura deste paquímetro será</a:t>
            </a:r>
            <a:r>
              <a:rPr lang="pt-BR" dirty="0" smtClean="0"/>
              <a:t>:  1/50 </a:t>
            </a:r>
            <a:r>
              <a:rPr lang="pt-BR" dirty="0"/>
              <a:t>= 0,02 mm. Assim, este será o valor </a:t>
            </a:r>
            <a:r>
              <a:rPr lang="pt-BR" dirty="0" smtClean="0"/>
              <a:t>do primeiro </a:t>
            </a:r>
            <a:r>
              <a:rPr lang="pt-BR" dirty="0"/>
              <a:t>traço do Nônio depois do “zero”, </a:t>
            </a:r>
            <a:r>
              <a:rPr lang="pt-BR" dirty="0" smtClean="0"/>
              <a:t>o segundo </a:t>
            </a:r>
            <a:r>
              <a:rPr lang="pt-BR" dirty="0"/>
              <a:t>vale 0,04 mm, o terceiro vale 0,06 </a:t>
            </a:r>
            <a:r>
              <a:rPr lang="pt-BR" dirty="0" smtClean="0"/>
              <a:t>mm e </a:t>
            </a:r>
            <a:r>
              <a:rPr lang="pt-BR" dirty="0"/>
              <a:t>assim por diante até o último que vale 1 mm.</a:t>
            </a:r>
          </a:p>
          <a:p>
            <a:pPr lvl="1" algn="just"/>
            <a:r>
              <a:rPr lang="pt-BR" dirty="0"/>
              <a:t>c) Se o valor do menor traço da escala for 1/16” e </a:t>
            </a:r>
            <a:r>
              <a:rPr lang="pt-BR" dirty="0" smtClean="0"/>
              <a:t>o Nônio </a:t>
            </a:r>
            <a:r>
              <a:rPr lang="pt-BR" dirty="0"/>
              <a:t>tiver 8 traços, a leitura será: 1/16” ÷ 8 </a:t>
            </a:r>
            <a:r>
              <a:rPr lang="pt-BR" dirty="0" smtClean="0"/>
              <a:t>= </a:t>
            </a:r>
            <a:r>
              <a:rPr lang="pt-BR" dirty="0"/>
              <a:t>1/128”, e da mesma forma do exemplo anterior</a:t>
            </a:r>
            <a:r>
              <a:rPr lang="pt-BR" dirty="0" smtClean="0"/>
              <a:t>, esse </a:t>
            </a:r>
            <a:r>
              <a:rPr lang="pt-BR" dirty="0"/>
              <a:t>valor corresponde ao primeiro traço </a:t>
            </a:r>
            <a:r>
              <a:rPr lang="pt-BR" dirty="0" smtClean="0"/>
              <a:t>do Nônio </a:t>
            </a:r>
            <a:r>
              <a:rPr lang="pt-BR" dirty="0"/>
              <a:t>depois do “zero”, assim, o segundo </a:t>
            </a:r>
            <a:r>
              <a:rPr lang="pt-BR" dirty="0" smtClean="0"/>
              <a:t>vale 1/64</a:t>
            </a:r>
            <a:r>
              <a:rPr lang="pt-BR" dirty="0"/>
              <a:t>, o terceiro vale 3/128” e assim por </a:t>
            </a:r>
            <a:r>
              <a:rPr lang="pt-BR" dirty="0" smtClean="0"/>
              <a:t>diante até </a:t>
            </a:r>
            <a:r>
              <a:rPr lang="pt-BR" dirty="0"/>
              <a:t>o último que vale 1/16” (8/128”).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701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dirty="0"/>
              <a:t>d) E, por último, se o valor do menor traço </a:t>
            </a:r>
            <a:r>
              <a:rPr lang="pt-BR" dirty="0" smtClean="0"/>
              <a:t>da escala </a:t>
            </a:r>
            <a:r>
              <a:rPr lang="pt-BR" dirty="0"/>
              <a:t>for 0,025” (polegada dividida por </a:t>
            </a:r>
            <a:r>
              <a:rPr lang="pt-BR" dirty="0" smtClean="0"/>
              <a:t>40 partes</a:t>
            </a:r>
            <a:r>
              <a:rPr lang="pt-BR" dirty="0"/>
              <a:t>) e o Nônio tiver 25 partes, a leitura será</a:t>
            </a:r>
            <a:r>
              <a:rPr lang="pt-BR" dirty="0" smtClean="0"/>
              <a:t>: 0,025</a:t>
            </a:r>
            <a:r>
              <a:rPr lang="pt-BR" dirty="0"/>
              <a:t>”/25 = 0,001”. Por analogia com </a:t>
            </a:r>
            <a:r>
              <a:rPr lang="pt-BR" dirty="0" smtClean="0"/>
              <a:t>os exemplos </a:t>
            </a:r>
            <a:r>
              <a:rPr lang="pt-BR" dirty="0"/>
              <a:t>anteriores, este valor corresponde </a:t>
            </a:r>
            <a:r>
              <a:rPr lang="pt-BR" dirty="0" smtClean="0"/>
              <a:t>ao primeiro </a:t>
            </a:r>
            <a:r>
              <a:rPr lang="pt-BR" dirty="0"/>
              <a:t>traço do Nônio depois do “zero”, </a:t>
            </a:r>
            <a:r>
              <a:rPr lang="pt-BR" dirty="0" smtClean="0"/>
              <a:t>o segundo </a:t>
            </a:r>
            <a:r>
              <a:rPr lang="pt-BR" dirty="0"/>
              <a:t>vale 0,002”, o terceiro vale 0,003” </a:t>
            </a:r>
            <a:r>
              <a:rPr lang="pt-BR" dirty="0" smtClean="0"/>
              <a:t>e assim </a:t>
            </a:r>
            <a:r>
              <a:rPr lang="pt-BR" dirty="0"/>
              <a:t>por diante até o último que vale 0,025</a:t>
            </a:r>
            <a:r>
              <a:rPr lang="pt-BR" dirty="0" smtClean="0"/>
              <a:t>”.</a:t>
            </a:r>
          </a:p>
          <a:p>
            <a:pPr lvl="1" algn="just"/>
            <a:r>
              <a:rPr lang="pt-BR" dirty="0"/>
              <a:t>e) </a:t>
            </a:r>
            <a:r>
              <a:rPr lang="pt-BR" dirty="0" smtClean="0"/>
              <a:t>Qualquer </a:t>
            </a:r>
            <a:r>
              <a:rPr lang="pt-BR" dirty="0"/>
              <a:t>outro tipo de graduação pode </a:t>
            </a:r>
            <a:r>
              <a:rPr lang="pt-BR" dirty="0" smtClean="0"/>
              <a:t>ser interpretado </a:t>
            </a:r>
            <a:r>
              <a:rPr lang="pt-BR" dirty="0"/>
              <a:t>de maneira similar.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016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Resultado de uma medida</a:t>
            </a:r>
          </a:p>
          <a:p>
            <a:pPr algn="just"/>
            <a:r>
              <a:rPr lang="pt-BR" dirty="0"/>
              <a:t>Tomando todos os cuidados de medição </a:t>
            </a:r>
            <a:r>
              <a:rPr lang="pt-BR" dirty="0" smtClean="0"/>
              <a:t>e conservação </a:t>
            </a:r>
            <a:r>
              <a:rPr lang="pt-BR" dirty="0"/>
              <a:t>do instrumento temos a </a:t>
            </a:r>
            <a:r>
              <a:rPr lang="pt-BR" dirty="0" smtClean="0"/>
              <a:t>medida:</a:t>
            </a:r>
          </a:p>
          <a:p>
            <a:pPr lvl="1" algn="just"/>
            <a:r>
              <a:rPr lang="pt-BR" dirty="0" smtClean="0"/>
              <a:t>a</a:t>
            </a:r>
            <a:r>
              <a:rPr lang="pt-BR" dirty="0"/>
              <a:t>) Tomando como referência o primeiro traço </a:t>
            </a:r>
            <a:r>
              <a:rPr lang="pt-BR" dirty="0" smtClean="0"/>
              <a:t>do Nônio </a:t>
            </a:r>
            <a:r>
              <a:rPr lang="pt-BR" dirty="0"/>
              <a:t>(traço zero) conte todos os traços </a:t>
            </a:r>
            <a:r>
              <a:rPr lang="pt-BR" dirty="0" smtClean="0"/>
              <a:t>da escala </a:t>
            </a:r>
            <a:r>
              <a:rPr lang="pt-BR" dirty="0"/>
              <a:t>principal que ficam à direita.</a:t>
            </a:r>
          </a:p>
          <a:p>
            <a:pPr lvl="1" algn="just"/>
            <a:r>
              <a:rPr lang="pt-BR" dirty="0"/>
              <a:t>b) Verifique qual dos traços do Nônio </a:t>
            </a:r>
            <a:r>
              <a:rPr lang="pt-BR" dirty="0" smtClean="0"/>
              <a:t>coincide com </a:t>
            </a:r>
            <a:r>
              <a:rPr lang="pt-BR" dirty="0"/>
              <a:t>outro da escala principal. Sempre </a:t>
            </a:r>
            <a:r>
              <a:rPr lang="pt-BR" dirty="0" smtClean="0"/>
              <a:t>haverá um </a:t>
            </a:r>
            <a:r>
              <a:rPr lang="pt-BR" dirty="0"/>
              <a:t>que fica melhor alinhado que os restantes.</a:t>
            </a:r>
          </a:p>
          <a:p>
            <a:pPr lvl="1" algn="just"/>
            <a:r>
              <a:rPr lang="pt-BR" dirty="0"/>
              <a:t>c) Some os valores obtidos na escala principal e </a:t>
            </a:r>
            <a:r>
              <a:rPr lang="pt-BR" dirty="0" smtClean="0"/>
              <a:t>o Nônio</a:t>
            </a:r>
            <a:r>
              <a:rPr lang="pt-BR" dirty="0"/>
              <a:t>. Este é o resultado da medida.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407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522248" y="1268760"/>
            <a:ext cx="4099505" cy="5528291"/>
            <a:chOff x="453405" y="1268760"/>
            <a:chExt cx="4099505" cy="55282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05" y="1268760"/>
              <a:ext cx="4099504" cy="1866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05" y="3108658"/>
              <a:ext cx="4085365" cy="18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06" y="4941168"/>
              <a:ext cx="4099504" cy="1855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900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Recomendações para uso do paquímetro</a:t>
            </a:r>
          </a:p>
          <a:p>
            <a:pPr algn="just"/>
            <a:r>
              <a:rPr lang="pt-BR" dirty="0"/>
              <a:t>1 – Selecione o paquímetro mais adequado para </a:t>
            </a:r>
            <a:r>
              <a:rPr lang="pt-BR" dirty="0" smtClean="0"/>
              <a:t>atender plenamente </a:t>
            </a:r>
            <a:r>
              <a:rPr lang="pt-BR" dirty="0"/>
              <a:t>a necessidade de medição;</a:t>
            </a:r>
          </a:p>
          <a:p>
            <a:pPr lvl="1" algn="just"/>
            <a:r>
              <a:rPr lang="pt-BR" dirty="0"/>
              <a:t>Tipo normal ou especial</a:t>
            </a:r>
          </a:p>
          <a:p>
            <a:pPr lvl="1" algn="just"/>
            <a:r>
              <a:rPr lang="pt-BR" dirty="0"/>
              <a:t>Leitura de acordo com o campo de </a:t>
            </a:r>
            <a:r>
              <a:rPr lang="pt-BR" dirty="0" smtClean="0"/>
              <a:t>tolerância especificado </a:t>
            </a:r>
            <a:r>
              <a:rPr lang="pt-BR" dirty="0"/>
              <a:t>na peça.</a:t>
            </a:r>
          </a:p>
          <a:p>
            <a:pPr algn="just"/>
            <a:r>
              <a:rPr lang="pt-BR" dirty="0"/>
              <a:t>2 – Limpe cuidadosamente as partes móveis</a:t>
            </a:r>
            <a:r>
              <a:rPr lang="pt-BR" dirty="0" smtClean="0"/>
              <a:t>, eliminando </a:t>
            </a:r>
            <a:r>
              <a:rPr lang="pt-BR" dirty="0"/>
              <a:t>poeira e </a:t>
            </a:r>
            <a:r>
              <a:rPr lang="pt-BR" dirty="0" smtClean="0"/>
              <a:t>sujeiras </a:t>
            </a:r>
            <a:r>
              <a:rPr lang="pt-BR" dirty="0"/>
              <a:t>com um pano macio.</a:t>
            </a:r>
          </a:p>
          <a:p>
            <a:pPr algn="just"/>
            <a:r>
              <a:rPr lang="pt-BR" dirty="0"/>
              <a:t>3 – Verifique se o movimento do cursor é suave e </a:t>
            </a:r>
            <a:r>
              <a:rPr lang="pt-BR" dirty="0" smtClean="0"/>
              <a:t>sem folgas </a:t>
            </a:r>
            <a:r>
              <a:rPr lang="pt-BR" dirty="0"/>
              <a:t>em toda a capacidade útil. Caso exista um </a:t>
            </a:r>
            <a:r>
              <a:rPr lang="pt-BR" dirty="0" smtClean="0"/>
              <a:t>jogo anormal</a:t>
            </a:r>
            <a:r>
              <a:rPr lang="pt-BR" dirty="0"/>
              <a:t>, proceda a seu ajuste girando os parafusos </a:t>
            </a:r>
            <a:r>
              <a:rPr lang="pt-BR" dirty="0" smtClean="0"/>
              <a:t>até encostar </a:t>
            </a:r>
            <a:r>
              <a:rPr lang="pt-BR" dirty="0"/>
              <a:t>no fundo e a seguir retorne 1/8 de volta.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855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4959648" cy="43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395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4 – Posicione corretamente os bicos principais </a:t>
            </a:r>
            <a:r>
              <a:rPr lang="pt-BR" dirty="0" smtClean="0"/>
              <a:t>na medição </a:t>
            </a:r>
            <a:r>
              <a:rPr lang="pt-BR" dirty="0"/>
              <a:t>externa aproximando o máximo possível </a:t>
            </a:r>
            <a:r>
              <a:rPr lang="pt-BR" dirty="0" smtClean="0"/>
              <a:t>a peça </a:t>
            </a:r>
            <a:r>
              <a:rPr lang="pt-BR" dirty="0"/>
              <a:t>da escala graduada. Isso evitará erros por folga </a:t>
            </a:r>
            <a:r>
              <a:rPr lang="pt-BR" dirty="0" smtClean="0"/>
              <a:t>do cursor </a:t>
            </a:r>
            <a:r>
              <a:rPr lang="pt-BR" dirty="0"/>
              <a:t>e o desgaste prematuro das pontas onde a área </a:t>
            </a:r>
            <a:r>
              <a:rPr lang="pt-BR" dirty="0" smtClean="0"/>
              <a:t>de contato </a:t>
            </a:r>
            <a:r>
              <a:rPr lang="pt-BR" dirty="0"/>
              <a:t>é menor. Verifique também o perfeito apoio </a:t>
            </a:r>
            <a:r>
              <a:rPr lang="pt-BR" dirty="0" smtClean="0"/>
              <a:t>das faces </a:t>
            </a:r>
            <a:r>
              <a:rPr lang="pt-BR" dirty="0"/>
              <a:t>de medição como mostra a figura.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925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184" y="1556792"/>
            <a:ext cx="2955793" cy="443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214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5 – Posicione corretamente as orelhas para a </a:t>
            </a:r>
            <a:r>
              <a:rPr lang="pt-BR" dirty="0" smtClean="0"/>
              <a:t>medição interna</a:t>
            </a:r>
            <a:r>
              <a:rPr lang="pt-BR" dirty="0"/>
              <a:t>. Procure introduzir o máximo possível </a:t>
            </a:r>
            <a:r>
              <a:rPr lang="pt-BR" dirty="0" smtClean="0"/>
              <a:t>as orelhas </a:t>
            </a:r>
            <a:r>
              <a:rPr lang="pt-BR" dirty="0"/>
              <a:t>no furo ou ranhura, mantendo o </a:t>
            </a:r>
            <a:r>
              <a:rPr lang="pt-BR" dirty="0" smtClean="0"/>
              <a:t>paquímetro sempre </a:t>
            </a:r>
            <a:r>
              <a:rPr lang="pt-BR" dirty="0"/>
              <a:t>paralelo à peça que está sendo medida</a:t>
            </a:r>
            <a:r>
              <a:rPr lang="pt-BR" dirty="0" smtClean="0"/>
              <a:t>. Verifique </a:t>
            </a:r>
            <a:r>
              <a:rPr lang="pt-BR" dirty="0"/>
              <a:t>que as superfícies de medição das </a:t>
            </a:r>
            <a:r>
              <a:rPr lang="pt-BR" dirty="0" smtClean="0"/>
              <a:t>orelhas coincidam </a:t>
            </a:r>
            <a:r>
              <a:rPr lang="pt-BR" dirty="0"/>
              <a:t>com a linha de centro do furo.</a:t>
            </a:r>
          </a:p>
          <a:p>
            <a:pPr lvl="1"/>
            <a:r>
              <a:rPr lang="pt-BR" dirty="0"/>
              <a:t>Ao medir um diâmetro, tome a máxima leitura.</a:t>
            </a:r>
          </a:p>
          <a:p>
            <a:pPr lvl="1"/>
            <a:r>
              <a:rPr lang="pt-BR" dirty="0"/>
              <a:t>Ao medir ranhuras tome a mínima leitura.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926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304256" cy="480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808312" cy="499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226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Seleção do Instrumento de Medição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41760"/>
            <a:ext cx="7321491" cy="52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6 – Posicione corretamente a vareta de profundidade.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131098" cy="415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887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7 – Posicione corretamente as faces para medição </a:t>
            </a:r>
            <a:r>
              <a:rPr lang="pt-BR" dirty="0" smtClean="0"/>
              <a:t>de ressaltos</a:t>
            </a:r>
            <a:r>
              <a:rPr lang="pt-BR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3528392" cy="444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924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8 – Evite o erro de paralaxe ao fazer a leitura.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47776"/>
            <a:ext cx="4411588" cy="381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6283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Cuidados especiais com o paquímetro</a:t>
            </a:r>
          </a:p>
          <a:p>
            <a:r>
              <a:rPr lang="pt-BR" dirty="0"/>
              <a:t>1 – evitar aplicar o paquímetro em esforços excessivos</a:t>
            </a:r>
            <a:r>
              <a:rPr lang="pt-BR" dirty="0" smtClean="0"/>
              <a:t>. Tome </a:t>
            </a:r>
            <a:r>
              <a:rPr lang="pt-BR" dirty="0"/>
              <a:t>providências para que o instrumento não </a:t>
            </a:r>
            <a:r>
              <a:rPr lang="pt-BR" dirty="0" smtClean="0"/>
              <a:t>sofra quedas </a:t>
            </a:r>
            <a:r>
              <a:rPr lang="pt-BR" dirty="0"/>
              <a:t>ou seja usado como martelo.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108463"/>
            <a:ext cx="4988223" cy="37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0342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 – Evite danos nas pontas de medição. Nunca utilize </a:t>
            </a:r>
            <a:r>
              <a:rPr lang="pt-BR" dirty="0" smtClean="0"/>
              <a:t>as orelhas </a:t>
            </a:r>
            <a:r>
              <a:rPr lang="pt-BR" dirty="0"/>
              <a:t>de medição como compasso de traçagem.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2348880"/>
            <a:ext cx="70961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181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3 – proteja o paquímetro ao guardar por longo </a:t>
            </a:r>
            <a:r>
              <a:rPr lang="pt-BR" dirty="0" smtClean="0"/>
              <a:t>período. Usando </a:t>
            </a:r>
            <a:r>
              <a:rPr lang="pt-BR" dirty="0"/>
              <a:t>um pano macio embebido em óleo </a:t>
            </a:r>
            <a:r>
              <a:rPr lang="pt-BR" dirty="0" smtClean="0"/>
              <a:t>fino antiferrugem</a:t>
            </a:r>
            <a:r>
              <a:rPr lang="pt-BR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21323"/>
            <a:ext cx="5456089" cy="38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624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3600400" cy="514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778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845800" y="1556793"/>
            <a:ext cx="3452400" cy="4865624"/>
            <a:chOff x="2845800" y="1556793"/>
            <a:chExt cx="3452400" cy="48656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093" y="1556793"/>
              <a:ext cx="3451815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800" y="3976837"/>
              <a:ext cx="3452400" cy="244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88817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114300" indent="0" algn="ctr">
              <a:buNone/>
            </a:pPr>
            <a:r>
              <a:rPr lang="pt-BR" sz="19900" dirty="0" smtClean="0"/>
              <a:t>VÍDEO</a:t>
            </a:r>
            <a:endParaRPr lang="pt-BR" sz="19900" dirty="0"/>
          </a:p>
        </p:txBody>
      </p:sp>
    </p:spTree>
    <p:extLst>
      <p:ext uri="{BB962C8B-B14F-4D97-AF65-F5344CB8AC3E}">
        <p14:creationId xmlns:p14="http://schemas.microsoft.com/office/powerpoint/2010/main" val="2394619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TRAÇADOR DE ALTURA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Traçador de </a:t>
            </a:r>
            <a:r>
              <a:rPr lang="pt-BR" b="1" dirty="0" smtClean="0"/>
              <a:t>altura</a:t>
            </a:r>
          </a:p>
          <a:p>
            <a:pPr algn="just"/>
            <a:r>
              <a:rPr lang="pt-BR" dirty="0" smtClean="0"/>
              <a:t>Esse </a:t>
            </a:r>
            <a:r>
              <a:rPr lang="pt-BR" dirty="0"/>
              <a:t>instrumento baseia-se no </a:t>
            </a:r>
            <a:r>
              <a:rPr lang="pt-BR" dirty="0" smtClean="0"/>
              <a:t>mesmo princípio </a:t>
            </a:r>
            <a:r>
              <a:rPr lang="pt-BR" dirty="0"/>
              <a:t>de funcionamento do </a:t>
            </a:r>
            <a:r>
              <a:rPr lang="pt-BR" dirty="0" smtClean="0"/>
              <a:t>paquímetro, apresentando </a:t>
            </a:r>
            <a:r>
              <a:rPr lang="pt-BR" dirty="0"/>
              <a:t>a escala fixa com cursor </a:t>
            </a:r>
            <a:r>
              <a:rPr lang="pt-BR" dirty="0" smtClean="0"/>
              <a:t>na vertical</a:t>
            </a:r>
            <a:r>
              <a:rPr lang="pt-BR" dirty="0"/>
              <a:t>. É </a:t>
            </a:r>
            <a:r>
              <a:rPr lang="pt-BR" dirty="0" smtClean="0"/>
              <a:t>empregado na </a:t>
            </a:r>
            <a:r>
              <a:rPr lang="pt-BR" dirty="0"/>
              <a:t>traçagem de peças, para facilitar </a:t>
            </a:r>
            <a:r>
              <a:rPr lang="pt-BR" dirty="0" smtClean="0"/>
              <a:t>o processo </a:t>
            </a:r>
            <a:r>
              <a:rPr lang="pt-BR" dirty="0"/>
              <a:t>de fabricação e, com auxílio </a:t>
            </a:r>
            <a:r>
              <a:rPr lang="pt-BR" dirty="0" smtClean="0"/>
              <a:t>de acessórios</a:t>
            </a:r>
            <a:r>
              <a:rPr lang="pt-BR" dirty="0"/>
              <a:t>, no controle dimensional.</a:t>
            </a:r>
          </a:p>
        </p:txBody>
      </p:sp>
    </p:spTree>
    <p:extLst>
      <p:ext uri="{BB962C8B-B14F-4D97-AF65-F5344CB8AC3E}">
        <p14:creationId xmlns:p14="http://schemas.microsoft.com/office/powerpoint/2010/main" val="73701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 </a:t>
            </a:r>
            <a:r>
              <a:rPr lang="pt-BR" dirty="0"/>
              <a:t>uma ampla gama de instrumentos </a:t>
            </a:r>
            <a:r>
              <a:rPr lang="pt-BR" dirty="0" smtClean="0"/>
              <a:t>de medição </a:t>
            </a:r>
            <a:r>
              <a:rPr lang="pt-BR" dirty="0"/>
              <a:t>e de acordo com o seu princípio de trabalho </a:t>
            </a:r>
            <a:r>
              <a:rPr lang="pt-BR" dirty="0" smtClean="0"/>
              <a:t>podem ser </a:t>
            </a:r>
            <a:r>
              <a:rPr lang="pt-BR" dirty="0"/>
              <a:t>classificados em:</a:t>
            </a:r>
          </a:p>
          <a:p>
            <a:pPr lvl="1"/>
            <a:r>
              <a:rPr lang="pt-BR" dirty="0"/>
              <a:t>Paquímetros</a:t>
            </a:r>
          </a:p>
          <a:p>
            <a:pPr lvl="1"/>
            <a:r>
              <a:rPr lang="pt-BR" dirty="0"/>
              <a:t>Traçadores de altura</a:t>
            </a:r>
          </a:p>
          <a:p>
            <a:pPr lvl="1"/>
            <a:r>
              <a:rPr lang="pt-BR" dirty="0"/>
              <a:t>Micrômetros</a:t>
            </a:r>
          </a:p>
          <a:p>
            <a:pPr lvl="1"/>
            <a:r>
              <a:rPr lang="pt-BR" dirty="0"/>
              <a:t>Relógios comparadores</a:t>
            </a:r>
          </a:p>
          <a:p>
            <a:pPr lvl="1"/>
            <a:r>
              <a:rPr lang="pt-BR" dirty="0"/>
              <a:t>Relógios apalpadores</a:t>
            </a:r>
          </a:p>
          <a:p>
            <a:pPr lvl="1"/>
            <a:r>
              <a:rPr lang="pt-BR" dirty="0"/>
              <a:t>Rugosímetros</a:t>
            </a:r>
          </a:p>
          <a:p>
            <a:pPr lvl="1"/>
            <a:r>
              <a:rPr lang="pt-BR" dirty="0"/>
              <a:t>Goniômetros</a:t>
            </a:r>
          </a:p>
        </p:txBody>
      </p:sp>
    </p:spTree>
    <p:extLst>
      <p:ext uri="{BB962C8B-B14F-4D97-AF65-F5344CB8AC3E}">
        <p14:creationId xmlns:p14="http://schemas.microsoft.com/office/powerpoint/2010/main" val="15941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TRAÇADOR DE ALTURA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104456" cy="531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935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MICRÔMETRO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MICRÔMETRO</a:t>
            </a:r>
          </a:p>
          <a:p>
            <a:pPr algn="just"/>
            <a:r>
              <a:rPr lang="pt-BR" dirty="0"/>
              <a:t>Devido a sua forma construtiva, este </a:t>
            </a:r>
            <a:r>
              <a:rPr lang="pt-BR" dirty="0" smtClean="0"/>
              <a:t>instrumento permite </a:t>
            </a:r>
            <a:r>
              <a:rPr lang="pt-BR" dirty="0"/>
              <a:t>leituras da ordem de 0,01 mm nos </a:t>
            </a:r>
            <a:r>
              <a:rPr lang="pt-BR" dirty="0" smtClean="0"/>
              <a:t>modelos comuns </a:t>
            </a:r>
            <a:r>
              <a:rPr lang="pt-BR" dirty="0"/>
              <a:t>e de 0,001 mm nos que incorporam um </a:t>
            </a:r>
            <a:r>
              <a:rPr lang="pt-BR" dirty="0" smtClean="0"/>
              <a:t>nônio.</a:t>
            </a:r>
          </a:p>
          <a:p>
            <a:pPr algn="just"/>
            <a:r>
              <a:rPr lang="pt-BR" dirty="0" smtClean="0"/>
              <a:t>Os </a:t>
            </a:r>
            <a:r>
              <a:rPr lang="pt-BR" dirty="0"/>
              <a:t>modelos para a medição de furos permitem </a:t>
            </a:r>
            <a:r>
              <a:rPr lang="pt-BR" dirty="0" smtClean="0"/>
              <a:t>leituras diretas </a:t>
            </a:r>
            <a:r>
              <a:rPr lang="pt-BR" dirty="0"/>
              <a:t>de até </a:t>
            </a:r>
            <a:r>
              <a:rPr lang="pt-BR" dirty="0" smtClean="0"/>
              <a:t>0,005mm</a:t>
            </a:r>
            <a:r>
              <a:rPr lang="pt-BR" dirty="0"/>
              <a:t>. Uma </a:t>
            </a:r>
            <a:r>
              <a:rPr lang="pt-BR" dirty="0" smtClean="0"/>
              <a:t>características importantes </a:t>
            </a:r>
            <a:r>
              <a:rPr lang="pt-BR" dirty="0"/>
              <a:t>dos micrômetros é a incorporação de </a:t>
            </a:r>
            <a:r>
              <a:rPr lang="pt-BR" dirty="0" smtClean="0"/>
              <a:t>um dispositivo </a:t>
            </a:r>
            <a:r>
              <a:rPr lang="pt-BR" dirty="0"/>
              <a:t>que assegura uma pressão de </a:t>
            </a:r>
            <a:r>
              <a:rPr lang="pt-BR" dirty="0" smtClean="0"/>
              <a:t>medição constante</a:t>
            </a:r>
            <a:r>
              <a:rPr lang="pt-BR" dirty="0"/>
              <a:t>, chamado catraca ou ficção, dependendo </a:t>
            </a:r>
            <a:r>
              <a:rPr lang="pt-BR" dirty="0" smtClean="0"/>
              <a:t>do seu </a:t>
            </a:r>
            <a:r>
              <a:rPr lang="pt-BR" dirty="0"/>
              <a:t>mecanismo.</a:t>
            </a:r>
          </a:p>
        </p:txBody>
      </p:sp>
    </p:spTree>
    <p:extLst>
      <p:ext uri="{BB962C8B-B14F-4D97-AF65-F5344CB8AC3E}">
        <p14:creationId xmlns:p14="http://schemas.microsoft.com/office/powerpoint/2010/main" val="2320866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2132856"/>
            <a:ext cx="8397305" cy="4220232"/>
            <a:chOff x="0" y="2132856"/>
            <a:chExt cx="8397305" cy="4220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2856"/>
              <a:ext cx="8388424" cy="211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" y="4239338"/>
              <a:ext cx="8388424" cy="211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712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Princípio de funcionamento e leitura</a:t>
            </a:r>
          </a:p>
          <a:p>
            <a:pPr algn="just"/>
            <a:r>
              <a:rPr lang="pt-BR" dirty="0"/>
              <a:t>O princípio de funcionamento do micrômetro </a:t>
            </a:r>
            <a:r>
              <a:rPr lang="pt-BR" dirty="0" smtClean="0"/>
              <a:t>baseia-se no </a:t>
            </a:r>
            <a:r>
              <a:rPr lang="pt-BR" dirty="0"/>
              <a:t>deslocamento axial de um parafuso micrométrico </a:t>
            </a:r>
            <a:r>
              <a:rPr lang="pt-BR" dirty="0" smtClean="0"/>
              <a:t>de passo </a:t>
            </a:r>
            <a:r>
              <a:rPr lang="pt-BR" dirty="0"/>
              <a:t>de alta precisão dentro de uma porca ajustável.</a:t>
            </a:r>
          </a:p>
          <a:p>
            <a:pPr algn="just"/>
            <a:r>
              <a:rPr lang="pt-BR" dirty="0"/>
              <a:t>Girando-se o parafuso micrométrico, este </a:t>
            </a:r>
            <a:r>
              <a:rPr lang="pt-BR" dirty="0" smtClean="0"/>
              <a:t>avança proporcionalmente </a:t>
            </a:r>
            <a:r>
              <a:rPr lang="pt-BR" dirty="0"/>
              <a:t>ao passo que normalmente é de 0,5 </a:t>
            </a:r>
            <a:r>
              <a:rPr lang="pt-BR" dirty="0" smtClean="0"/>
              <a:t>mm (</a:t>
            </a:r>
            <a:r>
              <a:rPr lang="pt-BR" dirty="0"/>
              <a:t>ou 0,025”), a circunferência da rosca (que corresponde </a:t>
            </a:r>
            <a:r>
              <a:rPr lang="pt-BR" dirty="0" smtClean="0"/>
              <a:t>ao tambor</a:t>
            </a:r>
            <a:r>
              <a:rPr lang="pt-BR" dirty="0"/>
              <a:t>, pois este é fixado </a:t>
            </a:r>
            <a:r>
              <a:rPr lang="pt-BR" dirty="0" smtClean="0"/>
              <a:t>firmemente </a:t>
            </a:r>
            <a:r>
              <a:rPr lang="pt-BR" dirty="0"/>
              <a:t>ao parafuso </a:t>
            </a:r>
            <a:r>
              <a:rPr lang="pt-BR" dirty="0" smtClean="0"/>
              <a:t>por encaixe </a:t>
            </a:r>
            <a:r>
              <a:rPr lang="pt-BR" dirty="0"/>
              <a:t>cônico), é </a:t>
            </a:r>
            <a:r>
              <a:rPr lang="pt-BR" dirty="0" smtClean="0"/>
              <a:t>dividida </a:t>
            </a:r>
            <a:r>
              <a:rPr lang="pt-BR" dirty="0"/>
              <a:t>em 50 partes iguais (ou 25 </a:t>
            </a:r>
            <a:r>
              <a:rPr lang="pt-BR" dirty="0" smtClean="0"/>
              <a:t>partes nos </a:t>
            </a:r>
            <a:r>
              <a:rPr lang="pt-BR" dirty="0"/>
              <a:t>instrumentos em polegada) possibilitando leituras </a:t>
            </a:r>
            <a:r>
              <a:rPr lang="pt-BR" dirty="0" smtClean="0"/>
              <a:t>de 0,01 </a:t>
            </a:r>
            <a:r>
              <a:rPr lang="pt-BR" dirty="0"/>
              <a:t>mm ou 0,001”.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759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Assim uma volta completa do tambor corresponde </a:t>
            </a:r>
            <a:r>
              <a:rPr lang="pt-BR" dirty="0" smtClean="0"/>
              <a:t>ao passo </a:t>
            </a:r>
            <a:r>
              <a:rPr lang="pt-BR" dirty="0"/>
              <a:t>da rosca, desta forma conclui-se:</a:t>
            </a:r>
          </a:p>
          <a:p>
            <a:pPr algn="just"/>
            <a:r>
              <a:rPr lang="pt-BR" dirty="0"/>
              <a:t>Leitura do tambor = passo da rosca/nº de divisões </a:t>
            </a:r>
            <a:r>
              <a:rPr lang="pt-BR" dirty="0" smtClean="0"/>
              <a:t>do tambor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Se o micrômetro apresentar ainda um nônio com </a:t>
            </a:r>
            <a:r>
              <a:rPr lang="pt-BR" dirty="0" smtClean="0"/>
              <a:t>10 divisões </a:t>
            </a:r>
            <a:r>
              <a:rPr lang="pt-BR" dirty="0"/>
              <a:t>na bainha será possível a leitura de 0,001 </a:t>
            </a:r>
            <a:r>
              <a:rPr lang="pt-BR" dirty="0" smtClean="0"/>
              <a:t>mm (</a:t>
            </a:r>
            <a:r>
              <a:rPr lang="pt-BR" dirty="0"/>
              <a:t>0,0001”).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558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763688" y="1705072"/>
            <a:ext cx="5616624" cy="4604248"/>
            <a:chOff x="2235200" y="1705072"/>
            <a:chExt cx="4281714" cy="374015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35200" y="1705072"/>
              <a:ext cx="4281714" cy="1867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35200" y="3573014"/>
              <a:ext cx="4281714" cy="187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692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624890" y="1628800"/>
            <a:ext cx="5894221" cy="5112568"/>
            <a:chOff x="2191657" y="1628800"/>
            <a:chExt cx="4746172" cy="445046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657" y="1628800"/>
              <a:ext cx="4746172" cy="2225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657" y="3854032"/>
              <a:ext cx="4746172" cy="2225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9569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603964" y="1556792"/>
            <a:ext cx="5936073" cy="4968552"/>
            <a:chOff x="2104571" y="1556792"/>
            <a:chExt cx="4659086" cy="403244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04571" y="1556792"/>
              <a:ext cx="4659086" cy="201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04571" y="3573016"/>
              <a:ext cx="4659086" cy="201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6336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Recomendações especiais para uso do Micrômetro.</a:t>
            </a:r>
          </a:p>
          <a:p>
            <a:pPr algn="just"/>
            <a:r>
              <a:rPr lang="pt-BR" dirty="0"/>
              <a:t>1 – Selecione o micrômetro mais adequado</a:t>
            </a:r>
          </a:p>
          <a:p>
            <a:pPr algn="just"/>
            <a:r>
              <a:rPr lang="pt-BR" dirty="0"/>
              <a:t>2 – Limpe as partes móveis</a:t>
            </a:r>
          </a:p>
          <a:p>
            <a:pPr algn="just"/>
            <a:r>
              <a:rPr lang="pt-BR" dirty="0"/>
              <a:t>3 – Deixe estabilizar a temperatura da peça e </a:t>
            </a:r>
            <a:r>
              <a:rPr lang="pt-BR" dirty="0" smtClean="0"/>
              <a:t>do micrômetro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4 – Antes do uso limpe as faces de medição. </a:t>
            </a:r>
            <a:r>
              <a:rPr lang="pt-BR" dirty="0" smtClean="0"/>
              <a:t>Use somente </a:t>
            </a:r>
            <a:r>
              <a:rPr lang="pt-BR" dirty="0"/>
              <a:t>uma folha de papel macio (do tipo para </a:t>
            </a:r>
            <a:r>
              <a:rPr lang="pt-BR" dirty="0" smtClean="0"/>
              <a:t>limpar lentes</a:t>
            </a:r>
            <a:r>
              <a:rPr lang="pt-BR" dirty="0"/>
              <a:t>).</a:t>
            </a:r>
          </a:p>
          <a:p>
            <a:pPr algn="just"/>
            <a:r>
              <a:rPr lang="pt-BR" dirty="0"/>
              <a:t>5 – Tome cuidado para ajustar o zero do micrômetro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/>
              <a:t>Encoste suavemente as faces de medição usando somente a catraca ou ficção.</a:t>
            </a:r>
          </a:p>
          <a:p>
            <a:pPr lvl="1" algn="just"/>
            <a:r>
              <a:rPr lang="pt-BR" dirty="0"/>
              <a:t>Verifique a coincidência das linhas de referência da bainha e do zero do tambor olhando bem de frente o instrumento. Se estas não coincidem, proceda ao seu ajuste movimentando a bainha com a chave apropriada.</a:t>
            </a:r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679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032448" cy="499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25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paquímetro e o traçador de altura utilizam-se </a:t>
            </a:r>
            <a:r>
              <a:rPr lang="pt-BR" dirty="0" smtClean="0"/>
              <a:t>do nônio </a:t>
            </a:r>
            <a:r>
              <a:rPr lang="pt-BR" dirty="0"/>
              <a:t>para ampliar a leitura, o micrômetro utiliza-se </a:t>
            </a:r>
            <a:r>
              <a:rPr lang="pt-BR" dirty="0" smtClean="0"/>
              <a:t>do passo </a:t>
            </a:r>
            <a:r>
              <a:rPr lang="pt-BR" dirty="0"/>
              <a:t>de uma rosca e um tambor graduado e os </a:t>
            </a:r>
            <a:r>
              <a:rPr lang="pt-BR" dirty="0" smtClean="0"/>
              <a:t>relógios utilizam-se </a:t>
            </a:r>
            <a:r>
              <a:rPr lang="pt-BR" dirty="0"/>
              <a:t>de um mecanismo de engrenagens e alavancas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771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6 – Sempre utilize a catraca ou ficção ao efetuar </a:t>
            </a:r>
            <a:r>
              <a:rPr lang="pt-BR" dirty="0" smtClean="0"/>
              <a:t>as medições</a:t>
            </a:r>
            <a:r>
              <a:rPr lang="pt-BR" dirty="0"/>
              <a:t>. Duas ou três voltas, após o encosto das faces </a:t>
            </a:r>
            <a:r>
              <a:rPr lang="pt-BR" dirty="0" smtClean="0"/>
              <a:t>de medição </a:t>
            </a:r>
            <a:r>
              <a:rPr lang="pt-BR" dirty="0"/>
              <a:t>na peça, são suficientes. Assim a pressão </a:t>
            </a:r>
            <a:r>
              <a:rPr lang="pt-BR" dirty="0" smtClean="0"/>
              <a:t>de medição </a:t>
            </a:r>
            <a:r>
              <a:rPr lang="pt-BR" dirty="0"/>
              <a:t>será sempre constante.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429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600200"/>
            <a:ext cx="7097486" cy="4800600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023257" y="1632496"/>
            <a:ext cx="7097486" cy="4888893"/>
            <a:chOff x="508000" y="1632496"/>
            <a:chExt cx="7097486" cy="488889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79" r="8660"/>
            <a:stretch/>
          </p:blipFill>
          <p:spPr bwMode="auto">
            <a:xfrm>
              <a:off x="508000" y="1632496"/>
              <a:ext cx="7097486" cy="2503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79" r="8661"/>
            <a:stretch/>
          </p:blipFill>
          <p:spPr bwMode="auto">
            <a:xfrm>
              <a:off x="508000" y="3935040"/>
              <a:ext cx="7097486" cy="2503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000" y="6441407"/>
              <a:ext cx="7097486" cy="7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096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5" y="2338332"/>
            <a:ext cx="8420871" cy="20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433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2508796" y="1628800"/>
            <a:ext cx="4126408" cy="5196904"/>
            <a:chOff x="1403648" y="1628800"/>
            <a:chExt cx="4126408" cy="519690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03648" y="1628800"/>
              <a:ext cx="4104456" cy="119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upo 3"/>
            <p:cNvGrpSpPr/>
            <p:nvPr/>
          </p:nvGrpSpPr>
          <p:grpSpPr>
            <a:xfrm>
              <a:off x="1425600" y="2996952"/>
              <a:ext cx="4104456" cy="1870177"/>
              <a:chOff x="1425600" y="3187701"/>
              <a:chExt cx="4104456" cy="1870177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425600" y="3187701"/>
                <a:ext cx="4104456" cy="1364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425600" y="4551933"/>
                <a:ext cx="4104000" cy="505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03648" y="4857204"/>
              <a:ext cx="3974400" cy="196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628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447764" y="1628800"/>
            <a:ext cx="4248472" cy="4791741"/>
            <a:chOff x="1403648" y="1581150"/>
            <a:chExt cx="4732462" cy="575009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581150"/>
              <a:ext cx="4732462" cy="1916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97846"/>
              <a:ext cx="4732462" cy="1916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414543"/>
              <a:ext cx="4732462" cy="1916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582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De </a:t>
            </a:r>
            <a:r>
              <a:rPr lang="pt-BR" b="1" dirty="0" smtClean="0"/>
              <a:t>profundidade</a:t>
            </a:r>
            <a:endParaRPr lang="pt-BR" dirty="0"/>
          </a:p>
          <a:p>
            <a:r>
              <a:rPr lang="pt-BR" dirty="0"/>
              <a:t>Conforme a profundidade a ser </a:t>
            </a:r>
            <a:r>
              <a:rPr lang="pt-BR" dirty="0" smtClean="0"/>
              <a:t>medida, utilizam-se </a:t>
            </a:r>
            <a:r>
              <a:rPr lang="pt-BR" dirty="0"/>
              <a:t>hastes de extensão, que </a:t>
            </a:r>
            <a:r>
              <a:rPr lang="pt-BR" dirty="0" smtClean="0"/>
              <a:t>são fornecidas </a:t>
            </a:r>
            <a:r>
              <a:rPr lang="pt-BR" dirty="0"/>
              <a:t>juntamente com o micrômetro.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630" y="2852936"/>
            <a:ext cx="4024514" cy="378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6023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Com arco profundo</a:t>
            </a:r>
          </a:p>
          <a:p>
            <a:r>
              <a:rPr lang="pt-BR" dirty="0"/>
              <a:t>Serve para medições de espessuras de bordas ou de partes salientes </a:t>
            </a:r>
            <a:r>
              <a:rPr lang="pt-BR" dirty="0" smtClean="0"/>
              <a:t>das peças</a:t>
            </a:r>
            <a:r>
              <a:rPr lang="pt-BR" dirty="0"/>
              <a:t>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762250" y="2924944"/>
            <a:ext cx="3621190" cy="2860002"/>
            <a:chOff x="2762250" y="2924944"/>
            <a:chExt cx="3621190" cy="2860002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940" y="2924944"/>
              <a:ext cx="3619500" cy="218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5108671"/>
              <a:ext cx="36195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221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Com disco nas hastes</a:t>
            </a:r>
          </a:p>
          <a:p>
            <a:r>
              <a:rPr lang="pt-BR" dirty="0"/>
              <a:t>O disco aumenta a área de contato possibilitando a medição de </a:t>
            </a:r>
            <a:r>
              <a:rPr lang="pt-BR" dirty="0" smtClean="0"/>
              <a:t>papel, cartolina</a:t>
            </a:r>
            <a:r>
              <a:rPr lang="pt-BR" dirty="0"/>
              <a:t>, couro, borracha, pano etc. Também é empregado para medir </a:t>
            </a:r>
            <a:r>
              <a:rPr lang="pt-BR" dirty="0" smtClean="0"/>
              <a:t>dentes de </a:t>
            </a:r>
            <a:r>
              <a:rPr lang="pt-BR" dirty="0"/>
              <a:t>engrenagens.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619672" y="3068960"/>
            <a:ext cx="5057775" cy="2171700"/>
            <a:chOff x="1619672" y="3068960"/>
            <a:chExt cx="5057775" cy="21717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068960"/>
              <a:ext cx="5057775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631060"/>
              <a:ext cx="5057775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442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Para medição de roscas</a:t>
            </a:r>
          </a:p>
          <a:p>
            <a:r>
              <a:rPr lang="pt-BR" dirty="0"/>
              <a:t>Especialmente construído para medir roscas triangulares, este </a:t>
            </a:r>
            <a:r>
              <a:rPr lang="pt-BR" dirty="0" smtClean="0"/>
              <a:t>micrômetro possui </a:t>
            </a:r>
            <a:r>
              <a:rPr lang="pt-BR" dirty="0"/>
              <a:t>as hastes furadas para que se possa encaixar as </a:t>
            </a:r>
            <a:r>
              <a:rPr lang="pt-BR" dirty="0" smtClean="0"/>
              <a:t>pontas intercambiáveis</a:t>
            </a:r>
            <a:r>
              <a:rPr lang="pt-BR" dirty="0"/>
              <a:t>, conforme o passo para o tipo da rosca a medir.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1403648" y="3429000"/>
            <a:ext cx="5486400" cy="1924049"/>
            <a:chOff x="1403648" y="3429000"/>
            <a:chExt cx="5486400" cy="192404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5486400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867274"/>
              <a:ext cx="548640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2050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Com contato em forma de V</a:t>
            </a:r>
          </a:p>
          <a:p>
            <a:r>
              <a:rPr lang="pt-BR" dirty="0"/>
              <a:t>É especialmente construído para medição de ferramentas de corte </a:t>
            </a:r>
            <a:r>
              <a:rPr lang="pt-BR" dirty="0" smtClean="0"/>
              <a:t>que possuem </a:t>
            </a:r>
            <a:r>
              <a:rPr lang="pt-BR" dirty="0"/>
              <a:t>número ímpar de cortes (fresas de topo, macho, alargadores etc.). </a:t>
            </a:r>
            <a:r>
              <a:rPr lang="pt-BR" dirty="0" smtClean="0"/>
              <a:t>Os ângulos </a:t>
            </a:r>
            <a:r>
              <a:rPr lang="pt-BR" dirty="0"/>
              <a:t>em V dos micrômetros para medição de ferramentas de 3 cortes é </a:t>
            </a:r>
            <a:r>
              <a:rPr lang="pt-BR" dirty="0" smtClean="0"/>
              <a:t>de 60º</a:t>
            </a:r>
            <a:r>
              <a:rPr lang="pt-BR" dirty="0"/>
              <a:t>; 5 cortes, 108º e 7 cortes, 128º34.17".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331639" y="3789040"/>
            <a:ext cx="6029326" cy="2905125"/>
            <a:chOff x="1331639" y="3789040"/>
            <a:chExt cx="6029326" cy="290512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789040"/>
              <a:ext cx="6029325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093965"/>
              <a:ext cx="6029325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39" y="6398890"/>
              <a:ext cx="602932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444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PAQUÍMETROS</a:t>
            </a:r>
          </a:p>
          <a:p>
            <a:pPr algn="just"/>
            <a:r>
              <a:rPr lang="pt-BR" dirty="0"/>
              <a:t>Esse sistema de medição é constituído </a:t>
            </a:r>
            <a:r>
              <a:rPr lang="pt-BR" dirty="0" smtClean="0"/>
              <a:t>basicamente de </a:t>
            </a:r>
            <a:r>
              <a:rPr lang="pt-BR" dirty="0"/>
              <a:t>dois corpos móveis que permitem geralmente </a:t>
            </a:r>
            <a:r>
              <a:rPr lang="pt-BR" dirty="0" smtClean="0"/>
              <a:t>quatro maneiras </a:t>
            </a:r>
            <a:r>
              <a:rPr lang="pt-BR" dirty="0"/>
              <a:t>de acesso à peça para efetuar a medição e, por </a:t>
            </a:r>
            <a:r>
              <a:rPr lang="pt-BR" dirty="0" smtClean="0"/>
              <a:t>isso, são </a:t>
            </a:r>
            <a:r>
              <a:rPr lang="pt-BR" dirty="0"/>
              <a:t>chamados de paquímetros quadrimensionais. </a:t>
            </a:r>
            <a:r>
              <a:rPr lang="pt-BR" dirty="0" smtClean="0"/>
              <a:t>Podem fornecer </a:t>
            </a:r>
            <a:r>
              <a:rPr lang="pt-BR" dirty="0"/>
              <a:t>resultados de medição com leituras de 0,1 mm, </a:t>
            </a:r>
            <a:r>
              <a:rPr lang="pt-BR" dirty="0" smtClean="0"/>
              <a:t>0,05 mm </a:t>
            </a:r>
            <a:r>
              <a:rPr lang="pt-BR" dirty="0"/>
              <a:t>ou 0,02 mm no sistema métrico e de 0,001” ou </a:t>
            </a:r>
            <a:r>
              <a:rPr lang="pt-BR" dirty="0" smtClean="0"/>
              <a:t>1/128” no </a:t>
            </a:r>
            <a:r>
              <a:rPr lang="pt-BR" dirty="0"/>
              <a:t>sistema polegada.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74" y="4842705"/>
            <a:ext cx="5364659" cy="20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7436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Para medir parede de tubos</a:t>
            </a:r>
          </a:p>
          <a:p>
            <a:r>
              <a:rPr lang="pt-BR" dirty="0"/>
              <a:t>Este micrômetro é dotado de arco especial e possui o contato a 90º com </a:t>
            </a:r>
            <a:r>
              <a:rPr lang="pt-BR" dirty="0" smtClean="0"/>
              <a:t>a haste </a:t>
            </a:r>
            <a:r>
              <a:rPr lang="pt-BR" dirty="0"/>
              <a:t>móvel, o que permite a introdução do contato fixo no furo do tubo.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115615" y="3212976"/>
            <a:ext cx="6029326" cy="2352675"/>
            <a:chOff x="1115615" y="3212976"/>
            <a:chExt cx="6029326" cy="2352675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212976"/>
              <a:ext cx="6029325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5" y="4517901"/>
              <a:ext cx="6029325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4444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Contador mecânico</a:t>
            </a:r>
          </a:p>
          <a:p>
            <a:r>
              <a:rPr lang="pt-BR" dirty="0"/>
              <a:t>É para uso comum, porém sua leitura pode ser efetuada no tambor ou </a:t>
            </a:r>
            <a:r>
              <a:rPr lang="pt-BR" dirty="0" smtClean="0"/>
              <a:t>no contador </a:t>
            </a:r>
            <a:r>
              <a:rPr lang="pt-BR" dirty="0"/>
              <a:t>mecânico. </a:t>
            </a:r>
            <a:r>
              <a:rPr lang="pt-BR" dirty="0" smtClean="0"/>
              <a:t>Facilita </a:t>
            </a:r>
            <a:r>
              <a:rPr lang="pt-BR" dirty="0"/>
              <a:t>a leitura independentemente da posição </a:t>
            </a:r>
            <a:r>
              <a:rPr lang="pt-BR" dirty="0" smtClean="0"/>
              <a:t>de observação </a:t>
            </a:r>
            <a:r>
              <a:rPr lang="pt-BR" dirty="0"/>
              <a:t>(erro de paralaxe).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619672" y="3573016"/>
            <a:ext cx="4905375" cy="2171700"/>
            <a:chOff x="1619672" y="3573016"/>
            <a:chExt cx="4905375" cy="217170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573016"/>
              <a:ext cx="4905375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135116"/>
              <a:ext cx="4905375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4444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Digital eletrônico</a:t>
            </a:r>
          </a:p>
          <a:p>
            <a:r>
              <a:rPr lang="pt-BR" dirty="0"/>
              <a:t>Ideal para leitura rápida, livre de erros de paralaxe, próprio para uso </a:t>
            </a:r>
            <a:r>
              <a:rPr lang="pt-BR" dirty="0" smtClean="0"/>
              <a:t>em controle </a:t>
            </a:r>
            <a:r>
              <a:rPr lang="pt-BR" dirty="0"/>
              <a:t>estatístico de processos, juntamente com microprocessadores.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MICRÔMETRO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515134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446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114300" indent="0" algn="ctr">
              <a:buNone/>
            </a:pPr>
            <a:r>
              <a:rPr lang="pt-BR" sz="19900" dirty="0" smtClean="0"/>
              <a:t>VÍDEO</a:t>
            </a:r>
            <a:endParaRPr lang="pt-BR" sz="19900" dirty="0"/>
          </a:p>
        </p:txBody>
      </p:sp>
    </p:spTree>
    <p:extLst>
      <p:ext uri="{BB962C8B-B14F-4D97-AF65-F5344CB8AC3E}">
        <p14:creationId xmlns:p14="http://schemas.microsoft.com/office/powerpoint/2010/main" val="1885387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RELÓGIO COMPARADOR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RELÓGIO </a:t>
            </a:r>
            <a:r>
              <a:rPr lang="pt-BR" b="1" dirty="0"/>
              <a:t>COMPARADOR</a:t>
            </a:r>
          </a:p>
          <a:p>
            <a:pPr algn="just"/>
            <a:r>
              <a:rPr lang="pt-BR" dirty="0"/>
              <a:t>Este instrumento foi desenvolvido para </a:t>
            </a:r>
            <a:r>
              <a:rPr lang="pt-BR" dirty="0" smtClean="0"/>
              <a:t>detectar pequenas </a:t>
            </a:r>
            <a:r>
              <a:rPr lang="pt-BR" dirty="0"/>
              <a:t>variações dimensionais através de uma ponta </a:t>
            </a:r>
            <a:r>
              <a:rPr lang="pt-BR" dirty="0" smtClean="0"/>
              <a:t>de contato </a:t>
            </a:r>
            <a:r>
              <a:rPr lang="pt-BR" dirty="0"/>
              <a:t>e por um sistema de ampliação mecânica </a:t>
            </a:r>
            <a:r>
              <a:rPr lang="pt-BR" dirty="0" smtClean="0"/>
              <a:t>apresentar seu </a:t>
            </a:r>
            <a:r>
              <a:rPr lang="pt-BR" dirty="0"/>
              <a:t>valor com uma leitura clara e suficientemente precisa. </a:t>
            </a:r>
            <a:r>
              <a:rPr lang="pt-BR" dirty="0" smtClean="0"/>
              <a:t>O relógio </a:t>
            </a:r>
            <a:r>
              <a:rPr lang="pt-BR" dirty="0"/>
              <a:t>comparador tradicional transforma </a:t>
            </a:r>
            <a:r>
              <a:rPr lang="pt-BR" dirty="0" smtClean="0"/>
              <a:t>(e </a:t>
            </a:r>
            <a:r>
              <a:rPr lang="pt-BR" dirty="0"/>
              <a:t>amplia) </a:t>
            </a:r>
            <a:r>
              <a:rPr lang="pt-BR" dirty="0" smtClean="0"/>
              <a:t>o movimento </a:t>
            </a:r>
            <a:r>
              <a:rPr lang="pt-BR" dirty="0"/>
              <a:t>retilíneo de um fuso em movimento circular </a:t>
            </a:r>
            <a:r>
              <a:rPr lang="pt-BR" dirty="0" smtClean="0"/>
              <a:t>de um </a:t>
            </a:r>
            <a:r>
              <a:rPr lang="pt-BR" dirty="0"/>
              <a:t>ponteiro montado em um mostrador graduado</a:t>
            </a:r>
            <a:r>
              <a:rPr lang="pt-BR" dirty="0" smtClean="0"/>
              <a:t>. Trata-se </a:t>
            </a:r>
            <a:r>
              <a:rPr lang="pt-BR" dirty="0"/>
              <a:t>de um instrumento de múltiplas aplicações</a:t>
            </a:r>
            <a:r>
              <a:rPr lang="pt-BR" dirty="0" smtClean="0"/>
              <a:t>, porém</a:t>
            </a:r>
            <a:r>
              <a:rPr lang="pt-BR" dirty="0"/>
              <a:t>, sempre acoplado a algum meio de fixação.</a:t>
            </a:r>
          </a:p>
        </p:txBody>
      </p:sp>
    </p:spTree>
    <p:extLst>
      <p:ext uri="{BB962C8B-B14F-4D97-AF65-F5344CB8AC3E}">
        <p14:creationId xmlns:p14="http://schemas.microsoft.com/office/powerpoint/2010/main" val="1485290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727684" y="1556792"/>
            <a:ext cx="5688632" cy="5301208"/>
            <a:chOff x="1185862" y="1924050"/>
            <a:chExt cx="6772276" cy="60102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63" y="1924050"/>
              <a:ext cx="6772275" cy="300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62" y="4933950"/>
              <a:ext cx="6772275" cy="300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0495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Conceito de </a:t>
            </a:r>
            <a:r>
              <a:rPr lang="pt-BR" b="1" dirty="0" smtClean="0"/>
              <a:t>leitura</a:t>
            </a:r>
            <a:endParaRPr lang="pt-BR" b="1" dirty="0"/>
          </a:p>
          <a:p>
            <a:pPr algn="just"/>
            <a:r>
              <a:rPr lang="pt-BR" dirty="0"/>
              <a:t>A leitura ou resolução está ligada ao grau de </a:t>
            </a:r>
            <a:r>
              <a:rPr lang="pt-BR" dirty="0" smtClean="0"/>
              <a:t>ampliação do </a:t>
            </a:r>
            <a:r>
              <a:rPr lang="pt-BR" dirty="0"/>
              <a:t>deslocamento que experimenta a ponta de contato </a:t>
            </a:r>
            <a:r>
              <a:rPr lang="pt-BR" dirty="0" smtClean="0"/>
              <a:t>no processo </a:t>
            </a:r>
            <a:r>
              <a:rPr lang="pt-BR" dirty="0"/>
              <a:t>de medição. Assim, uma volta completa </a:t>
            </a:r>
            <a:r>
              <a:rPr lang="pt-BR" dirty="0" smtClean="0"/>
              <a:t>do ponteiro </a:t>
            </a:r>
            <a:r>
              <a:rPr lang="pt-BR" dirty="0"/>
              <a:t>(360º) corresponde a um certo valor de </a:t>
            </a:r>
            <a:r>
              <a:rPr lang="pt-BR" dirty="0" smtClean="0"/>
              <a:t>movimento do </a:t>
            </a:r>
            <a:r>
              <a:rPr lang="pt-BR" dirty="0"/>
              <a:t>fuso. Esta volta é subdividida angularmente em </a:t>
            </a:r>
            <a:r>
              <a:rPr lang="pt-BR" dirty="0" smtClean="0"/>
              <a:t>frações iguais </a:t>
            </a:r>
            <a:r>
              <a:rPr lang="pt-BR" dirty="0"/>
              <a:t>e o valor entre cada uma delas é o valor de leitura </a:t>
            </a:r>
            <a:r>
              <a:rPr lang="pt-BR" dirty="0" smtClean="0"/>
              <a:t>do relógio</a:t>
            </a:r>
            <a:r>
              <a:rPr lang="pt-BR" dirty="0"/>
              <a:t>. Como exemplo, temos o relógio de </a:t>
            </a:r>
            <a:r>
              <a:rPr lang="pt-BR" dirty="0" smtClean="0"/>
              <a:t>leitura centesimal </a:t>
            </a:r>
            <a:r>
              <a:rPr lang="pt-BR" dirty="0"/>
              <a:t>(0,01 mm) e onde para 1 mm de deslocamento </a:t>
            </a:r>
            <a:r>
              <a:rPr lang="pt-BR" dirty="0" smtClean="0"/>
              <a:t>do </a:t>
            </a:r>
            <a:r>
              <a:rPr lang="pt-BR" dirty="0"/>
              <a:t>fuso corresponde a 1 volta do ponteiro, sendo que esta </a:t>
            </a:r>
            <a:r>
              <a:rPr lang="pt-BR" dirty="0" smtClean="0"/>
              <a:t>volta é </a:t>
            </a:r>
            <a:r>
              <a:rPr lang="pt-BR" dirty="0"/>
              <a:t>subdividida em 100 partes iguais; daí o valor de </a:t>
            </a:r>
            <a:r>
              <a:rPr lang="pt-BR" dirty="0" smtClean="0"/>
              <a:t>leitura 0,01 </a:t>
            </a:r>
            <a:r>
              <a:rPr lang="pt-BR" dirty="0"/>
              <a:t>mm.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4195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725886" cy="4800600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521456" y="1628800"/>
            <a:ext cx="6101089" cy="4476438"/>
            <a:chOff x="81997" y="1628800"/>
            <a:chExt cx="6101089" cy="447643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997" y="1628800"/>
              <a:ext cx="6101089" cy="2242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997" y="3871315"/>
              <a:ext cx="6101089" cy="2233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8133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Procedimento para a leitura</a:t>
            </a:r>
          </a:p>
          <a:p>
            <a:pPr algn="just"/>
            <a:r>
              <a:rPr lang="pt-BR" dirty="0"/>
              <a:t>Os relógios mais comuns apresentam uma </a:t>
            </a:r>
            <a:r>
              <a:rPr lang="pt-BR" dirty="0" smtClean="0"/>
              <a:t>dupla graduação</a:t>
            </a:r>
            <a:r>
              <a:rPr lang="pt-BR" dirty="0"/>
              <a:t>. Isto é, possuem contagem com incrementos </a:t>
            </a:r>
            <a:r>
              <a:rPr lang="pt-BR" dirty="0" smtClean="0"/>
              <a:t>no sentido </a:t>
            </a:r>
            <a:r>
              <a:rPr lang="pt-BR" dirty="0"/>
              <a:t>horário e anti-horário, dependendo da definição </a:t>
            </a:r>
            <a:r>
              <a:rPr lang="pt-BR" dirty="0" smtClean="0"/>
              <a:t>do ponto </a:t>
            </a:r>
            <a:r>
              <a:rPr lang="pt-BR" dirty="0"/>
              <a:t>inicial de trabalho da ponta de contato. Definido </a:t>
            </a:r>
            <a:r>
              <a:rPr lang="pt-BR" dirty="0" smtClean="0"/>
              <a:t>o ponto </a:t>
            </a:r>
            <a:r>
              <a:rPr lang="pt-BR" dirty="0"/>
              <a:t>inicial, a leitura é feita primeiramente no contador </a:t>
            </a:r>
            <a:r>
              <a:rPr lang="pt-BR" dirty="0" smtClean="0"/>
              <a:t>de voltas </a:t>
            </a:r>
            <a:r>
              <a:rPr lang="pt-BR" dirty="0"/>
              <a:t>e à seguir no ponteiro principal.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0533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Recomendações especiais para uso dos </a:t>
            </a:r>
            <a:r>
              <a:rPr lang="pt-BR" b="1" dirty="0" smtClean="0"/>
              <a:t>relógios comparadores</a:t>
            </a:r>
            <a:r>
              <a:rPr lang="pt-BR" b="1" dirty="0"/>
              <a:t>.</a:t>
            </a:r>
          </a:p>
          <a:p>
            <a:r>
              <a:rPr lang="pt-BR" dirty="0"/>
              <a:t>Similar as recomendações para o paquímetro </a:t>
            </a:r>
            <a:r>
              <a:rPr lang="pt-BR" dirty="0" smtClean="0"/>
              <a:t>e micrômetro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08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6948835" cy="26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85" y="1268760"/>
            <a:ext cx="7620000" cy="286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49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114300" indent="0" algn="ctr">
              <a:buNone/>
            </a:pPr>
            <a:r>
              <a:rPr lang="pt-BR" sz="19900" dirty="0" smtClean="0"/>
              <a:t>VÍDEO</a:t>
            </a:r>
            <a:endParaRPr lang="pt-BR" sz="19900" dirty="0"/>
          </a:p>
        </p:txBody>
      </p:sp>
    </p:spTree>
    <p:extLst>
      <p:ext uri="{BB962C8B-B14F-4D97-AF65-F5344CB8AC3E}">
        <p14:creationId xmlns:p14="http://schemas.microsoft.com/office/powerpoint/2010/main" val="188538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Sistema de graduação para a leitura</a:t>
            </a:r>
          </a:p>
          <a:p>
            <a:pPr algn="just"/>
            <a:r>
              <a:rPr lang="pt-BR" dirty="0"/>
              <a:t>Os paquímetros são fabricados geralmente </a:t>
            </a:r>
            <a:r>
              <a:rPr lang="pt-BR" dirty="0" smtClean="0"/>
              <a:t>com dois </a:t>
            </a:r>
            <a:r>
              <a:rPr lang="pt-BR" dirty="0"/>
              <a:t>tipos de leitura: métrico e polegada; porém, alguns </a:t>
            </a:r>
            <a:r>
              <a:rPr lang="pt-BR" dirty="0" smtClean="0"/>
              <a:t>são fabricados </a:t>
            </a:r>
            <a:r>
              <a:rPr lang="pt-BR" dirty="0"/>
              <a:t>em um sistema somente. A </a:t>
            </a:r>
            <a:r>
              <a:rPr lang="pt-BR" dirty="0" smtClean="0"/>
              <a:t>graduação </a:t>
            </a:r>
            <a:r>
              <a:rPr lang="pt-BR" dirty="0"/>
              <a:t>que define </a:t>
            </a:r>
            <a:r>
              <a:rPr lang="pt-BR" dirty="0" smtClean="0"/>
              <a:t>o tipo </a:t>
            </a:r>
            <a:r>
              <a:rPr lang="pt-BR" dirty="0"/>
              <a:t>de leitura é feita nas duas partes móveis do </a:t>
            </a:r>
            <a:r>
              <a:rPr lang="pt-BR" dirty="0" smtClean="0"/>
              <a:t>instrumento e </a:t>
            </a:r>
            <a:r>
              <a:rPr lang="pt-BR" dirty="0"/>
              <a:t>cada uma tem as particularidades que se indicam a seguir:</a:t>
            </a:r>
          </a:p>
          <a:p>
            <a:pPr lvl="1" algn="just"/>
            <a:r>
              <a:rPr lang="pt-BR" b="1" dirty="0" smtClean="0"/>
              <a:t>A) </a:t>
            </a:r>
            <a:r>
              <a:rPr lang="pt-BR" b="1" dirty="0"/>
              <a:t>Régua principal </a:t>
            </a:r>
            <a:r>
              <a:rPr lang="pt-BR" dirty="0"/>
              <a:t>– aqui geralmente os paquímetros </a:t>
            </a:r>
            <a:r>
              <a:rPr lang="pt-BR" dirty="0" smtClean="0"/>
              <a:t>tem dupla </a:t>
            </a:r>
            <a:r>
              <a:rPr lang="pt-BR" dirty="0"/>
              <a:t>gravação de traço: sistema métrico e </a:t>
            </a:r>
            <a:r>
              <a:rPr lang="pt-BR" dirty="0" smtClean="0"/>
              <a:t>polegadas. No </a:t>
            </a:r>
            <a:r>
              <a:rPr lang="pt-BR" dirty="0"/>
              <a:t>sistema métrico são </a:t>
            </a:r>
            <a:r>
              <a:rPr lang="pt-BR" dirty="0" smtClean="0"/>
              <a:t>gravados </a:t>
            </a:r>
            <a:r>
              <a:rPr lang="pt-BR" dirty="0"/>
              <a:t>traços de 1 mm, e </a:t>
            </a:r>
            <a:r>
              <a:rPr lang="pt-BR" dirty="0" smtClean="0"/>
              <a:t>no sistema </a:t>
            </a:r>
            <a:r>
              <a:rPr lang="pt-BR" dirty="0"/>
              <a:t>polegada este podem corresponder a 1 </a:t>
            </a:r>
            <a:r>
              <a:rPr lang="pt-BR" dirty="0" smtClean="0"/>
              <a:t>polegada dividida </a:t>
            </a:r>
            <a:r>
              <a:rPr lang="pt-BR" dirty="0"/>
              <a:t>em 16 partes ou 40 partes.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28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b="1" dirty="0" smtClean="0"/>
              <a:t>B) Cursor</a:t>
            </a:r>
            <a:r>
              <a:rPr lang="pt-BR" dirty="0" smtClean="0"/>
              <a:t> </a:t>
            </a:r>
            <a:r>
              <a:rPr lang="pt-BR" dirty="0"/>
              <a:t>– Nesta parte são gravados dois conjuntos </a:t>
            </a:r>
            <a:r>
              <a:rPr lang="pt-BR" dirty="0" smtClean="0"/>
              <a:t>de traços </a:t>
            </a:r>
            <a:r>
              <a:rPr lang="pt-BR" dirty="0"/>
              <a:t>chamados “NÔNIO”, um para trabalhar com </a:t>
            </a:r>
            <a:r>
              <a:rPr lang="pt-BR" dirty="0" smtClean="0"/>
              <a:t>a escala </a:t>
            </a:r>
            <a:r>
              <a:rPr lang="pt-BR" dirty="0"/>
              <a:t>do sistema métrico e outro para a escala </a:t>
            </a:r>
            <a:r>
              <a:rPr lang="pt-BR" dirty="0" smtClean="0"/>
              <a:t>do sistema polegada. Para </a:t>
            </a:r>
            <a:r>
              <a:rPr lang="pt-BR" dirty="0"/>
              <a:t>o sistema métrico geralmente são gravados </a:t>
            </a:r>
            <a:r>
              <a:rPr lang="pt-BR" dirty="0" smtClean="0"/>
              <a:t>20 ou </a:t>
            </a:r>
            <a:r>
              <a:rPr lang="pt-BR" dirty="0"/>
              <a:t>50 traços e para o sistema polegada </a:t>
            </a:r>
            <a:r>
              <a:rPr lang="pt-BR" dirty="0" smtClean="0"/>
              <a:t>geralmente 8 </a:t>
            </a:r>
            <a:r>
              <a:rPr lang="pt-BR" dirty="0"/>
              <a:t>ou 25 traços, que tem valor progressivo </a:t>
            </a:r>
            <a:r>
              <a:rPr lang="pt-BR" dirty="0" smtClean="0"/>
              <a:t>da mesma </a:t>
            </a:r>
            <a:r>
              <a:rPr lang="pt-BR" dirty="0"/>
              <a:t>forma que a escala principal.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440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Conceito </a:t>
            </a:r>
            <a:r>
              <a:rPr lang="pt-BR" b="1" dirty="0"/>
              <a:t>de resolução ou leitura</a:t>
            </a:r>
          </a:p>
          <a:p>
            <a:pPr algn="just"/>
            <a:r>
              <a:rPr lang="pt-BR" dirty="0"/>
              <a:t>A resolução ou leitura de um paquímetro </a:t>
            </a:r>
            <a:r>
              <a:rPr lang="pt-BR" dirty="0" smtClean="0"/>
              <a:t>está definida </a:t>
            </a:r>
            <a:r>
              <a:rPr lang="pt-BR" dirty="0"/>
              <a:t>pelo resultado obtido ao dividir o valor do </a:t>
            </a:r>
            <a:r>
              <a:rPr lang="pt-BR" dirty="0" smtClean="0"/>
              <a:t>menor traço </a:t>
            </a:r>
            <a:r>
              <a:rPr lang="pt-BR" dirty="0"/>
              <a:t>gravado na escala principal pelo número de traços </a:t>
            </a:r>
            <a:r>
              <a:rPr lang="pt-BR" dirty="0" smtClean="0"/>
              <a:t>do nônio</a:t>
            </a:r>
            <a:r>
              <a:rPr lang="pt-BR" dirty="0"/>
              <a:t>. Assim temos:</a:t>
            </a:r>
          </a:p>
          <a:p>
            <a:pPr lvl="1" algn="just"/>
            <a:r>
              <a:rPr lang="pt-BR" dirty="0"/>
              <a:t>a) Se o valor do menor traço da escala é 1 mm e </a:t>
            </a:r>
            <a:r>
              <a:rPr lang="pt-BR" dirty="0" smtClean="0"/>
              <a:t>o Nônio </a:t>
            </a:r>
            <a:r>
              <a:rPr lang="pt-BR" dirty="0"/>
              <a:t>está composto por 20 traços, a </a:t>
            </a:r>
            <a:r>
              <a:rPr lang="pt-BR" dirty="0" smtClean="0"/>
              <a:t>leitura desse </a:t>
            </a:r>
            <a:r>
              <a:rPr lang="pt-BR" dirty="0"/>
              <a:t>paquímetro será: 1 /20 = 0,05 mm. </a:t>
            </a:r>
            <a:r>
              <a:rPr lang="pt-BR" dirty="0" smtClean="0"/>
              <a:t>Este valor </a:t>
            </a:r>
            <a:r>
              <a:rPr lang="pt-BR" dirty="0"/>
              <a:t>corresponde ao primeiro traço do </a:t>
            </a:r>
            <a:r>
              <a:rPr lang="pt-BR" dirty="0" smtClean="0"/>
              <a:t>Nônio depois </a:t>
            </a:r>
            <a:r>
              <a:rPr lang="pt-BR" dirty="0"/>
              <a:t>do “zero”, assim o segundo traço </a:t>
            </a:r>
            <a:r>
              <a:rPr lang="pt-BR" dirty="0" smtClean="0"/>
              <a:t>vale 0,10 </a:t>
            </a:r>
            <a:r>
              <a:rPr lang="pt-BR" dirty="0"/>
              <a:t>mm, o terceiro vale 0,15 e assim por </a:t>
            </a:r>
            <a:r>
              <a:rPr lang="pt-BR" dirty="0" smtClean="0"/>
              <a:t>diante até </a:t>
            </a:r>
            <a:r>
              <a:rPr lang="pt-BR" dirty="0"/>
              <a:t>o último que vale 1mm.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dirty="0" smtClean="0"/>
              <a:t>PAQUÍMETRO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63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7215</TotalTime>
  <Words>2117</Words>
  <Application>Microsoft Office PowerPoint</Application>
  <PresentationFormat>Apresentação na tela (4:3)</PresentationFormat>
  <Paragraphs>152</Paragraphs>
  <Slides>60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Cambria</vt:lpstr>
      <vt:lpstr>Adjacência</vt:lpstr>
      <vt:lpstr>GESTÃO DE PRODUÇÃO INDUSTRIAL  Metrologia</vt:lpstr>
      <vt:lpstr>Seleção do Instrumento de Medição</vt:lpstr>
      <vt:lpstr>PAQUÍMETRO</vt:lpstr>
      <vt:lpstr>Apresentação do PowerPoint</vt:lpstr>
      <vt:lpstr>Apresentação do PowerPoint</vt:lpstr>
      <vt:lpstr>Apresentação do PowerPoint</vt:lpstr>
      <vt:lpstr>PAQUÍMETRO</vt:lpstr>
      <vt:lpstr>Apresentação do PowerPoint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PAQUÍMETRO</vt:lpstr>
      <vt:lpstr>Apresentação do PowerPoint</vt:lpstr>
      <vt:lpstr>Apresentação do PowerPoint</vt:lpstr>
      <vt:lpstr>RESUMO</vt:lpstr>
      <vt:lpstr>TRAÇADOR DE ALTURA</vt:lpstr>
      <vt:lpstr>TRAÇADOR DE ALTURA</vt:lpstr>
      <vt:lpstr>MICRÔMETRO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MICRÔMETRO</vt:lpstr>
      <vt:lpstr>MICRÔMETRO</vt:lpstr>
      <vt:lpstr>MICRÔMETRO</vt:lpstr>
      <vt:lpstr>MICRÔMETRO</vt:lpstr>
      <vt:lpstr>MICRÔMETRO</vt:lpstr>
      <vt:lpstr>MICRÔMETRO</vt:lpstr>
      <vt:lpstr>MICRÔMETRO</vt:lpstr>
      <vt:lpstr>RESUMO</vt:lpstr>
      <vt:lpstr>RELÓGIO COMPARADOR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</vt:lpstr>
    </vt:vector>
  </TitlesOfParts>
  <Company>Fiat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Igor</dc:title>
  <dc:creator>Administrator</dc:creator>
  <cp:lastModifiedBy>Fabio Pinheiro</cp:lastModifiedBy>
  <cp:revision>167</cp:revision>
  <cp:lastPrinted>2013-09-09T20:29:32Z</cp:lastPrinted>
  <dcterms:created xsi:type="dcterms:W3CDTF">2013-08-12T12:52:22Z</dcterms:created>
  <dcterms:modified xsi:type="dcterms:W3CDTF">2016-09-27T00:56:19Z</dcterms:modified>
</cp:coreProperties>
</file>