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82" r:id="rId3"/>
    <p:sldId id="283" r:id="rId4"/>
    <p:sldId id="28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80" r:id="rId13"/>
    <p:sldId id="279" r:id="rId14"/>
    <p:sldId id="261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71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39" autoAdjust="0"/>
    <p:restoredTop sz="94660"/>
  </p:normalViewPr>
  <p:slideViewPr>
    <p:cSldViewPr>
      <p:cViewPr varScale="1">
        <p:scale>
          <a:sx n="70" d="100"/>
          <a:sy n="70" d="100"/>
        </p:scale>
        <p:origin x="11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913F5D0-D6C1-45B7-8031-C44FBF13A469}" type="slidenum">
              <a:rPr lang="it-IT" smtClean="0"/>
              <a:t>‹nº›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B27187-CEAE-424C-91DE-E0AAD6012360}" type="datetimeFigureOut">
              <a:rPr lang="it-IT" smtClean="0"/>
              <a:t>15/08/2016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5400" dirty="0" smtClean="0"/>
              <a:t>GESTÃO DE PRODUÇÃO INDUSTRIAL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>Metrologia</a:t>
            </a:r>
            <a:endParaRPr lang="pt-BR" sz="5400" dirty="0"/>
          </a:p>
        </p:txBody>
      </p:sp>
      <p:sp>
        <p:nvSpPr>
          <p:cNvPr id="3" name="CaixaDeTexto 1"/>
          <p:cNvSpPr txBox="1"/>
          <p:nvPr/>
        </p:nvSpPr>
        <p:spPr>
          <a:xfrm>
            <a:off x="5882048" y="5301208"/>
            <a:ext cx="23391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600" smtClean="0"/>
              <a:t>Aula </a:t>
            </a:r>
            <a:r>
              <a:rPr lang="pt-BR" sz="6600" smtClean="0"/>
              <a:t>2</a:t>
            </a:r>
            <a:endParaRPr lang="pt-BR" sz="6600" dirty="0"/>
          </a:p>
        </p:txBody>
      </p:sp>
    </p:spTree>
    <p:extLst>
      <p:ext uri="{BB962C8B-B14F-4D97-AF65-F5344CB8AC3E}">
        <p14:creationId xmlns:p14="http://schemas.microsoft.com/office/powerpoint/2010/main" val="93299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699792" y="3841226"/>
            <a:ext cx="2520280" cy="1208825"/>
            <a:chOff x="3563888" y="3156279"/>
            <a:chExt cx="2520280" cy="1208825"/>
          </a:xfrm>
        </p:grpSpPr>
        <p:sp>
          <p:nvSpPr>
            <p:cNvPr id="7" name="Fluxograma: Processo 6"/>
            <p:cNvSpPr/>
            <p:nvPr/>
          </p:nvSpPr>
          <p:spPr>
            <a:xfrm>
              <a:off x="3563888" y="3156279"/>
              <a:ext cx="2520280" cy="1208825"/>
            </a:xfrm>
            <a:prstGeom prst="flowChartProcess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3923928" y="3275983"/>
              <a:ext cx="1800200" cy="95410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pt-BR" sz="2800" dirty="0" smtClean="0"/>
                <a:t>Sistema de</a:t>
              </a:r>
            </a:p>
            <a:p>
              <a:pPr algn="ctr"/>
              <a:r>
                <a:rPr lang="pt-BR" sz="2800" dirty="0" smtClean="0"/>
                <a:t>Medição</a:t>
              </a:r>
              <a:endParaRPr lang="pt-BR" sz="2800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Processos de Medição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180728"/>
          </a:xfrm>
        </p:spPr>
        <p:txBody>
          <a:bodyPr/>
          <a:lstStyle/>
          <a:p>
            <a:r>
              <a:rPr lang="pt-BR" b="1" dirty="0" smtClean="0"/>
              <a:t>Errar é inevitável!</a:t>
            </a:r>
          </a:p>
          <a:p>
            <a:pPr lvl="1"/>
            <a:r>
              <a:rPr lang="pt-BR" dirty="0" smtClean="0"/>
              <a:t>Todo ato de medir gera erros. →  Aprenda a conviver com eles!</a:t>
            </a:r>
          </a:p>
          <a:p>
            <a:pPr marL="411480" lvl="1" indent="0">
              <a:buNone/>
            </a:pP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31474" y="2817803"/>
            <a:ext cx="1703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Má definição do</a:t>
            </a:r>
          </a:p>
          <a:p>
            <a:r>
              <a:rPr lang="pt-BR" dirty="0" smtClean="0"/>
              <a:t>Mensurando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935036" y="5610065"/>
            <a:ext cx="1239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Condições</a:t>
            </a:r>
          </a:p>
          <a:p>
            <a:r>
              <a:rPr lang="pt-BR" dirty="0" smtClean="0"/>
              <a:t>Ambientais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257659" y="5552056"/>
            <a:ext cx="1795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Procedimento de</a:t>
            </a:r>
          </a:p>
          <a:p>
            <a:r>
              <a:rPr lang="pt-BR" dirty="0" smtClean="0"/>
              <a:t>Medição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843808" y="2817803"/>
            <a:ext cx="2464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Imperfeições do sistema</a:t>
            </a:r>
          </a:p>
          <a:p>
            <a:r>
              <a:rPr lang="pt-BR" dirty="0" smtClean="0"/>
              <a:t>de Medição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6945800" y="3861662"/>
            <a:ext cx="11314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Indicação</a:t>
            </a:r>
          </a:p>
          <a:p>
            <a:endParaRPr lang="pt-BR" dirty="0" smtClean="0"/>
          </a:p>
          <a:p>
            <a:r>
              <a:rPr lang="pt-BR" dirty="0" smtClean="0"/>
              <a:t>+/- ERROS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852200" y="5275025"/>
            <a:ext cx="1456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Influência do </a:t>
            </a:r>
          </a:p>
          <a:p>
            <a:r>
              <a:rPr lang="pt-BR" dirty="0" smtClean="0"/>
              <a:t>Operador</a:t>
            </a:r>
          </a:p>
        </p:txBody>
      </p:sp>
      <p:sp>
        <p:nvSpPr>
          <p:cNvPr id="15" name="Raio 14"/>
          <p:cNvSpPr/>
          <p:nvPr/>
        </p:nvSpPr>
        <p:spPr>
          <a:xfrm rot="15382482">
            <a:off x="179512" y="5589240"/>
            <a:ext cx="864096" cy="1008112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aio 15"/>
          <p:cNvSpPr/>
          <p:nvPr/>
        </p:nvSpPr>
        <p:spPr>
          <a:xfrm rot="15460719">
            <a:off x="2411760" y="5266075"/>
            <a:ext cx="864096" cy="1008112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aio 16"/>
          <p:cNvSpPr/>
          <p:nvPr/>
        </p:nvSpPr>
        <p:spPr>
          <a:xfrm rot="11320825">
            <a:off x="5184819" y="5467885"/>
            <a:ext cx="864096" cy="1008112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aio 17"/>
          <p:cNvSpPr/>
          <p:nvPr/>
        </p:nvSpPr>
        <p:spPr>
          <a:xfrm>
            <a:off x="2187658" y="2748171"/>
            <a:ext cx="864096" cy="1008112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aio 18"/>
          <p:cNvSpPr/>
          <p:nvPr/>
        </p:nvSpPr>
        <p:spPr>
          <a:xfrm>
            <a:off x="0" y="2817803"/>
            <a:ext cx="864096" cy="1008112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 para a direita 19"/>
          <p:cNvSpPr/>
          <p:nvPr/>
        </p:nvSpPr>
        <p:spPr>
          <a:xfrm>
            <a:off x="2235017" y="4236133"/>
            <a:ext cx="384689" cy="40369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 para a direita 20"/>
          <p:cNvSpPr/>
          <p:nvPr/>
        </p:nvSpPr>
        <p:spPr>
          <a:xfrm>
            <a:off x="5296970" y="3911735"/>
            <a:ext cx="1507278" cy="72809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3" name="Grupo 22"/>
          <p:cNvGrpSpPr/>
          <p:nvPr/>
        </p:nvGrpSpPr>
        <p:grpSpPr>
          <a:xfrm>
            <a:off x="395536" y="3825915"/>
            <a:ext cx="1800200" cy="1224136"/>
            <a:chOff x="395536" y="3825915"/>
            <a:chExt cx="1800200" cy="1224136"/>
          </a:xfrm>
        </p:grpSpPr>
        <p:sp>
          <p:nvSpPr>
            <p:cNvPr id="4" name="Retângulo 3"/>
            <p:cNvSpPr/>
            <p:nvPr/>
          </p:nvSpPr>
          <p:spPr>
            <a:xfrm>
              <a:off x="467544" y="3825915"/>
              <a:ext cx="1728192" cy="1224136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395536" y="4219536"/>
              <a:ext cx="1800200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pt-BR" sz="2400" b="1" dirty="0" smtClean="0">
                  <a:solidFill>
                    <a:schemeClr val="bg1"/>
                  </a:solidFill>
                </a:rPr>
                <a:t>Mensurando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779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Processos de Medição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892696"/>
          </a:xfrm>
        </p:spPr>
        <p:txBody>
          <a:bodyPr/>
          <a:lstStyle/>
          <a:p>
            <a:r>
              <a:rPr lang="pt-BR" dirty="0" smtClean="0"/>
              <a:t>Se precisamos conviver com eles... →  Eles </a:t>
            </a:r>
            <a:r>
              <a:rPr lang="pt-BR" b="1" i="1" dirty="0" smtClean="0"/>
              <a:t>TEM</a:t>
            </a:r>
            <a:r>
              <a:rPr lang="pt-BR" dirty="0" smtClean="0"/>
              <a:t> que ser expressos em nossos resultados!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85633" y="2649106"/>
            <a:ext cx="1549270" cy="70788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000" dirty="0" smtClean="0"/>
              <a:t>Definição do </a:t>
            </a:r>
          </a:p>
          <a:p>
            <a:pPr algn="ctr"/>
            <a:r>
              <a:rPr lang="pt-BR" sz="2000" dirty="0" smtClean="0"/>
              <a:t>Mensurando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048068" y="2649106"/>
            <a:ext cx="2031967" cy="70788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000"/>
            </a:lvl1pPr>
          </a:lstStyle>
          <a:p>
            <a:r>
              <a:rPr lang="pt-BR" dirty="0"/>
              <a:t>Procedimento de </a:t>
            </a:r>
          </a:p>
          <a:p>
            <a:r>
              <a:rPr lang="pt-BR" dirty="0"/>
              <a:t>Medição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156176" y="3728169"/>
            <a:ext cx="1534779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000" dirty="0" smtClean="0"/>
              <a:t>Resultado da</a:t>
            </a:r>
          </a:p>
          <a:p>
            <a:pPr algn="ctr"/>
            <a:r>
              <a:rPr lang="pt-BR" sz="2000" dirty="0" smtClean="0"/>
              <a:t>Medição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37860" y="4642639"/>
            <a:ext cx="1360565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000" dirty="0" smtClean="0"/>
              <a:t>Condições</a:t>
            </a:r>
          </a:p>
          <a:p>
            <a:pPr algn="ctr"/>
            <a:r>
              <a:rPr lang="pt-BR" sz="2000" dirty="0" smtClean="0"/>
              <a:t>Ambientais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195736" y="4685074"/>
            <a:ext cx="1184491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000"/>
            </a:lvl1pPr>
          </a:lstStyle>
          <a:p>
            <a:r>
              <a:rPr lang="pt-BR" dirty="0"/>
              <a:t>Operador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995936" y="4665330"/>
            <a:ext cx="1379673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000"/>
            </a:lvl1pPr>
          </a:lstStyle>
          <a:p>
            <a:r>
              <a:rPr lang="pt-BR" dirty="0"/>
              <a:t>Sistema de </a:t>
            </a:r>
          </a:p>
          <a:p>
            <a:r>
              <a:rPr lang="pt-BR" dirty="0"/>
              <a:t>Medição</a:t>
            </a:r>
          </a:p>
        </p:txBody>
      </p:sp>
      <p:sp>
        <p:nvSpPr>
          <p:cNvPr id="10" name="Seta para a direita 9"/>
          <p:cNvSpPr/>
          <p:nvPr/>
        </p:nvSpPr>
        <p:spPr>
          <a:xfrm>
            <a:off x="337860" y="3933056"/>
            <a:ext cx="5530284" cy="2880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Conector de seta reta 11"/>
          <p:cNvCxnSpPr>
            <a:stCxn id="4" idx="2"/>
          </p:cNvCxnSpPr>
          <p:nvPr/>
        </p:nvCxnSpPr>
        <p:spPr>
          <a:xfrm>
            <a:off x="1360268" y="3356992"/>
            <a:ext cx="338157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stCxn id="5" idx="2"/>
          </p:cNvCxnSpPr>
          <p:nvPr/>
        </p:nvCxnSpPr>
        <p:spPr>
          <a:xfrm>
            <a:off x="4064052" y="3356992"/>
            <a:ext cx="363932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7" idx="0"/>
          </p:cNvCxnSpPr>
          <p:nvPr/>
        </p:nvCxnSpPr>
        <p:spPr>
          <a:xfrm flipV="1">
            <a:off x="1018143" y="4221088"/>
            <a:ext cx="241489" cy="4215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8" idx="0"/>
          </p:cNvCxnSpPr>
          <p:nvPr/>
        </p:nvCxnSpPr>
        <p:spPr>
          <a:xfrm flipV="1">
            <a:off x="2787982" y="4263523"/>
            <a:ext cx="226607" cy="4215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>
            <a:stCxn id="9" idx="0"/>
          </p:cNvCxnSpPr>
          <p:nvPr/>
        </p:nvCxnSpPr>
        <p:spPr>
          <a:xfrm flipV="1">
            <a:off x="4685773" y="4221088"/>
            <a:ext cx="250246" cy="4442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74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843808" y="2220175"/>
            <a:ext cx="2520280" cy="1208825"/>
            <a:chOff x="3563888" y="3156279"/>
            <a:chExt cx="2520280" cy="1208825"/>
          </a:xfrm>
        </p:grpSpPr>
        <p:sp>
          <p:nvSpPr>
            <p:cNvPr id="5" name="Fluxograma: Processo 4"/>
            <p:cNvSpPr/>
            <p:nvPr/>
          </p:nvSpPr>
          <p:spPr>
            <a:xfrm>
              <a:off x="3563888" y="3156279"/>
              <a:ext cx="2520280" cy="1208825"/>
            </a:xfrm>
            <a:prstGeom prst="flowChartProcess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3923928" y="3275983"/>
              <a:ext cx="1800200" cy="95410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pt-BR" sz="2800" dirty="0" smtClean="0"/>
                <a:t>Sistema de</a:t>
              </a:r>
            </a:p>
            <a:p>
              <a:pPr algn="ctr"/>
              <a:r>
                <a:rPr lang="pt-BR" sz="2800" dirty="0" smtClean="0"/>
                <a:t>Medição</a:t>
              </a:r>
              <a:endParaRPr lang="pt-BR" sz="2800" dirty="0"/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6127576" y="2555321"/>
            <a:ext cx="1565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Indicação</a:t>
            </a:r>
          </a:p>
        </p:txBody>
      </p:sp>
      <p:sp>
        <p:nvSpPr>
          <p:cNvPr id="8" name="Seta para a direita 7"/>
          <p:cNvSpPr/>
          <p:nvPr/>
        </p:nvSpPr>
        <p:spPr>
          <a:xfrm>
            <a:off x="2379033" y="2615082"/>
            <a:ext cx="384689" cy="40369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5440986" y="2615082"/>
            <a:ext cx="384689" cy="40369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0" name="Grupo 9"/>
          <p:cNvGrpSpPr/>
          <p:nvPr/>
        </p:nvGrpSpPr>
        <p:grpSpPr>
          <a:xfrm>
            <a:off x="539552" y="2204864"/>
            <a:ext cx="1800200" cy="1224136"/>
            <a:chOff x="395536" y="3825915"/>
            <a:chExt cx="1800200" cy="1224136"/>
          </a:xfrm>
        </p:grpSpPr>
        <p:sp>
          <p:nvSpPr>
            <p:cNvPr id="11" name="Retângulo 10"/>
            <p:cNvSpPr/>
            <p:nvPr/>
          </p:nvSpPr>
          <p:spPr>
            <a:xfrm>
              <a:off x="467544" y="3825915"/>
              <a:ext cx="1728192" cy="1224136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395536" y="4219536"/>
              <a:ext cx="1800200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pt-BR" sz="2400" b="1" dirty="0" smtClean="0">
                  <a:solidFill>
                    <a:schemeClr val="bg1"/>
                  </a:solidFill>
                </a:rPr>
                <a:t>Mensurando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6" name="Conector reto 15"/>
          <p:cNvCxnSpPr/>
          <p:nvPr/>
        </p:nvCxnSpPr>
        <p:spPr>
          <a:xfrm rot="16200000">
            <a:off x="4160331" y="3152954"/>
            <a:ext cx="0" cy="46178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16200000">
            <a:off x="6289213" y="5569868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 rot="16200000">
            <a:off x="6289213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rot="16200000">
            <a:off x="6217205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rot="16200000">
            <a:off x="6145197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rot="16200000">
            <a:off x="6073189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 rot="16200000">
            <a:off x="5929173" y="5569868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rot="16200000">
            <a:off x="5929173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rot="16200000">
            <a:off x="5857165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 rot="16200000">
            <a:off x="5785157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 rot="16200000">
            <a:off x="5713149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rot="16200000">
            <a:off x="5569133" y="5569868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 rot="16200000">
            <a:off x="5577517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 rot="16200000">
            <a:off x="5505509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 rot="16200000">
            <a:off x="5433501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 rot="16200000">
            <a:off x="5361493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 rot="16200000">
            <a:off x="5217477" y="5569868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 rot="16200000">
            <a:off x="5200709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 rot="16200000">
            <a:off x="5128701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 rot="16200000">
            <a:off x="5056693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rot="16200000">
            <a:off x="4984685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rot="16200000">
            <a:off x="4840669" y="5569868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 rot="16200000">
            <a:off x="4840669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 rot="16200000">
            <a:off x="4768661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rot="16200000">
            <a:off x="4696653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/>
          <p:nvPr/>
        </p:nvCxnSpPr>
        <p:spPr>
          <a:xfrm rot="16200000">
            <a:off x="4624645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 rot="16200000">
            <a:off x="4480629" y="5569868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 rot="16200000">
            <a:off x="4489013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 rot="16200000">
            <a:off x="4417005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 rot="16200000">
            <a:off x="4344997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/>
          <p:nvPr/>
        </p:nvCxnSpPr>
        <p:spPr>
          <a:xfrm rot="16200000">
            <a:off x="4272989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 rot="16200000">
            <a:off x="4128973" y="5569868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 rot="16200000">
            <a:off x="4120589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 rot="16200000">
            <a:off x="4048581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 rot="16200000">
            <a:off x="3976573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/>
          <p:cNvCxnSpPr/>
          <p:nvPr/>
        </p:nvCxnSpPr>
        <p:spPr>
          <a:xfrm rot="16200000">
            <a:off x="3904565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 rot="16200000">
            <a:off x="3760549" y="5569868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 rot="16200000">
            <a:off x="3760549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 rot="16200000">
            <a:off x="3688541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 rot="16200000">
            <a:off x="3616533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/>
          <p:nvPr/>
        </p:nvCxnSpPr>
        <p:spPr>
          <a:xfrm rot="16200000">
            <a:off x="3544525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 rot="16200000">
            <a:off x="3400509" y="5569868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 rot="16200000">
            <a:off x="3408893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/>
          <p:nvPr/>
        </p:nvCxnSpPr>
        <p:spPr>
          <a:xfrm rot="16200000">
            <a:off x="3336885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/>
          <p:cNvCxnSpPr/>
          <p:nvPr/>
        </p:nvCxnSpPr>
        <p:spPr>
          <a:xfrm rot="16200000">
            <a:off x="3264877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/>
          <p:cNvCxnSpPr/>
          <p:nvPr/>
        </p:nvCxnSpPr>
        <p:spPr>
          <a:xfrm rot="16200000">
            <a:off x="3192869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/>
          <p:cNvCxnSpPr/>
          <p:nvPr/>
        </p:nvCxnSpPr>
        <p:spPr>
          <a:xfrm rot="16200000">
            <a:off x="3048853" y="5569868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to 62"/>
          <p:cNvCxnSpPr/>
          <p:nvPr/>
        </p:nvCxnSpPr>
        <p:spPr>
          <a:xfrm rot="16200000">
            <a:off x="3040469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to 63"/>
          <p:cNvCxnSpPr/>
          <p:nvPr/>
        </p:nvCxnSpPr>
        <p:spPr>
          <a:xfrm rot="16200000">
            <a:off x="2968461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 rot="16200000">
            <a:off x="2896453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 rot="16200000">
            <a:off x="2824445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/>
          <p:nvPr/>
        </p:nvCxnSpPr>
        <p:spPr>
          <a:xfrm rot="16200000">
            <a:off x="2680429" y="5569868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/>
          <p:cNvCxnSpPr/>
          <p:nvPr/>
        </p:nvCxnSpPr>
        <p:spPr>
          <a:xfrm rot="16200000">
            <a:off x="2680429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/>
          <p:nvPr/>
        </p:nvCxnSpPr>
        <p:spPr>
          <a:xfrm rot="16200000">
            <a:off x="2608421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/>
        </p:nvCxnSpPr>
        <p:spPr>
          <a:xfrm rot="16200000">
            <a:off x="2536413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to 70"/>
          <p:cNvCxnSpPr/>
          <p:nvPr/>
        </p:nvCxnSpPr>
        <p:spPr>
          <a:xfrm rot="16200000">
            <a:off x="2464405" y="549786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/>
          <p:cNvCxnSpPr/>
          <p:nvPr/>
        </p:nvCxnSpPr>
        <p:spPr>
          <a:xfrm rot="16200000">
            <a:off x="2320389" y="5569869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/>
          <p:nvPr/>
        </p:nvCxnSpPr>
        <p:spPr>
          <a:xfrm rot="16200000">
            <a:off x="2328773" y="5497861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to 73"/>
          <p:cNvCxnSpPr/>
          <p:nvPr/>
        </p:nvCxnSpPr>
        <p:spPr>
          <a:xfrm rot="16200000">
            <a:off x="2256765" y="5497861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/>
          <p:nvPr/>
        </p:nvCxnSpPr>
        <p:spPr>
          <a:xfrm rot="16200000">
            <a:off x="2184757" y="5497861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to 75"/>
          <p:cNvCxnSpPr/>
          <p:nvPr/>
        </p:nvCxnSpPr>
        <p:spPr>
          <a:xfrm rot="16200000">
            <a:off x="2112749" y="5497861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/>
          <p:nvPr/>
        </p:nvCxnSpPr>
        <p:spPr>
          <a:xfrm rot="16200000">
            <a:off x="1968733" y="5569869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/>
          <p:nvPr/>
        </p:nvCxnSpPr>
        <p:spPr>
          <a:xfrm rot="16200000">
            <a:off x="1970940" y="5497861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to 93"/>
          <p:cNvCxnSpPr/>
          <p:nvPr/>
        </p:nvCxnSpPr>
        <p:spPr>
          <a:xfrm rot="16200000">
            <a:off x="1898932" y="5497861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/>
          <p:cNvCxnSpPr/>
          <p:nvPr/>
        </p:nvCxnSpPr>
        <p:spPr>
          <a:xfrm rot="16200000">
            <a:off x="1826924" y="5497861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eta para a esquerda e para a direita 12"/>
          <p:cNvSpPr/>
          <p:nvPr/>
        </p:nvSpPr>
        <p:spPr>
          <a:xfrm>
            <a:off x="2564974" y="4521100"/>
            <a:ext cx="3392760" cy="504056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1" name="Conector de seta reta 100"/>
          <p:cNvCxnSpPr/>
          <p:nvPr/>
        </p:nvCxnSpPr>
        <p:spPr>
          <a:xfrm>
            <a:off x="4236985" y="4149080"/>
            <a:ext cx="0" cy="1312775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CaixaDeTexto 101"/>
          <p:cNvSpPr txBox="1"/>
          <p:nvPr/>
        </p:nvSpPr>
        <p:spPr>
          <a:xfrm>
            <a:off x="3969077" y="3789040"/>
            <a:ext cx="53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RB</a:t>
            </a:r>
            <a:endParaRPr lang="pt-BR" sz="2400" b="1" dirty="0"/>
          </a:p>
        </p:txBody>
      </p:sp>
      <p:cxnSp>
        <p:nvCxnSpPr>
          <p:cNvPr id="105" name="Conector reto 104"/>
          <p:cNvCxnSpPr/>
          <p:nvPr/>
        </p:nvCxnSpPr>
        <p:spPr>
          <a:xfrm flipV="1">
            <a:off x="2555776" y="4437112"/>
            <a:ext cx="0" cy="1024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to 106"/>
          <p:cNvCxnSpPr/>
          <p:nvPr/>
        </p:nvCxnSpPr>
        <p:spPr>
          <a:xfrm flipV="1">
            <a:off x="5965178" y="4521100"/>
            <a:ext cx="0" cy="9407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CaixaDeTexto 113"/>
          <p:cNvSpPr txBox="1"/>
          <p:nvPr/>
        </p:nvSpPr>
        <p:spPr>
          <a:xfrm>
            <a:off x="5749153" y="3789040"/>
            <a:ext cx="689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+IM</a:t>
            </a:r>
            <a:endParaRPr lang="pt-BR" sz="2400" b="1" dirty="0"/>
          </a:p>
        </p:txBody>
      </p:sp>
      <p:sp>
        <p:nvSpPr>
          <p:cNvPr id="115" name="CaixaDeTexto 114"/>
          <p:cNvSpPr txBox="1"/>
          <p:nvPr/>
        </p:nvSpPr>
        <p:spPr>
          <a:xfrm>
            <a:off x="2305919" y="3789040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-IM</a:t>
            </a:r>
            <a:endParaRPr lang="pt-BR" sz="2400" b="1" dirty="0"/>
          </a:p>
        </p:txBody>
      </p:sp>
      <p:sp>
        <p:nvSpPr>
          <p:cNvPr id="112" name="Elipse 111"/>
          <p:cNvSpPr/>
          <p:nvPr/>
        </p:nvSpPr>
        <p:spPr>
          <a:xfrm>
            <a:off x="4525017" y="5309523"/>
            <a:ext cx="207640" cy="152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Processos de Medição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871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 de Medição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É a faixa de valores dentro da qual deve se situar o valor verdadeiro do mensurando.</a:t>
            </a:r>
          </a:p>
          <a:p>
            <a:pPr marL="114300" indent="0" algn="just">
              <a:buNone/>
            </a:pPr>
            <a:r>
              <a:rPr lang="pt-BR" dirty="0" smtClean="0"/>
              <a:t>		</a:t>
            </a:r>
            <a:r>
              <a:rPr lang="pt-BR" b="1" dirty="0" smtClean="0"/>
              <a:t>RM = (RB +/- IM) unidade</a:t>
            </a:r>
          </a:p>
          <a:p>
            <a:pPr algn="just"/>
            <a:r>
              <a:rPr lang="pt-BR" b="1" dirty="0" smtClean="0"/>
              <a:t>Resultado Base (RB)</a:t>
            </a:r>
          </a:p>
          <a:p>
            <a:pPr lvl="1" algn="just"/>
            <a:r>
              <a:rPr lang="pt-BR" dirty="0" smtClean="0"/>
              <a:t>É a estimativa do valor do mensurando que, acredita-se, mais se aproxime do seu valor verdadeiro.</a:t>
            </a:r>
          </a:p>
          <a:p>
            <a:pPr algn="just"/>
            <a:r>
              <a:rPr lang="pt-BR" b="1" dirty="0" smtClean="0"/>
              <a:t>Incerteza de medição (IM)</a:t>
            </a:r>
          </a:p>
          <a:p>
            <a:pPr lvl="1" algn="just"/>
            <a:r>
              <a:rPr lang="pt-BR" dirty="0" smtClean="0"/>
              <a:t>É o tamanho da faixa simétrica, e centrada em torno do resultado base, que delimita a faixa onde se situam as dúvidas associadas à medição.</a:t>
            </a:r>
          </a:p>
          <a:p>
            <a:pPr algn="just"/>
            <a:r>
              <a:rPr lang="pt-BR" b="1" dirty="0" smtClean="0"/>
              <a:t>OBS: </a:t>
            </a:r>
            <a:r>
              <a:rPr lang="pt-BR" b="1" i="1" dirty="0" smtClean="0"/>
              <a:t>Valor Verdadeiro (VV) é uma quantidade teórica, pois como nada é perfeito, seja instrumento, usuário, procedimento, </a:t>
            </a:r>
            <a:r>
              <a:rPr lang="pt-BR" b="1" i="1" dirty="0" err="1" smtClean="0"/>
              <a:t>etc</a:t>
            </a:r>
            <a:r>
              <a:rPr lang="pt-BR" b="1" i="1" dirty="0" smtClean="0"/>
              <a:t>, não somos capazes de obter este valor utópico.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379237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um Sistema de Unidade Internacional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Clareza de entendimentos internacionais ( técnica, científica) ...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Transações Comerciais ...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Garantia de coerência ao longo dos anos...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Coerência entre unidades simplificam equações da física ...</a:t>
            </a:r>
          </a:p>
          <a:p>
            <a:pPr algn="just"/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5321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 – As Sete Unidades de Base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799"/>
            <a:ext cx="7416824" cy="4293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06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 – </a:t>
            </a:r>
            <a:r>
              <a:rPr lang="pt-BR" dirty="0"/>
              <a:t>As Sete Unidades de Base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Unidade de Comprimento – Metro [m]:</a:t>
            </a:r>
          </a:p>
          <a:p>
            <a:pPr lvl="1" algn="just"/>
            <a:r>
              <a:rPr lang="pt-BR" dirty="0" smtClean="0"/>
              <a:t>É o comprimento do trajeto percorrido pela luz no vácuo, durante o intervalo de tempo de 1/299.792.458 de segundo.</a:t>
            </a:r>
          </a:p>
          <a:p>
            <a:pPr algn="just"/>
            <a:endParaRPr lang="pt-BR" dirty="0"/>
          </a:p>
          <a:p>
            <a:pPr algn="just"/>
            <a:r>
              <a:rPr lang="pt-BR" sz="2400" b="1" dirty="0" smtClean="0"/>
              <a:t>Unidade de Massa – </a:t>
            </a:r>
            <a:r>
              <a:rPr lang="pt-BR" sz="2400" b="1" dirty="0"/>
              <a:t>Q</a:t>
            </a:r>
            <a:r>
              <a:rPr lang="pt-BR" sz="2400" b="1" dirty="0" smtClean="0"/>
              <a:t>uilograma [Kg]:</a:t>
            </a:r>
          </a:p>
          <a:p>
            <a:pPr lvl="1" algn="just"/>
            <a:r>
              <a:rPr lang="pt-BR" dirty="0" smtClean="0"/>
              <a:t>É igual à massa do protótipo internacional do quilograma.</a:t>
            </a:r>
          </a:p>
          <a:p>
            <a:pPr algn="just"/>
            <a:endParaRPr lang="pt-BR" dirty="0"/>
          </a:p>
          <a:p>
            <a:pPr algn="just"/>
            <a:r>
              <a:rPr lang="pt-BR" sz="2400" b="1" dirty="0" smtClean="0"/>
              <a:t>Unidade de tempo – segundo [s]:</a:t>
            </a:r>
          </a:p>
          <a:p>
            <a:pPr lvl="1" algn="just"/>
            <a:r>
              <a:rPr lang="pt-BR" dirty="0" smtClean="0"/>
              <a:t>É a duração de 9.192.631.770 períodos da radiação correspondente à transição entre dois </a:t>
            </a:r>
            <a:r>
              <a:rPr lang="pt-BR" dirty="0" err="1" smtClean="0"/>
              <a:t>hiperfinos</a:t>
            </a:r>
            <a:r>
              <a:rPr lang="pt-BR" dirty="0" smtClean="0"/>
              <a:t> do estado fundamental do átomo de césio 133.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4341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 – </a:t>
            </a:r>
            <a:r>
              <a:rPr lang="pt-BR" dirty="0"/>
              <a:t>As Sete Unidades de Base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600" b="1" dirty="0" smtClean="0"/>
              <a:t>Unidade de Corrente Elétrica – ampère [A]:</a:t>
            </a:r>
          </a:p>
          <a:p>
            <a:pPr lvl="1" algn="just"/>
            <a:r>
              <a:rPr lang="pt-BR" sz="2200" dirty="0" smtClean="0"/>
              <a:t>É a intensidade de uma corrente elétrica constante que, mantida em dois condutores paralelos, retilíneos, de comprimento infinito, de seção circular desprezível, e situados à distância de 1 metro entre si, no vácuo, produz entre estes condutores uma força igual a 2x10</a:t>
            </a:r>
            <a:r>
              <a:rPr lang="pt-BR" sz="2200" baseline="30000" dirty="0" smtClean="0"/>
              <a:t>-7</a:t>
            </a:r>
            <a:r>
              <a:rPr lang="pt-BR" sz="2200" dirty="0" smtClean="0"/>
              <a:t> newton por metro de comprimento.</a:t>
            </a:r>
          </a:p>
          <a:p>
            <a:endParaRPr lang="pt-BR" dirty="0"/>
          </a:p>
          <a:p>
            <a:r>
              <a:rPr lang="pt-BR" sz="2600" b="1" dirty="0" smtClean="0"/>
              <a:t>Unidade de Temperatura – Kelvin [K]:</a:t>
            </a:r>
          </a:p>
          <a:p>
            <a:pPr lvl="1" algn="just"/>
            <a:r>
              <a:rPr lang="pt-BR" sz="2200" dirty="0" smtClean="0"/>
              <a:t>É a fração 1/273,15 da temperatura termodinâmica do ponto tríplice da água.</a:t>
            </a:r>
          </a:p>
          <a:p>
            <a:endParaRPr lang="pt-BR" dirty="0"/>
          </a:p>
          <a:p>
            <a:r>
              <a:rPr lang="pt-BR" sz="2400" b="1" dirty="0" smtClean="0"/>
              <a:t>Unidade Intensidade Luminosa [</a:t>
            </a:r>
            <a:r>
              <a:rPr lang="pt-BR" sz="2400" b="1" dirty="0" err="1" smtClean="0"/>
              <a:t>cd</a:t>
            </a:r>
            <a:r>
              <a:rPr lang="pt-BR" sz="2400" b="1" dirty="0" smtClean="0"/>
              <a:t>]:</a:t>
            </a:r>
          </a:p>
          <a:p>
            <a:pPr lvl="1" algn="just"/>
            <a:r>
              <a:rPr lang="pt-BR" sz="2200" dirty="0" smtClean="0"/>
              <a:t>É a intensidade luminosa, numa dada direção, de uma fonte que emite uma radiação monocromática de frequência 540x10</a:t>
            </a:r>
            <a:r>
              <a:rPr lang="pt-BR" sz="2200" baseline="32000" dirty="0" smtClean="0"/>
              <a:t>12</a:t>
            </a:r>
            <a:r>
              <a:rPr lang="pt-BR" sz="2200" dirty="0" smtClean="0"/>
              <a:t> hertz e cuja intensidade energética nesta direção é de 1/683 watt </a:t>
            </a:r>
            <a:r>
              <a:rPr lang="pt-BR" sz="2200" dirty="0" err="1" smtClean="0"/>
              <a:t>oir</a:t>
            </a:r>
            <a:r>
              <a:rPr lang="pt-BR" sz="2200" dirty="0" smtClean="0"/>
              <a:t> </a:t>
            </a:r>
            <a:r>
              <a:rPr lang="pt-BR" sz="2200" dirty="0" err="1" smtClean="0"/>
              <a:t>esterradiano</a:t>
            </a:r>
            <a:r>
              <a:rPr lang="pt-BR" sz="2200" dirty="0" smtClean="0"/>
              <a:t>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428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 – </a:t>
            </a:r>
            <a:r>
              <a:rPr lang="pt-BR" dirty="0"/>
              <a:t>As Sete Unidades de Base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/>
              <a:t>Unidade de Quantidade de Matéria – mol [mol]</a:t>
            </a:r>
          </a:p>
          <a:p>
            <a:pPr lvl="1" algn="just"/>
            <a:r>
              <a:rPr lang="pt-BR" dirty="0" smtClean="0"/>
              <a:t>É a quantidade de matéria de um sistema contendo tantas entidades elementares quantos átomos existem em 0,012 quilograma de carbono.</a:t>
            </a:r>
          </a:p>
        </p:txBody>
      </p:sp>
    </p:spTree>
    <p:extLst>
      <p:ext uri="{BB962C8B-B14F-4D97-AF65-F5344CB8AC3E}">
        <p14:creationId xmlns:p14="http://schemas.microsoft.com/office/powerpoint/2010/main" val="43400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Unidades Derivativas</a:t>
            </a:r>
            <a:endParaRPr lang="pt-BR" dirty="0"/>
          </a:p>
        </p:txBody>
      </p:sp>
      <p:pic>
        <p:nvPicPr>
          <p:cNvPr id="716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44700"/>
            <a:ext cx="8261895" cy="436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447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Processo de Medição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114300" indent="0" algn="just">
              <a:buNone/>
            </a:pPr>
            <a:r>
              <a:rPr lang="pt-BR" sz="2400" dirty="0" smtClean="0"/>
              <a:t>“O conhecimento amplo e satisfatório sobre um processo ou fenômeno somente existirá quando for possível medi-lo e expressá-lo através de números”</a:t>
            </a:r>
          </a:p>
          <a:p>
            <a:pPr marL="114300" indent="0" algn="just">
              <a:buNone/>
            </a:pPr>
            <a:endParaRPr lang="pt-BR" sz="2400" dirty="0"/>
          </a:p>
          <a:p>
            <a:pPr marL="114300" indent="0" algn="r">
              <a:buNone/>
            </a:pPr>
            <a:r>
              <a:rPr lang="pt-BR" sz="2400" b="1" i="1" dirty="0" err="1" smtClean="0"/>
              <a:t>Lord</a:t>
            </a:r>
            <a:r>
              <a:rPr lang="pt-BR" sz="2400" b="1" i="1" dirty="0" smtClean="0"/>
              <a:t> Kelvin, 1883</a:t>
            </a:r>
            <a:endParaRPr lang="pt-BR" sz="2400" b="1" i="1" dirty="0"/>
          </a:p>
        </p:txBody>
      </p:sp>
    </p:spTree>
    <p:extLst>
      <p:ext uri="{BB962C8B-B14F-4D97-AF65-F5344CB8AC3E}">
        <p14:creationId xmlns:p14="http://schemas.microsoft.com/office/powerpoint/2010/main" val="65283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 Unidades Derivativas</a:t>
            </a: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56" y="2420888"/>
            <a:ext cx="7992888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2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 Unidades Derivativas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762170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191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do SI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767968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257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de seta reta 13"/>
          <p:cNvCxnSpPr>
            <a:endCxn id="5" idx="3"/>
          </p:cNvCxnSpPr>
          <p:nvPr/>
        </p:nvCxnSpPr>
        <p:spPr>
          <a:xfrm flipH="1" flipV="1">
            <a:off x="3495157" y="2665261"/>
            <a:ext cx="1700401" cy="28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Erros de Medição</a:t>
            </a:r>
            <a:endParaRPr lang="pt-BR" dirty="0"/>
          </a:p>
        </p:txBody>
      </p:sp>
      <p:grpSp>
        <p:nvGrpSpPr>
          <p:cNvPr id="4" name="Grupo 3"/>
          <p:cNvGrpSpPr/>
          <p:nvPr/>
        </p:nvGrpSpPr>
        <p:grpSpPr>
          <a:xfrm>
            <a:off x="974877" y="2060848"/>
            <a:ext cx="2520280" cy="1208825"/>
            <a:chOff x="3563888" y="3156279"/>
            <a:chExt cx="2520280" cy="1208825"/>
          </a:xfrm>
        </p:grpSpPr>
        <p:sp>
          <p:nvSpPr>
            <p:cNvPr id="5" name="Fluxograma: Processo 4"/>
            <p:cNvSpPr/>
            <p:nvPr/>
          </p:nvSpPr>
          <p:spPr>
            <a:xfrm>
              <a:off x="3563888" y="3156279"/>
              <a:ext cx="2520280" cy="1208825"/>
            </a:xfrm>
            <a:prstGeom prst="flowChartProcess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3923928" y="3275983"/>
              <a:ext cx="1800200" cy="95410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pt-BR" sz="2800" dirty="0" smtClean="0"/>
                <a:t>Sistema de</a:t>
              </a:r>
            </a:p>
            <a:p>
              <a:pPr algn="ctr"/>
              <a:r>
                <a:rPr lang="pt-BR" sz="2800" dirty="0" smtClean="0"/>
                <a:t>Medição</a:t>
              </a:r>
              <a:endParaRPr lang="pt-BR" sz="2800" dirty="0"/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5076056" y="2043669"/>
            <a:ext cx="1800200" cy="1224136"/>
            <a:chOff x="395536" y="3825915"/>
            <a:chExt cx="1800200" cy="1224136"/>
          </a:xfrm>
        </p:grpSpPr>
        <p:sp>
          <p:nvSpPr>
            <p:cNvPr id="9" name="Retângulo 8"/>
            <p:cNvSpPr/>
            <p:nvPr/>
          </p:nvSpPr>
          <p:spPr>
            <a:xfrm>
              <a:off x="467544" y="3825915"/>
              <a:ext cx="1728192" cy="1224136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395536" y="4219536"/>
              <a:ext cx="1800200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pt-BR" sz="2400" b="1" dirty="0" smtClean="0">
                  <a:solidFill>
                    <a:schemeClr val="bg1"/>
                  </a:solidFill>
                </a:rPr>
                <a:t>Mensurando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CaixaDeTexto 10"/>
          <p:cNvSpPr txBox="1"/>
          <p:nvPr/>
        </p:nvSpPr>
        <p:spPr>
          <a:xfrm>
            <a:off x="5243051" y="4180437"/>
            <a:ext cx="156119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/>
              <a:t>Valor </a:t>
            </a:r>
          </a:p>
          <a:p>
            <a:pPr algn="ctr"/>
            <a:r>
              <a:rPr lang="pt-BR" sz="2400" dirty="0" smtClean="0"/>
              <a:t>Verdadeiro</a:t>
            </a:r>
            <a:endParaRPr lang="pt-BR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548454" y="4365104"/>
            <a:ext cx="13673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/>
              <a:t>Indicação</a:t>
            </a:r>
            <a:endParaRPr lang="pt-BR" sz="2400" dirty="0"/>
          </a:p>
        </p:txBody>
      </p:sp>
      <p:cxnSp>
        <p:nvCxnSpPr>
          <p:cNvPr id="18" name="Conector de seta reta 17"/>
          <p:cNvCxnSpPr>
            <a:stCxn id="5" idx="2"/>
            <a:endCxn id="12" idx="0"/>
          </p:cNvCxnSpPr>
          <p:nvPr/>
        </p:nvCxnSpPr>
        <p:spPr>
          <a:xfrm flipH="1">
            <a:off x="2232135" y="3269673"/>
            <a:ext cx="2882" cy="109543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9" idx="2"/>
            <a:endCxn id="11" idx="0"/>
          </p:cNvCxnSpPr>
          <p:nvPr/>
        </p:nvCxnSpPr>
        <p:spPr>
          <a:xfrm>
            <a:off x="6012160" y="3267805"/>
            <a:ext cx="11490" cy="9126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upo 28"/>
          <p:cNvGrpSpPr/>
          <p:nvPr/>
        </p:nvGrpSpPr>
        <p:grpSpPr>
          <a:xfrm>
            <a:off x="3515993" y="4211215"/>
            <a:ext cx="1000274" cy="1522041"/>
            <a:chOff x="3515993" y="4211215"/>
            <a:chExt cx="1000274" cy="1522041"/>
          </a:xfrm>
        </p:grpSpPr>
        <p:sp>
          <p:nvSpPr>
            <p:cNvPr id="26" name="CaixaDeTexto 25"/>
            <p:cNvSpPr txBox="1"/>
            <p:nvPr/>
          </p:nvSpPr>
          <p:spPr>
            <a:xfrm>
              <a:off x="3515993" y="5086925"/>
              <a:ext cx="100027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dirty="0" smtClean="0"/>
                <a:t>Erro de </a:t>
              </a:r>
              <a:endParaRPr lang="pt-BR" dirty="0"/>
            </a:p>
            <a:p>
              <a:pPr algn="ctr"/>
              <a:r>
                <a:rPr lang="pt-BR" dirty="0" smtClean="0"/>
                <a:t>Medição</a:t>
              </a:r>
            </a:p>
          </p:txBody>
        </p:sp>
        <p:grpSp>
          <p:nvGrpSpPr>
            <p:cNvPr id="28" name="Grupo 27"/>
            <p:cNvGrpSpPr/>
            <p:nvPr/>
          </p:nvGrpSpPr>
          <p:grpSpPr>
            <a:xfrm>
              <a:off x="3635896" y="4211215"/>
              <a:ext cx="709461" cy="769441"/>
              <a:chOff x="3635896" y="4211215"/>
              <a:chExt cx="709461" cy="769441"/>
            </a:xfrm>
          </p:grpSpPr>
          <p:sp>
            <p:nvSpPr>
              <p:cNvPr id="24" name="CaixaDeTexto 23"/>
              <p:cNvSpPr txBox="1"/>
              <p:nvPr/>
            </p:nvSpPr>
            <p:spPr>
              <a:xfrm>
                <a:off x="3746768" y="4211215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pt-BR" sz="4400" dirty="0" smtClean="0"/>
                  <a:t>≠</a:t>
                </a:r>
              </a:p>
            </p:txBody>
          </p:sp>
          <p:sp>
            <p:nvSpPr>
              <p:cNvPr id="27" name="Elipse 26"/>
              <p:cNvSpPr/>
              <p:nvPr/>
            </p:nvSpPr>
            <p:spPr>
              <a:xfrm>
                <a:off x="3635896" y="4365104"/>
                <a:ext cx="709461" cy="57432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0173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Erros de Medição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pt-BR" dirty="0" smtClean="0"/>
              <a:t>Exemplos de Erros</a:t>
            </a:r>
          </a:p>
          <a:p>
            <a:r>
              <a:rPr lang="pt-BR" dirty="0" smtClean="0"/>
              <a:t>Teste de precisão de tiro de canhões:</a:t>
            </a:r>
          </a:p>
          <a:p>
            <a:pPr lvl="1"/>
            <a:r>
              <a:rPr lang="pt-BR" dirty="0" smtClean="0"/>
              <a:t>Canhão situado a 500 m de alvo fixo;</a:t>
            </a:r>
          </a:p>
          <a:p>
            <a:pPr lvl="1"/>
            <a:r>
              <a:rPr lang="pt-BR" dirty="0" smtClean="0"/>
              <a:t>Mirar apenas uma vez;</a:t>
            </a:r>
          </a:p>
          <a:p>
            <a:pPr lvl="1"/>
            <a:r>
              <a:rPr lang="pt-BR" dirty="0" smtClean="0"/>
              <a:t>Disparar 20 tiros sem nova chance para refazer a mira;</a:t>
            </a:r>
          </a:p>
          <a:p>
            <a:pPr lvl="1"/>
            <a:r>
              <a:rPr lang="pt-BR" dirty="0" smtClean="0"/>
              <a:t>Distribuição dos tiros no alvo é usada para qualificar os canhões;</a:t>
            </a:r>
          </a:p>
          <a:p>
            <a:pPr lvl="1"/>
            <a:r>
              <a:rPr lang="pt-BR" dirty="0" smtClean="0"/>
              <a:t>Quatro concorrentes!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783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Erros de Medição</a:t>
            </a:r>
            <a:endParaRPr lang="pt-BR" dirty="0"/>
          </a:p>
        </p:txBody>
      </p:sp>
      <p:pic>
        <p:nvPicPr>
          <p:cNvPr id="5" name="Picture 2" descr="http://upload.wikimedia.org/wikipedia/commons/thumb/a/ab/Random_systemic_errors.svg/300px-Random_systemic_errors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61" t="49031" r="1" b="12756"/>
          <a:stretch/>
        </p:blipFill>
        <p:spPr bwMode="auto">
          <a:xfrm>
            <a:off x="4186630" y="4300798"/>
            <a:ext cx="2770584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upload.wikimedia.org/wikipedia/commons/thumb/a/ab/Random_systemic_errors.svg/300px-Random_systemic_errors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60" r="55879" b="12553"/>
          <a:stretch/>
        </p:blipFill>
        <p:spPr bwMode="auto">
          <a:xfrm>
            <a:off x="839416" y="4293096"/>
            <a:ext cx="2287488" cy="2161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upload.wikimedia.org/wikipedia/commons/thumb/a/ab/Random_systemic_errors.svg/300px-Random_systemic_errors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39" t="-1" b="58225"/>
          <a:stretch/>
        </p:blipFill>
        <p:spPr bwMode="auto">
          <a:xfrm>
            <a:off x="4517326" y="1578178"/>
            <a:ext cx="2439888" cy="234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upload.wikimedia.org/wikipedia/commons/thumb/a/ab/Random_systemic_errors.svg/300px-Random_systemic_errors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9019"/>
          <a:stretch/>
        </p:blipFill>
        <p:spPr bwMode="auto">
          <a:xfrm>
            <a:off x="827584" y="1565424"/>
            <a:ext cx="2592288" cy="230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7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Erros de Medição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43608" y="1229018"/>
            <a:ext cx="1982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Ea</a:t>
            </a:r>
            <a:r>
              <a:rPr lang="pt-BR" dirty="0" smtClean="0"/>
              <a:t> – Erro Aleatório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746004" y="1229018"/>
            <a:ext cx="2127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Es – Erro Sistemático</a:t>
            </a:r>
            <a:endParaRPr lang="pt-BR" dirty="0"/>
          </a:p>
        </p:txBody>
      </p:sp>
      <p:grpSp>
        <p:nvGrpSpPr>
          <p:cNvPr id="13" name="Grupo 12"/>
          <p:cNvGrpSpPr/>
          <p:nvPr/>
        </p:nvGrpSpPr>
        <p:grpSpPr>
          <a:xfrm>
            <a:off x="359573" y="1565424"/>
            <a:ext cx="3060299" cy="2301726"/>
            <a:chOff x="359573" y="1565424"/>
            <a:chExt cx="3060299" cy="2301726"/>
          </a:xfrm>
        </p:grpSpPr>
        <p:pic>
          <p:nvPicPr>
            <p:cNvPr id="8" name="Picture 2" descr="http://upload.wikimedia.org/wikipedia/commons/thumb/a/ab/Random_systemic_errors.svg/300px-Random_systemic_errors.svg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 b="59019"/>
            <a:stretch/>
          </p:blipFill>
          <p:spPr bwMode="auto">
            <a:xfrm>
              <a:off x="827584" y="1565424"/>
              <a:ext cx="2592288" cy="2301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CaixaDeTexto 3"/>
            <p:cNvSpPr txBox="1"/>
            <p:nvPr/>
          </p:nvSpPr>
          <p:spPr>
            <a:xfrm>
              <a:off x="359573" y="2433662"/>
              <a:ext cx="61202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err="1" smtClean="0"/>
                <a:t>Ea</a:t>
              </a:r>
              <a:r>
                <a:rPr lang="pt-BR" dirty="0"/>
                <a:t>↓</a:t>
              </a:r>
            </a:p>
            <a:p>
              <a:endParaRPr lang="pt-BR" dirty="0"/>
            </a:p>
            <a:p>
              <a:r>
                <a:rPr lang="pt-BR" dirty="0" smtClean="0"/>
                <a:t>Es↓</a:t>
              </a:r>
              <a:endParaRPr lang="pt-BR" dirty="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395536" y="4293096"/>
            <a:ext cx="2731368" cy="2161704"/>
            <a:chOff x="395536" y="4293096"/>
            <a:chExt cx="2731368" cy="2161704"/>
          </a:xfrm>
        </p:grpSpPr>
        <p:pic>
          <p:nvPicPr>
            <p:cNvPr id="6" name="Picture 2" descr="http://upload.wikimedia.org/wikipedia/commons/thumb/a/ab/Random_systemic_errors.svg/300px-Random_systemic_errors.svg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8960" r="55879" b="12553"/>
            <a:stretch/>
          </p:blipFill>
          <p:spPr bwMode="auto">
            <a:xfrm>
              <a:off x="839416" y="4293096"/>
              <a:ext cx="2287488" cy="21617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CaixaDeTexto 9"/>
            <p:cNvSpPr txBox="1"/>
            <p:nvPr/>
          </p:nvSpPr>
          <p:spPr>
            <a:xfrm>
              <a:off x="395536" y="4912283"/>
              <a:ext cx="61202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err="1" smtClean="0"/>
                <a:t>Ea</a:t>
              </a:r>
              <a:r>
                <a:rPr lang="pt-BR" dirty="0"/>
                <a:t>↑</a:t>
              </a:r>
            </a:p>
            <a:p>
              <a:endParaRPr lang="pt-BR" dirty="0"/>
            </a:p>
            <a:p>
              <a:r>
                <a:rPr lang="pt-BR" dirty="0" smtClean="0"/>
                <a:t>Es↓</a:t>
              </a:r>
              <a:endParaRPr lang="pt-BR" dirty="0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4517326" y="1578178"/>
            <a:ext cx="2934994" cy="2346424"/>
            <a:chOff x="4517326" y="1578178"/>
            <a:chExt cx="2934994" cy="2346424"/>
          </a:xfrm>
        </p:grpSpPr>
        <p:pic>
          <p:nvPicPr>
            <p:cNvPr id="7" name="Picture 2" descr="http://upload.wikimedia.org/wikipedia/commons/thumb/a/ab/Random_systemic_errors.svg/300px-Random_systemic_errors.svg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939" t="-1" b="58225"/>
            <a:stretch/>
          </p:blipFill>
          <p:spPr bwMode="auto">
            <a:xfrm>
              <a:off x="4517326" y="1578178"/>
              <a:ext cx="2439888" cy="2346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CaixaDeTexto 10"/>
            <p:cNvSpPr txBox="1"/>
            <p:nvPr/>
          </p:nvSpPr>
          <p:spPr>
            <a:xfrm>
              <a:off x="6840293" y="2420888"/>
              <a:ext cx="61202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err="1" smtClean="0"/>
                <a:t>Ea</a:t>
              </a:r>
              <a:r>
                <a:rPr lang="pt-BR" dirty="0" smtClean="0"/>
                <a:t>↓</a:t>
              </a:r>
            </a:p>
            <a:p>
              <a:endParaRPr lang="pt-BR" dirty="0"/>
            </a:p>
            <a:p>
              <a:r>
                <a:rPr lang="pt-BR" dirty="0" smtClean="0"/>
                <a:t>Es↑</a:t>
              </a:r>
              <a:endParaRPr lang="pt-BR" dirty="0"/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4186630" y="4300798"/>
            <a:ext cx="3229645" cy="2146300"/>
            <a:chOff x="4186630" y="4300798"/>
            <a:chExt cx="3229645" cy="2146300"/>
          </a:xfrm>
        </p:grpSpPr>
        <p:pic>
          <p:nvPicPr>
            <p:cNvPr id="5" name="Picture 2" descr="http://upload.wikimedia.org/wikipedia/commons/thumb/a/ab/Random_systemic_errors.svg/300px-Random_systemic_errors.svg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561" t="49031" r="1" b="12756"/>
            <a:stretch/>
          </p:blipFill>
          <p:spPr bwMode="auto">
            <a:xfrm>
              <a:off x="4186630" y="4300798"/>
              <a:ext cx="2770584" cy="2146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CaixaDeTexto 11"/>
            <p:cNvSpPr txBox="1"/>
            <p:nvPr/>
          </p:nvSpPr>
          <p:spPr>
            <a:xfrm>
              <a:off x="6804248" y="4912283"/>
              <a:ext cx="61202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err="1" smtClean="0"/>
                <a:t>Ea</a:t>
              </a:r>
              <a:r>
                <a:rPr lang="pt-BR" dirty="0"/>
                <a:t>↑</a:t>
              </a:r>
            </a:p>
            <a:p>
              <a:endParaRPr lang="pt-BR" dirty="0"/>
            </a:p>
            <a:p>
              <a:r>
                <a:rPr lang="pt-BR" dirty="0" smtClean="0"/>
                <a:t>Es↑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362427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Erros de Medição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/>
              <a:t>Erros Sistemáticos: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É a parcela previsível do erro.</a:t>
            </a:r>
          </a:p>
          <a:p>
            <a:pPr lvl="1"/>
            <a:r>
              <a:rPr lang="pt-BR" dirty="0" smtClean="0"/>
              <a:t>Corresponde ao erro médio.</a:t>
            </a:r>
          </a:p>
          <a:p>
            <a:pPr lvl="1"/>
            <a:endParaRPr lang="pt-BR" dirty="0"/>
          </a:p>
          <a:p>
            <a:r>
              <a:rPr lang="pt-BR" sz="2800" b="1" dirty="0"/>
              <a:t>Erros Aleatórios: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É a parcela imprevisível do erro;</a:t>
            </a:r>
          </a:p>
          <a:p>
            <a:pPr lvl="1"/>
            <a:r>
              <a:rPr lang="pt-BR" dirty="0" smtClean="0"/>
              <a:t>É o agente que faz com que medições repetidas levem a distintas indicações.</a:t>
            </a:r>
          </a:p>
        </p:txBody>
      </p:sp>
    </p:spTree>
    <p:extLst>
      <p:ext uri="{BB962C8B-B14F-4D97-AF65-F5344CB8AC3E}">
        <p14:creationId xmlns:p14="http://schemas.microsoft.com/office/powerpoint/2010/main" val="113934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Erros de Medição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t-BR" b="1" dirty="0" smtClean="0"/>
              <a:t>Diferenciação de Conceitos </a:t>
            </a:r>
          </a:p>
          <a:p>
            <a:pPr marL="114300" indent="0">
              <a:buNone/>
            </a:pPr>
            <a:r>
              <a:rPr lang="pt-BR" b="1" dirty="0" smtClean="0"/>
              <a:t>(Precisão x Repetitividade x Exatidão)</a:t>
            </a:r>
          </a:p>
          <a:p>
            <a:r>
              <a:rPr lang="pt-BR" dirty="0" smtClean="0"/>
              <a:t>São parâmetros qualitativos associados ao desempenho de um sistema.</a:t>
            </a:r>
          </a:p>
          <a:p>
            <a:endParaRPr lang="pt-BR" dirty="0"/>
          </a:p>
          <a:p>
            <a:r>
              <a:rPr lang="pt-BR" b="1" dirty="0" smtClean="0"/>
              <a:t>Precisão:</a:t>
            </a:r>
          </a:p>
          <a:p>
            <a:pPr lvl="1"/>
            <a:r>
              <a:rPr lang="pt-BR" dirty="0" smtClean="0"/>
              <a:t>Sistema capaz de alcançar um objetivo estabelecido com pequena dispersão</a:t>
            </a:r>
          </a:p>
          <a:p>
            <a:r>
              <a:rPr lang="pt-BR" b="1" dirty="0" err="1" smtClean="0"/>
              <a:t>Repetibilidade</a:t>
            </a:r>
            <a:r>
              <a:rPr lang="pt-BR" b="1" dirty="0" smtClean="0"/>
              <a:t>:</a:t>
            </a:r>
          </a:p>
          <a:p>
            <a:pPr lvl="1"/>
            <a:r>
              <a:rPr lang="pt-BR" dirty="0" smtClean="0"/>
              <a:t>Sistema capaz de realizar determinada tarefa inúmeras vezes da mesma forma.</a:t>
            </a:r>
          </a:p>
          <a:p>
            <a:r>
              <a:rPr lang="pt-BR" b="1" dirty="0" smtClean="0"/>
              <a:t>Exatidão:</a:t>
            </a:r>
          </a:p>
          <a:p>
            <a:pPr lvl="1"/>
            <a:r>
              <a:rPr lang="pt-BR" dirty="0" smtClean="0"/>
              <a:t>Sistema que praticamente não apresenta erro. Precisa necessariamente ser preciso e repetitivo ao mesmo tempo;</a:t>
            </a:r>
          </a:p>
        </p:txBody>
      </p:sp>
    </p:spTree>
    <p:extLst>
      <p:ext uri="{BB962C8B-B14F-4D97-AF65-F5344CB8AC3E}">
        <p14:creationId xmlns:p14="http://schemas.microsoft.com/office/powerpoint/2010/main" val="415958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uxograma: Processo 12"/>
          <p:cNvSpPr/>
          <p:nvPr/>
        </p:nvSpPr>
        <p:spPr>
          <a:xfrm>
            <a:off x="2086477" y="2564904"/>
            <a:ext cx="253275" cy="895908"/>
          </a:xfrm>
          <a:prstGeom prst="flowChartProcess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Fluxograma: Processo 4"/>
          <p:cNvSpPr/>
          <p:nvPr/>
        </p:nvSpPr>
        <p:spPr>
          <a:xfrm>
            <a:off x="1204392" y="3789040"/>
            <a:ext cx="2143472" cy="453008"/>
          </a:xfrm>
          <a:prstGeom prst="flowChartProcess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Erros de Medição</a:t>
            </a:r>
          </a:p>
        </p:txBody>
      </p:sp>
      <p:sp>
        <p:nvSpPr>
          <p:cNvPr id="4" name="Fluxograma: Processo 3"/>
          <p:cNvSpPr/>
          <p:nvPr/>
        </p:nvSpPr>
        <p:spPr>
          <a:xfrm>
            <a:off x="899592" y="4077072"/>
            <a:ext cx="2664296" cy="1512168"/>
          </a:xfrm>
          <a:prstGeom prst="flowChartProcess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Fluxograma: Processo 5"/>
          <p:cNvSpPr/>
          <p:nvPr/>
        </p:nvSpPr>
        <p:spPr>
          <a:xfrm>
            <a:off x="1547664" y="4381872"/>
            <a:ext cx="1800200" cy="703312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Processo 6"/>
          <p:cNvSpPr/>
          <p:nvPr/>
        </p:nvSpPr>
        <p:spPr>
          <a:xfrm>
            <a:off x="922632" y="3789040"/>
            <a:ext cx="2664296" cy="160784"/>
          </a:xfrm>
          <a:prstGeom prst="flowChartProcess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Fluxograma: Processo 7"/>
          <p:cNvSpPr/>
          <p:nvPr/>
        </p:nvSpPr>
        <p:spPr>
          <a:xfrm>
            <a:off x="1042508" y="5229200"/>
            <a:ext cx="152400" cy="15240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1835696" y="4438853"/>
            <a:ext cx="1444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1014 g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10" name="Fluxograma: Processo 9"/>
          <p:cNvSpPr/>
          <p:nvPr/>
        </p:nvSpPr>
        <p:spPr>
          <a:xfrm>
            <a:off x="1043608" y="4788768"/>
            <a:ext cx="152400" cy="15240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Fluxograma: Processo 10"/>
          <p:cNvSpPr/>
          <p:nvPr/>
        </p:nvSpPr>
        <p:spPr>
          <a:xfrm>
            <a:off x="1043608" y="4365104"/>
            <a:ext cx="152400" cy="15240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Processo 11"/>
          <p:cNvSpPr/>
          <p:nvPr/>
        </p:nvSpPr>
        <p:spPr>
          <a:xfrm>
            <a:off x="1871700" y="2852936"/>
            <a:ext cx="720080" cy="895908"/>
          </a:xfrm>
          <a:prstGeom prst="flowChartProcess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1907704" y="2348880"/>
            <a:ext cx="648072" cy="288032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1360074" y="1907540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(1.000 +/- </a:t>
            </a:r>
            <a:r>
              <a:rPr lang="pt-BR" dirty="0"/>
              <a:t>3</a:t>
            </a:r>
            <a:r>
              <a:rPr lang="pt-BR" dirty="0" smtClean="0"/>
              <a:t>) g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499992" y="2029651"/>
            <a:ext cx="2086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/>
              <a:t>E = I –VVC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4499992" y="4381872"/>
            <a:ext cx="2107949" cy="1669033"/>
            <a:chOff x="4499992" y="4381872"/>
            <a:chExt cx="2107949" cy="1669033"/>
          </a:xfrm>
        </p:grpSpPr>
        <p:sp>
          <p:nvSpPr>
            <p:cNvPr id="17" name="Elipse 16"/>
            <p:cNvSpPr/>
            <p:nvPr/>
          </p:nvSpPr>
          <p:spPr>
            <a:xfrm>
              <a:off x="5220072" y="4381872"/>
              <a:ext cx="432048" cy="34956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9" name="Conector de seta reta 18"/>
            <p:cNvCxnSpPr>
              <a:endCxn id="17" idx="4"/>
            </p:cNvCxnSpPr>
            <p:nvPr/>
          </p:nvCxnSpPr>
          <p:spPr>
            <a:xfrm flipV="1">
              <a:off x="5436096" y="4731432"/>
              <a:ext cx="0" cy="6501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/>
            <p:cNvSpPr txBox="1"/>
            <p:nvPr/>
          </p:nvSpPr>
          <p:spPr>
            <a:xfrm>
              <a:off x="4499992" y="5404574"/>
              <a:ext cx="2107949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pt-BR" dirty="0" smtClean="0"/>
                <a:t>Indica a mais do que</a:t>
              </a:r>
            </a:p>
            <a:p>
              <a:pPr algn="ctr"/>
              <a:r>
                <a:rPr lang="pt-BR" dirty="0" smtClean="0"/>
                <a:t>Deveria!</a:t>
              </a:r>
              <a:endParaRPr lang="pt-BR" dirty="0"/>
            </a:p>
          </p:txBody>
        </p:sp>
      </p:grpSp>
      <p:sp>
        <p:nvSpPr>
          <p:cNvPr id="23" name="CaixaDeTexto 22"/>
          <p:cNvSpPr txBox="1"/>
          <p:nvPr/>
        </p:nvSpPr>
        <p:spPr>
          <a:xfrm>
            <a:off x="4499992" y="3142709"/>
            <a:ext cx="3156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/>
              <a:t>E = </a:t>
            </a:r>
            <a:r>
              <a:rPr lang="pt-BR" sz="3600" b="1" dirty="0" smtClean="0">
                <a:solidFill>
                  <a:srgbClr val="FF0000"/>
                </a:solidFill>
              </a:rPr>
              <a:t>1014</a:t>
            </a:r>
            <a:r>
              <a:rPr lang="pt-BR" sz="3600" b="1" dirty="0" smtClean="0"/>
              <a:t> – 1000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4499992" y="4221088"/>
            <a:ext cx="2076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/>
              <a:t>E =  </a:t>
            </a:r>
            <a:r>
              <a:rPr lang="pt-BR" sz="3600" b="1" dirty="0" smtClean="0">
                <a:solidFill>
                  <a:srgbClr val="FF0000"/>
                </a:solidFill>
              </a:rPr>
              <a:t>+ 14 g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539552" y="1412776"/>
            <a:ext cx="4292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Teste em uma balança digital – 01 Indicação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822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Processo de Medição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114300" indent="0" algn="just">
              <a:buNone/>
            </a:pPr>
            <a:r>
              <a:rPr lang="pt-BR" sz="2400" dirty="0" smtClean="0"/>
              <a:t>“Medir </a:t>
            </a:r>
            <a:r>
              <a:rPr lang="pt-BR" sz="2400" dirty="0"/>
              <a:t>é o procedimento experimental pelo qual o valor momentâneo de uma grandeza </a:t>
            </a:r>
            <a:r>
              <a:rPr lang="pt-BR" sz="2400" dirty="0" smtClean="0"/>
              <a:t>física (</a:t>
            </a:r>
            <a:r>
              <a:rPr lang="pt-BR" sz="2400" i="1" dirty="0" smtClean="0"/>
              <a:t>mensurando</a:t>
            </a:r>
            <a:r>
              <a:rPr lang="pt-BR" sz="2400" dirty="0"/>
              <a:t>) é determinado como um múltiplo e/ou uma fração de uma unidade, </a:t>
            </a:r>
            <a:r>
              <a:rPr lang="pt-BR" sz="2400" dirty="0" smtClean="0"/>
              <a:t>estabelecida por </a:t>
            </a:r>
            <a:r>
              <a:rPr lang="pt-BR" sz="2400" dirty="0"/>
              <a:t>um padrão, e reconhecida </a:t>
            </a:r>
            <a:r>
              <a:rPr lang="pt-BR" sz="2400" dirty="0" smtClean="0"/>
              <a:t>internacionalmente.”</a:t>
            </a:r>
          </a:p>
          <a:p>
            <a:pPr marL="114300" indent="0" algn="r">
              <a:buNone/>
            </a:pPr>
            <a:r>
              <a:rPr lang="pt-BR" sz="2400" b="1" i="1" dirty="0" smtClean="0"/>
              <a:t>VIM, 1995</a:t>
            </a:r>
          </a:p>
        </p:txBody>
      </p:sp>
    </p:spTree>
    <p:extLst>
      <p:ext uri="{BB962C8B-B14F-4D97-AF65-F5344CB8AC3E}">
        <p14:creationId xmlns:p14="http://schemas.microsoft.com/office/powerpoint/2010/main" val="387339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uxograma: Processo 12"/>
          <p:cNvSpPr/>
          <p:nvPr/>
        </p:nvSpPr>
        <p:spPr>
          <a:xfrm>
            <a:off x="1726437" y="2564904"/>
            <a:ext cx="253275" cy="895908"/>
          </a:xfrm>
          <a:prstGeom prst="flowChartProcess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Fluxograma: Processo 4"/>
          <p:cNvSpPr/>
          <p:nvPr/>
        </p:nvSpPr>
        <p:spPr>
          <a:xfrm>
            <a:off x="844352" y="3789040"/>
            <a:ext cx="2143472" cy="453008"/>
          </a:xfrm>
          <a:prstGeom prst="flowChartProcess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Erros de Medição</a:t>
            </a:r>
          </a:p>
        </p:txBody>
      </p:sp>
      <p:sp>
        <p:nvSpPr>
          <p:cNvPr id="4" name="Fluxograma: Processo 3"/>
          <p:cNvSpPr/>
          <p:nvPr/>
        </p:nvSpPr>
        <p:spPr>
          <a:xfrm>
            <a:off x="539552" y="4077072"/>
            <a:ext cx="2664296" cy="1512168"/>
          </a:xfrm>
          <a:prstGeom prst="flowChartProcess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Fluxograma: Processo 5"/>
          <p:cNvSpPr/>
          <p:nvPr/>
        </p:nvSpPr>
        <p:spPr>
          <a:xfrm>
            <a:off x="1187624" y="4381872"/>
            <a:ext cx="1800200" cy="703312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Processo 6"/>
          <p:cNvSpPr/>
          <p:nvPr/>
        </p:nvSpPr>
        <p:spPr>
          <a:xfrm>
            <a:off x="562592" y="3789040"/>
            <a:ext cx="2664296" cy="160784"/>
          </a:xfrm>
          <a:prstGeom prst="flowChartProcess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Fluxograma: Processo 7"/>
          <p:cNvSpPr/>
          <p:nvPr/>
        </p:nvSpPr>
        <p:spPr>
          <a:xfrm>
            <a:off x="682468" y="5229200"/>
            <a:ext cx="152400" cy="15240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1475656" y="4438853"/>
            <a:ext cx="1444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1014 g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10" name="Fluxograma: Processo 9"/>
          <p:cNvSpPr/>
          <p:nvPr/>
        </p:nvSpPr>
        <p:spPr>
          <a:xfrm>
            <a:off x="683568" y="4788768"/>
            <a:ext cx="152400" cy="15240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Fluxograma: Processo 10"/>
          <p:cNvSpPr/>
          <p:nvPr/>
        </p:nvSpPr>
        <p:spPr>
          <a:xfrm>
            <a:off x="683568" y="4365104"/>
            <a:ext cx="152400" cy="15240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luxograma: Processo 11"/>
          <p:cNvSpPr/>
          <p:nvPr/>
        </p:nvSpPr>
        <p:spPr>
          <a:xfrm>
            <a:off x="1511660" y="2852936"/>
            <a:ext cx="720080" cy="895908"/>
          </a:xfrm>
          <a:prstGeom prst="flowChartProcess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1547664" y="2348880"/>
            <a:ext cx="648072" cy="288032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1187624" y="1907540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(1.000 +/- 3) g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3923928" y="1752652"/>
            <a:ext cx="867545" cy="34163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1014 g</a:t>
            </a:r>
          </a:p>
          <a:p>
            <a:pPr algn="ctr"/>
            <a:r>
              <a:rPr lang="pt-BR" dirty="0" smtClean="0"/>
              <a:t>1015 g</a:t>
            </a:r>
          </a:p>
          <a:p>
            <a:pPr algn="ctr"/>
            <a:r>
              <a:rPr lang="pt-BR" dirty="0" smtClean="0"/>
              <a:t>1017 g</a:t>
            </a:r>
          </a:p>
          <a:p>
            <a:pPr algn="ctr"/>
            <a:r>
              <a:rPr lang="pt-BR" dirty="0" smtClean="0"/>
              <a:t>1012 g </a:t>
            </a:r>
          </a:p>
          <a:p>
            <a:pPr algn="ctr"/>
            <a:r>
              <a:rPr lang="pt-BR" dirty="0" smtClean="0"/>
              <a:t>1015 g </a:t>
            </a:r>
          </a:p>
          <a:p>
            <a:pPr algn="ctr"/>
            <a:r>
              <a:rPr lang="pt-BR" dirty="0" smtClean="0"/>
              <a:t>1018 g </a:t>
            </a:r>
          </a:p>
          <a:p>
            <a:pPr algn="ctr"/>
            <a:r>
              <a:rPr lang="pt-BR" dirty="0" smtClean="0"/>
              <a:t>1014 g</a:t>
            </a:r>
          </a:p>
          <a:p>
            <a:pPr algn="ctr"/>
            <a:r>
              <a:rPr lang="pt-BR" dirty="0" smtClean="0"/>
              <a:t>1015 g</a:t>
            </a:r>
          </a:p>
          <a:p>
            <a:pPr algn="ctr"/>
            <a:r>
              <a:rPr lang="pt-BR" dirty="0" smtClean="0"/>
              <a:t>1016 g </a:t>
            </a:r>
          </a:p>
          <a:p>
            <a:pPr algn="ctr"/>
            <a:r>
              <a:rPr lang="pt-BR" dirty="0" smtClean="0"/>
              <a:t>1013 g</a:t>
            </a:r>
          </a:p>
          <a:p>
            <a:pPr algn="ctr"/>
            <a:r>
              <a:rPr lang="pt-BR" dirty="0" smtClean="0"/>
              <a:t>1016 g</a:t>
            </a:r>
          </a:p>
          <a:p>
            <a:pPr algn="ctr"/>
            <a:r>
              <a:rPr lang="pt-BR" dirty="0" smtClean="0"/>
              <a:t>1015 g</a:t>
            </a:r>
          </a:p>
        </p:txBody>
      </p:sp>
      <p:sp>
        <p:nvSpPr>
          <p:cNvPr id="99" name="CaixaDeTexto 98"/>
          <p:cNvSpPr txBox="1"/>
          <p:nvPr/>
        </p:nvSpPr>
        <p:spPr>
          <a:xfrm>
            <a:off x="504032" y="1250752"/>
            <a:ext cx="5030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Teste em uma balança digital – Múltiplas Indicações</a:t>
            </a:r>
            <a:endParaRPr lang="pt-BR" dirty="0"/>
          </a:p>
        </p:txBody>
      </p:sp>
      <p:grpSp>
        <p:nvGrpSpPr>
          <p:cNvPr id="172" name="Grupo 171"/>
          <p:cNvGrpSpPr/>
          <p:nvPr/>
        </p:nvGrpSpPr>
        <p:grpSpPr>
          <a:xfrm>
            <a:off x="4932040" y="1907540"/>
            <a:ext cx="2217765" cy="4617804"/>
            <a:chOff x="5220072" y="1907540"/>
            <a:chExt cx="2217765" cy="4617804"/>
          </a:xfrm>
        </p:grpSpPr>
        <p:cxnSp>
          <p:nvCxnSpPr>
            <p:cNvPr id="20" name="Conector reto 19"/>
            <p:cNvCxnSpPr/>
            <p:nvPr/>
          </p:nvCxnSpPr>
          <p:spPr>
            <a:xfrm>
              <a:off x="6160847" y="1907540"/>
              <a:ext cx="0" cy="46178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/>
            <p:nvPr/>
          </p:nvCxnSpPr>
          <p:spPr>
            <a:xfrm>
              <a:off x="5944823" y="6453336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to 29"/>
            <p:cNvCxnSpPr/>
            <p:nvPr/>
          </p:nvCxnSpPr>
          <p:spPr>
            <a:xfrm>
              <a:off x="6088839" y="6381328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to 30"/>
            <p:cNvCxnSpPr/>
            <p:nvPr/>
          </p:nvCxnSpPr>
          <p:spPr>
            <a:xfrm>
              <a:off x="6088839" y="6309320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to 31"/>
            <p:cNvCxnSpPr/>
            <p:nvPr/>
          </p:nvCxnSpPr>
          <p:spPr>
            <a:xfrm>
              <a:off x="6088839" y="6237312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/>
            <p:cNvCxnSpPr/>
            <p:nvPr/>
          </p:nvCxnSpPr>
          <p:spPr>
            <a:xfrm>
              <a:off x="6088839" y="6165304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to 38"/>
            <p:cNvCxnSpPr/>
            <p:nvPr/>
          </p:nvCxnSpPr>
          <p:spPr>
            <a:xfrm>
              <a:off x="5944823" y="6093296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to 39"/>
            <p:cNvCxnSpPr/>
            <p:nvPr/>
          </p:nvCxnSpPr>
          <p:spPr>
            <a:xfrm>
              <a:off x="6088839" y="6021288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/>
            <p:nvPr/>
          </p:nvCxnSpPr>
          <p:spPr>
            <a:xfrm>
              <a:off x="6088839" y="5949280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to 41"/>
            <p:cNvCxnSpPr/>
            <p:nvPr/>
          </p:nvCxnSpPr>
          <p:spPr>
            <a:xfrm>
              <a:off x="6088839" y="5877272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/>
            <p:nvPr/>
          </p:nvCxnSpPr>
          <p:spPr>
            <a:xfrm>
              <a:off x="6088839" y="5805264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to 43"/>
            <p:cNvCxnSpPr/>
            <p:nvPr/>
          </p:nvCxnSpPr>
          <p:spPr>
            <a:xfrm>
              <a:off x="5944823" y="5733256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/>
            <p:nvPr/>
          </p:nvCxnSpPr>
          <p:spPr>
            <a:xfrm>
              <a:off x="6088839" y="5669632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to 45"/>
            <p:cNvCxnSpPr/>
            <p:nvPr/>
          </p:nvCxnSpPr>
          <p:spPr>
            <a:xfrm>
              <a:off x="6088839" y="5597624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to 46"/>
            <p:cNvCxnSpPr/>
            <p:nvPr/>
          </p:nvCxnSpPr>
          <p:spPr>
            <a:xfrm>
              <a:off x="6088839" y="5525616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to 47"/>
            <p:cNvCxnSpPr/>
            <p:nvPr/>
          </p:nvCxnSpPr>
          <p:spPr>
            <a:xfrm>
              <a:off x="6088839" y="5453608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to 48"/>
            <p:cNvCxnSpPr/>
            <p:nvPr/>
          </p:nvCxnSpPr>
          <p:spPr>
            <a:xfrm>
              <a:off x="5944823" y="538160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to 49"/>
            <p:cNvCxnSpPr/>
            <p:nvPr/>
          </p:nvCxnSpPr>
          <p:spPr>
            <a:xfrm>
              <a:off x="6088839" y="5292824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to 50"/>
            <p:cNvCxnSpPr/>
            <p:nvPr/>
          </p:nvCxnSpPr>
          <p:spPr>
            <a:xfrm>
              <a:off x="6088839" y="5220816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to 51"/>
            <p:cNvCxnSpPr/>
            <p:nvPr/>
          </p:nvCxnSpPr>
          <p:spPr>
            <a:xfrm>
              <a:off x="6088839" y="5148808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to 52"/>
            <p:cNvCxnSpPr/>
            <p:nvPr/>
          </p:nvCxnSpPr>
          <p:spPr>
            <a:xfrm>
              <a:off x="6088839" y="5076800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to 53"/>
            <p:cNvCxnSpPr/>
            <p:nvPr/>
          </p:nvCxnSpPr>
          <p:spPr>
            <a:xfrm>
              <a:off x="5944823" y="5004792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to 54"/>
            <p:cNvCxnSpPr/>
            <p:nvPr/>
          </p:nvCxnSpPr>
          <p:spPr>
            <a:xfrm>
              <a:off x="6088839" y="4932784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to 55"/>
            <p:cNvCxnSpPr/>
            <p:nvPr/>
          </p:nvCxnSpPr>
          <p:spPr>
            <a:xfrm>
              <a:off x="6088839" y="4860776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to 56"/>
            <p:cNvCxnSpPr/>
            <p:nvPr/>
          </p:nvCxnSpPr>
          <p:spPr>
            <a:xfrm>
              <a:off x="6088839" y="4788768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to 57"/>
            <p:cNvCxnSpPr/>
            <p:nvPr/>
          </p:nvCxnSpPr>
          <p:spPr>
            <a:xfrm>
              <a:off x="6088839" y="4716760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to 58"/>
            <p:cNvCxnSpPr/>
            <p:nvPr/>
          </p:nvCxnSpPr>
          <p:spPr>
            <a:xfrm>
              <a:off x="5944823" y="4644752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to 59"/>
            <p:cNvCxnSpPr/>
            <p:nvPr/>
          </p:nvCxnSpPr>
          <p:spPr>
            <a:xfrm>
              <a:off x="6088839" y="4581128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to 60"/>
            <p:cNvCxnSpPr/>
            <p:nvPr/>
          </p:nvCxnSpPr>
          <p:spPr>
            <a:xfrm>
              <a:off x="6088839" y="4509120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to 61"/>
            <p:cNvCxnSpPr/>
            <p:nvPr/>
          </p:nvCxnSpPr>
          <p:spPr>
            <a:xfrm>
              <a:off x="6088839" y="4437112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to 62"/>
            <p:cNvCxnSpPr/>
            <p:nvPr/>
          </p:nvCxnSpPr>
          <p:spPr>
            <a:xfrm>
              <a:off x="6088839" y="4365104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to 63"/>
            <p:cNvCxnSpPr/>
            <p:nvPr/>
          </p:nvCxnSpPr>
          <p:spPr>
            <a:xfrm>
              <a:off x="5944823" y="4293096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to 64"/>
            <p:cNvCxnSpPr/>
            <p:nvPr/>
          </p:nvCxnSpPr>
          <p:spPr>
            <a:xfrm>
              <a:off x="6088839" y="4212704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to 65"/>
            <p:cNvCxnSpPr/>
            <p:nvPr/>
          </p:nvCxnSpPr>
          <p:spPr>
            <a:xfrm>
              <a:off x="6088839" y="4140696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to 66"/>
            <p:cNvCxnSpPr/>
            <p:nvPr/>
          </p:nvCxnSpPr>
          <p:spPr>
            <a:xfrm>
              <a:off x="6088839" y="4068688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to 67"/>
            <p:cNvCxnSpPr/>
            <p:nvPr/>
          </p:nvCxnSpPr>
          <p:spPr>
            <a:xfrm>
              <a:off x="6088839" y="3996680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to 68"/>
            <p:cNvCxnSpPr/>
            <p:nvPr/>
          </p:nvCxnSpPr>
          <p:spPr>
            <a:xfrm>
              <a:off x="5944823" y="3924672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to 69"/>
            <p:cNvCxnSpPr/>
            <p:nvPr/>
          </p:nvCxnSpPr>
          <p:spPr>
            <a:xfrm>
              <a:off x="6088839" y="3852664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to 70"/>
            <p:cNvCxnSpPr/>
            <p:nvPr/>
          </p:nvCxnSpPr>
          <p:spPr>
            <a:xfrm>
              <a:off x="6088839" y="3780656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to 71"/>
            <p:cNvCxnSpPr/>
            <p:nvPr/>
          </p:nvCxnSpPr>
          <p:spPr>
            <a:xfrm>
              <a:off x="6088839" y="3708648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to 72"/>
            <p:cNvCxnSpPr/>
            <p:nvPr/>
          </p:nvCxnSpPr>
          <p:spPr>
            <a:xfrm>
              <a:off x="6088839" y="3636640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to 73"/>
            <p:cNvCxnSpPr/>
            <p:nvPr/>
          </p:nvCxnSpPr>
          <p:spPr>
            <a:xfrm>
              <a:off x="5944823" y="3564632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to 74"/>
            <p:cNvCxnSpPr/>
            <p:nvPr/>
          </p:nvCxnSpPr>
          <p:spPr>
            <a:xfrm>
              <a:off x="6088839" y="3501008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to 75"/>
            <p:cNvCxnSpPr/>
            <p:nvPr/>
          </p:nvCxnSpPr>
          <p:spPr>
            <a:xfrm>
              <a:off x="6088839" y="3429000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to 76"/>
            <p:cNvCxnSpPr/>
            <p:nvPr/>
          </p:nvCxnSpPr>
          <p:spPr>
            <a:xfrm>
              <a:off x="6088839" y="3356992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reto 77"/>
            <p:cNvCxnSpPr/>
            <p:nvPr/>
          </p:nvCxnSpPr>
          <p:spPr>
            <a:xfrm>
              <a:off x="6088839" y="3284984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to 78"/>
            <p:cNvCxnSpPr/>
            <p:nvPr/>
          </p:nvCxnSpPr>
          <p:spPr>
            <a:xfrm>
              <a:off x="5944823" y="3212976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to 79"/>
            <p:cNvCxnSpPr/>
            <p:nvPr/>
          </p:nvCxnSpPr>
          <p:spPr>
            <a:xfrm>
              <a:off x="6088839" y="3132584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to 80"/>
            <p:cNvCxnSpPr/>
            <p:nvPr/>
          </p:nvCxnSpPr>
          <p:spPr>
            <a:xfrm>
              <a:off x="6088839" y="3060576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to 81"/>
            <p:cNvCxnSpPr/>
            <p:nvPr/>
          </p:nvCxnSpPr>
          <p:spPr>
            <a:xfrm>
              <a:off x="6088839" y="2988568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to 82"/>
            <p:cNvCxnSpPr/>
            <p:nvPr/>
          </p:nvCxnSpPr>
          <p:spPr>
            <a:xfrm>
              <a:off x="6088839" y="2916560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to 83"/>
            <p:cNvCxnSpPr/>
            <p:nvPr/>
          </p:nvCxnSpPr>
          <p:spPr>
            <a:xfrm>
              <a:off x="5944823" y="2844552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to 84"/>
            <p:cNvCxnSpPr/>
            <p:nvPr/>
          </p:nvCxnSpPr>
          <p:spPr>
            <a:xfrm>
              <a:off x="6088839" y="2772544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to 85"/>
            <p:cNvCxnSpPr/>
            <p:nvPr/>
          </p:nvCxnSpPr>
          <p:spPr>
            <a:xfrm>
              <a:off x="6088839" y="2700536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to 86"/>
            <p:cNvCxnSpPr/>
            <p:nvPr/>
          </p:nvCxnSpPr>
          <p:spPr>
            <a:xfrm>
              <a:off x="6088839" y="2628528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to 87"/>
            <p:cNvCxnSpPr/>
            <p:nvPr/>
          </p:nvCxnSpPr>
          <p:spPr>
            <a:xfrm>
              <a:off x="6088839" y="2556520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to 88"/>
            <p:cNvCxnSpPr/>
            <p:nvPr/>
          </p:nvCxnSpPr>
          <p:spPr>
            <a:xfrm>
              <a:off x="5944823" y="2484512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reto 89"/>
            <p:cNvCxnSpPr/>
            <p:nvPr/>
          </p:nvCxnSpPr>
          <p:spPr>
            <a:xfrm>
              <a:off x="6088839" y="2420888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ector reto 90"/>
            <p:cNvCxnSpPr/>
            <p:nvPr/>
          </p:nvCxnSpPr>
          <p:spPr>
            <a:xfrm>
              <a:off x="6088839" y="2348880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 reto 91"/>
            <p:cNvCxnSpPr/>
            <p:nvPr/>
          </p:nvCxnSpPr>
          <p:spPr>
            <a:xfrm>
              <a:off x="6088839" y="2276872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ector reto 92"/>
            <p:cNvCxnSpPr/>
            <p:nvPr/>
          </p:nvCxnSpPr>
          <p:spPr>
            <a:xfrm>
              <a:off x="6088839" y="2204864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ector reto 93"/>
            <p:cNvCxnSpPr/>
            <p:nvPr/>
          </p:nvCxnSpPr>
          <p:spPr>
            <a:xfrm>
              <a:off x="5944823" y="2132856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Fluxograma: Processo 94"/>
            <p:cNvSpPr/>
            <p:nvPr/>
          </p:nvSpPr>
          <p:spPr>
            <a:xfrm>
              <a:off x="6232855" y="2164668"/>
              <a:ext cx="188154" cy="92106"/>
            </a:xfrm>
            <a:prstGeom prst="flowChartProcess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6" name="CaixaDeTexto 95"/>
            <p:cNvSpPr txBox="1"/>
            <p:nvPr/>
          </p:nvSpPr>
          <p:spPr>
            <a:xfrm>
              <a:off x="5220072" y="1916832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1020</a:t>
              </a:r>
              <a:endParaRPr lang="pt-BR" dirty="0"/>
            </a:p>
          </p:txBody>
        </p:sp>
        <p:sp>
          <p:nvSpPr>
            <p:cNvPr id="97" name="CaixaDeTexto 96"/>
            <p:cNvSpPr txBox="1"/>
            <p:nvPr/>
          </p:nvSpPr>
          <p:spPr>
            <a:xfrm>
              <a:off x="5224743" y="2636912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1010</a:t>
              </a:r>
              <a:endParaRPr lang="pt-BR" dirty="0"/>
            </a:p>
          </p:txBody>
        </p:sp>
        <p:sp>
          <p:nvSpPr>
            <p:cNvPr id="98" name="CaixaDeTexto 97"/>
            <p:cNvSpPr txBox="1"/>
            <p:nvPr/>
          </p:nvSpPr>
          <p:spPr>
            <a:xfrm>
              <a:off x="5224743" y="3356992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1000</a:t>
              </a:r>
              <a:endParaRPr lang="pt-BR" dirty="0"/>
            </a:p>
          </p:txBody>
        </p:sp>
        <p:sp>
          <p:nvSpPr>
            <p:cNvPr id="100" name="Fluxograma: Processo 99"/>
            <p:cNvSpPr/>
            <p:nvPr/>
          </p:nvSpPr>
          <p:spPr>
            <a:xfrm>
              <a:off x="6232855" y="2302827"/>
              <a:ext cx="188154" cy="92106"/>
            </a:xfrm>
            <a:prstGeom prst="flowChartProcess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1" name="Fluxograma: Processo 100"/>
            <p:cNvSpPr/>
            <p:nvPr/>
          </p:nvSpPr>
          <p:spPr>
            <a:xfrm>
              <a:off x="6232855" y="2438459"/>
              <a:ext cx="188154" cy="92106"/>
            </a:xfrm>
            <a:prstGeom prst="flowChartProcess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2" name="Fluxograma: Processo 101"/>
            <p:cNvSpPr/>
            <p:nvPr/>
          </p:nvSpPr>
          <p:spPr>
            <a:xfrm>
              <a:off x="6223709" y="2564904"/>
              <a:ext cx="188154" cy="92106"/>
            </a:xfrm>
            <a:prstGeom prst="flowChartProcess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3" name="Fluxograma: Processo 102"/>
            <p:cNvSpPr/>
            <p:nvPr/>
          </p:nvSpPr>
          <p:spPr>
            <a:xfrm>
              <a:off x="6223709" y="2700536"/>
              <a:ext cx="188154" cy="92106"/>
            </a:xfrm>
            <a:prstGeom prst="flowChartProcess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4" name="Fluxograma: Processo 103"/>
            <p:cNvSpPr/>
            <p:nvPr/>
          </p:nvSpPr>
          <p:spPr>
            <a:xfrm>
              <a:off x="6448879" y="2302827"/>
              <a:ext cx="188154" cy="92106"/>
            </a:xfrm>
            <a:prstGeom prst="flowChartProcess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5" name="Fluxograma: Processo 104"/>
            <p:cNvSpPr/>
            <p:nvPr/>
          </p:nvSpPr>
          <p:spPr>
            <a:xfrm>
              <a:off x="6448879" y="2436037"/>
              <a:ext cx="188154" cy="92106"/>
            </a:xfrm>
            <a:prstGeom prst="flowChartProcess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6" name="Fluxograma: Processo 105"/>
            <p:cNvSpPr/>
            <p:nvPr/>
          </p:nvSpPr>
          <p:spPr>
            <a:xfrm>
              <a:off x="6448879" y="2564904"/>
              <a:ext cx="188154" cy="92106"/>
            </a:xfrm>
            <a:prstGeom prst="flowChartProcess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7" name="Fluxograma: Processo 106"/>
            <p:cNvSpPr/>
            <p:nvPr/>
          </p:nvSpPr>
          <p:spPr>
            <a:xfrm>
              <a:off x="6664903" y="2436037"/>
              <a:ext cx="188154" cy="92106"/>
            </a:xfrm>
            <a:prstGeom prst="flowChartProcess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8" name="Fluxograma: Processo 107"/>
            <p:cNvSpPr/>
            <p:nvPr/>
          </p:nvSpPr>
          <p:spPr>
            <a:xfrm>
              <a:off x="6880927" y="2438459"/>
              <a:ext cx="188154" cy="92106"/>
            </a:xfrm>
            <a:prstGeom prst="flowChartProcess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0" name="Forma livre 109"/>
            <p:cNvSpPr/>
            <p:nvPr/>
          </p:nvSpPr>
          <p:spPr>
            <a:xfrm>
              <a:off x="6154417" y="1947863"/>
              <a:ext cx="946064" cy="1028700"/>
            </a:xfrm>
            <a:custGeom>
              <a:avLst/>
              <a:gdLst>
                <a:gd name="connsiteX0" fmla="*/ 12592 w 946064"/>
                <a:gd name="connsiteY0" fmla="*/ 1028700 h 1028700"/>
                <a:gd name="connsiteX1" fmla="*/ 148324 w 946064"/>
                <a:gd name="connsiteY1" fmla="*/ 852487 h 1028700"/>
                <a:gd name="connsiteX2" fmla="*/ 946042 w 946064"/>
                <a:gd name="connsiteY2" fmla="*/ 528637 h 1028700"/>
                <a:gd name="connsiteX3" fmla="*/ 122130 w 946064"/>
                <a:gd name="connsiteY3" fmla="*/ 209550 h 1028700"/>
                <a:gd name="connsiteX4" fmla="*/ 19736 w 946064"/>
                <a:gd name="connsiteY4" fmla="*/ 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6064" h="1028700">
                  <a:moveTo>
                    <a:pt x="12592" y="1028700"/>
                  </a:moveTo>
                  <a:cubicBezTo>
                    <a:pt x="2670" y="982265"/>
                    <a:pt x="-7251" y="935831"/>
                    <a:pt x="148324" y="852487"/>
                  </a:cubicBezTo>
                  <a:cubicBezTo>
                    <a:pt x="303899" y="769143"/>
                    <a:pt x="950408" y="635793"/>
                    <a:pt x="946042" y="528637"/>
                  </a:cubicBezTo>
                  <a:cubicBezTo>
                    <a:pt x="941676" y="421481"/>
                    <a:pt x="276514" y="297656"/>
                    <a:pt x="122130" y="209550"/>
                  </a:cubicBezTo>
                  <a:cubicBezTo>
                    <a:pt x="-32254" y="121444"/>
                    <a:pt x="-6259" y="60722"/>
                    <a:pt x="19736" y="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11" name="Conector reto 110"/>
            <p:cNvCxnSpPr/>
            <p:nvPr/>
          </p:nvCxnSpPr>
          <p:spPr>
            <a:xfrm>
              <a:off x="6195839" y="2480577"/>
              <a:ext cx="1089266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ector reto 112"/>
            <p:cNvCxnSpPr/>
            <p:nvPr/>
          </p:nvCxnSpPr>
          <p:spPr>
            <a:xfrm>
              <a:off x="6088839" y="2063056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ector reto 113"/>
            <p:cNvCxnSpPr/>
            <p:nvPr/>
          </p:nvCxnSpPr>
          <p:spPr>
            <a:xfrm>
              <a:off x="6088839" y="1991048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ector reto 114"/>
            <p:cNvCxnSpPr/>
            <p:nvPr/>
          </p:nvCxnSpPr>
          <p:spPr>
            <a:xfrm>
              <a:off x="6088839" y="1919040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ector reto 115"/>
            <p:cNvCxnSpPr/>
            <p:nvPr/>
          </p:nvCxnSpPr>
          <p:spPr>
            <a:xfrm>
              <a:off x="5791281" y="2060848"/>
              <a:ext cx="1089266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ector reto 116"/>
            <p:cNvCxnSpPr/>
            <p:nvPr/>
          </p:nvCxnSpPr>
          <p:spPr>
            <a:xfrm>
              <a:off x="5806326" y="2917627"/>
              <a:ext cx="1089266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ector reto 117"/>
            <p:cNvCxnSpPr>
              <a:endCxn id="120" idx="2"/>
            </p:cNvCxnSpPr>
            <p:nvPr/>
          </p:nvCxnSpPr>
          <p:spPr>
            <a:xfrm>
              <a:off x="5791661" y="3564632"/>
              <a:ext cx="1538164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Seta para cima 119"/>
            <p:cNvSpPr/>
            <p:nvPr/>
          </p:nvSpPr>
          <p:spPr>
            <a:xfrm>
              <a:off x="7221813" y="2480577"/>
              <a:ext cx="216024" cy="1084055"/>
            </a:xfrm>
            <a:prstGeom prst="upArrow">
              <a:avLst/>
            </a:prstGeom>
            <a:gradFill flip="none"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3" name="CaixaDeTexto 122"/>
            <p:cNvSpPr txBox="1"/>
            <p:nvPr/>
          </p:nvSpPr>
          <p:spPr>
            <a:xfrm rot="16200000">
              <a:off x="6560291" y="2920210"/>
              <a:ext cx="11110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dirty="0" smtClean="0"/>
                <a:t>Erro médio</a:t>
              </a:r>
              <a:endParaRPr lang="pt-BR" sz="1600" dirty="0"/>
            </a:p>
          </p:txBody>
        </p:sp>
      </p:grpSp>
      <p:sp>
        <p:nvSpPr>
          <p:cNvPr id="173" name="CaixaDeTexto 172"/>
          <p:cNvSpPr txBox="1"/>
          <p:nvPr/>
        </p:nvSpPr>
        <p:spPr>
          <a:xfrm>
            <a:off x="1475656" y="4438853"/>
            <a:ext cx="1444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1015 g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174" name="CaixaDeTexto 173"/>
          <p:cNvSpPr txBox="1"/>
          <p:nvPr/>
        </p:nvSpPr>
        <p:spPr>
          <a:xfrm>
            <a:off x="1475656" y="4437112"/>
            <a:ext cx="1444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1017 g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175" name="CaixaDeTexto 174"/>
          <p:cNvSpPr txBox="1"/>
          <p:nvPr/>
        </p:nvSpPr>
        <p:spPr>
          <a:xfrm>
            <a:off x="1475656" y="4438853"/>
            <a:ext cx="1444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1012 g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176" name="CaixaDeTexto 175"/>
          <p:cNvSpPr txBox="1"/>
          <p:nvPr/>
        </p:nvSpPr>
        <p:spPr>
          <a:xfrm>
            <a:off x="1475656" y="4437112"/>
            <a:ext cx="1444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1015 g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177" name="CaixaDeTexto 176"/>
          <p:cNvSpPr txBox="1"/>
          <p:nvPr/>
        </p:nvSpPr>
        <p:spPr>
          <a:xfrm>
            <a:off x="1475656" y="4437112"/>
            <a:ext cx="1444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1018 g</a:t>
            </a:r>
            <a:endParaRPr lang="pt-BR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75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3" grpId="0"/>
      <p:bldP spid="173" grpId="1"/>
      <p:bldP spid="174" grpId="0"/>
      <p:bldP spid="174" grpId="1"/>
      <p:bldP spid="175" grpId="0"/>
      <p:bldP spid="175" grpId="1"/>
      <p:bldP spid="176" grpId="0"/>
      <p:bldP spid="177" grpId="0"/>
      <p:bldP spid="17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bxk.com.br/2011/6/programas/75712_0_ss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498"/>
          <a:stretch/>
        </p:blipFill>
        <p:spPr bwMode="auto">
          <a:xfrm>
            <a:off x="539552" y="2375218"/>
            <a:ext cx="6370706" cy="278197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Medição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203848" y="6113700"/>
            <a:ext cx="3913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Indicação (25,4 unidades)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611560" y="3191871"/>
            <a:ext cx="214463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</a:rPr>
              <a:t>Mensurando</a:t>
            </a:r>
            <a:endParaRPr lang="pt-BR" sz="2800" b="1" dirty="0">
              <a:solidFill>
                <a:schemeClr val="bg1"/>
              </a:solidFill>
            </a:endParaRPr>
          </a:p>
        </p:txBody>
      </p:sp>
      <p:cxnSp>
        <p:nvCxnSpPr>
          <p:cNvPr id="14" name="Conector de seta reta 13"/>
          <p:cNvCxnSpPr/>
          <p:nvPr/>
        </p:nvCxnSpPr>
        <p:spPr>
          <a:xfrm>
            <a:off x="5148064" y="2015178"/>
            <a:ext cx="936104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flipV="1">
            <a:off x="6084168" y="1700808"/>
            <a:ext cx="0" cy="576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V="1">
            <a:off x="5152628" y="1700808"/>
            <a:ext cx="0" cy="576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987824" y="3717032"/>
            <a:ext cx="3788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Instrumento de Medição</a:t>
            </a:r>
          </a:p>
        </p:txBody>
      </p:sp>
      <p:cxnSp>
        <p:nvCxnSpPr>
          <p:cNvPr id="25" name="Conector de seta reta 24"/>
          <p:cNvCxnSpPr/>
          <p:nvPr/>
        </p:nvCxnSpPr>
        <p:spPr>
          <a:xfrm>
            <a:off x="3004054" y="5241953"/>
            <a:ext cx="1695731" cy="86417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5127841" y="1619508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Unidade</a:t>
            </a:r>
          </a:p>
        </p:txBody>
      </p:sp>
      <p:sp>
        <p:nvSpPr>
          <p:cNvPr id="27" name="Fluxograma: Processo 26"/>
          <p:cNvSpPr/>
          <p:nvPr/>
        </p:nvSpPr>
        <p:spPr>
          <a:xfrm>
            <a:off x="3851920" y="4653136"/>
            <a:ext cx="1080120" cy="504056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335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Processos de Medição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t-BR" dirty="0" smtClean="0"/>
              <a:t>Definições Básicas:</a:t>
            </a:r>
          </a:p>
          <a:p>
            <a:pPr algn="just"/>
            <a:r>
              <a:rPr lang="pt-BR" b="1" dirty="0" smtClean="0"/>
              <a:t>Mensurando:</a:t>
            </a:r>
            <a:r>
              <a:rPr lang="pt-BR" dirty="0" smtClean="0"/>
              <a:t> É o objeto da medição. É a grandeza específica submetida a medição;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dirty="0" smtClean="0"/>
              <a:t>Indicação:</a:t>
            </a:r>
            <a:r>
              <a:rPr lang="pt-BR" dirty="0" smtClean="0"/>
              <a:t> É o valor de uma grandeza fornecido por um sistema de medição;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dirty="0" smtClean="0"/>
              <a:t>Indicação direta:</a:t>
            </a:r>
            <a:r>
              <a:rPr lang="pt-BR" dirty="0" smtClean="0"/>
              <a:t> É o número mostrado pelo sistema de medição. A indicação direta pode ou não ser apresentada na unidade do mensurando;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dirty="0" smtClean="0"/>
              <a:t>Valor Verdadeiro:</a:t>
            </a:r>
            <a:r>
              <a:rPr lang="pt-BR" dirty="0" smtClean="0"/>
              <a:t> É o valor exato de determinada grandeza. Quantidade teórica definida apenas no projeto.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459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 a finalidade do ato de medir?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dirty="0" smtClean="0"/>
              <a:t>Monitorar</a:t>
            </a:r>
          </a:p>
          <a:p>
            <a:pPr lvl="1" algn="just"/>
            <a:r>
              <a:rPr lang="pt-BR" dirty="0" smtClean="0"/>
              <a:t>Operação passiva. Consiste em observar ou registrar o valor de uma grandeza. </a:t>
            </a:r>
          </a:p>
          <a:p>
            <a:pPr lvl="1" algn="just"/>
            <a:r>
              <a:rPr lang="pt-BR" dirty="0" smtClean="0"/>
              <a:t>Interesse restrito ao valor momentâneo, ao valor acumulado, ou à sua evolução histórica.</a:t>
            </a:r>
          </a:p>
          <a:p>
            <a:pPr algn="just"/>
            <a:r>
              <a:rPr lang="pt-BR" b="1" dirty="0" smtClean="0"/>
              <a:t>Controlar</a:t>
            </a:r>
          </a:p>
          <a:p>
            <a:pPr lvl="1" algn="just"/>
            <a:r>
              <a:rPr lang="pt-BR" dirty="0" smtClean="0"/>
              <a:t>Operação Ativa. Ação com o objetivo de manter uma ou mais grandezas e/ou processos dentro de limites predefinidos.</a:t>
            </a:r>
          </a:p>
          <a:p>
            <a:pPr lvl="1" algn="just"/>
            <a:r>
              <a:rPr lang="pt-BR" dirty="0" smtClean="0"/>
              <a:t>Ato consiste da leitura da grandeza, da comparação do valor da mesma com um padrão estabelecido e da tomada de uma decisão (correção ou manutenção do valor corrente).</a:t>
            </a:r>
          </a:p>
          <a:p>
            <a:pPr algn="just"/>
            <a:r>
              <a:rPr lang="pt-BR" b="1" dirty="0" smtClean="0"/>
              <a:t>Investigação</a:t>
            </a:r>
          </a:p>
          <a:p>
            <a:pPr lvl="1" algn="just"/>
            <a:r>
              <a:rPr lang="pt-BR" dirty="0" smtClean="0"/>
              <a:t>Operação </a:t>
            </a:r>
            <a:r>
              <a:rPr lang="pt-BR" dirty="0" err="1" smtClean="0"/>
              <a:t>pró-ativa</a:t>
            </a:r>
            <a:r>
              <a:rPr lang="pt-BR" dirty="0" smtClean="0"/>
              <a:t>, ou seja, parte do operador o interesse no estudo da grandeza medida;</a:t>
            </a:r>
          </a:p>
          <a:p>
            <a:pPr lvl="1" algn="just"/>
            <a:r>
              <a:rPr lang="pt-BR" dirty="0" smtClean="0"/>
              <a:t>Sua aplicação destina-se a evolução da ciência metrológica, a descoberta da novos padrões mais estáveis e com maior exatidão.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095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www.agsolve.com.br/imgprodutos/imagens/1006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348880"/>
            <a:ext cx="1973215" cy="339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2.gstatic.com/images?q=tbn:ANd9GcR3vfo55It5hhptIAarjXMd-Y4St87xUBAmeOS_Lg6mOIfh3k6QwsjLJUy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7027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Medir para Monitorar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Produção, Compra e Venda de Produtos e Serviços:</a:t>
            </a:r>
          </a:p>
          <a:p>
            <a:pPr lvl="1"/>
            <a:r>
              <a:rPr lang="pt-BR" dirty="0" smtClean="0"/>
              <a:t>Consumo de água, Energia Elétrica, Taxímetro, Combustíveis, etc.</a:t>
            </a:r>
          </a:p>
          <a:p>
            <a:r>
              <a:rPr lang="pt-BR" b="1" dirty="0" smtClean="0"/>
              <a:t>Sinais Vitais:</a:t>
            </a:r>
          </a:p>
          <a:p>
            <a:pPr lvl="1"/>
            <a:r>
              <a:rPr lang="pt-BR" dirty="0" smtClean="0"/>
              <a:t>Pressão Arterial, Temperatura, Nível de Colesterol.</a:t>
            </a:r>
          </a:p>
          <a:p>
            <a:r>
              <a:rPr lang="pt-BR" b="1" dirty="0" smtClean="0"/>
              <a:t>Atividades Desportivas:</a:t>
            </a:r>
          </a:p>
          <a:p>
            <a:pPr lvl="1"/>
            <a:r>
              <a:rPr lang="pt-BR" dirty="0" smtClean="0"/>
              <a:t>Desempenho, Recordes, etc.</a:t>
            </a:r>
            <a:endParaRPr lang="pt-BR" dirty="0"/>
          </a:p>
        </p:txBody>
      </p:sp>
      <p:pic>
        <p:nvPicPr>
          <p:cNvPr id="1026" name="Picture 2" descr="http://infografiche.com/wp-content/uploads/cronometro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7" r="29214" b="33852"/>
          <a:stretch/>
        </p:blipFill>
        <p:spPr bwMode="auto">
          <a:xfrm>
            <a:off x="207817" y="4293095"/>
            <a:ext cx="1918983" cy="194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splabor.com.br/blog/wp-content/uploads/2012/01/medidor-de-umidade-em-ole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285277"/>
            <a:ext cx="2181648" cy="218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mecanicaindustrial.com.br/images/conteudos/medidor-de-pressa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45" y="4510111"/>
            <a:ext cx="2012232" cy="2012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agem.band.com.br/f_11087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400" y="5291923"/>
            <a:ext cx="2269738" cy="151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55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://www.comaqfpa.com.br/images/produtos/qualidade/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927" y="4668039"/>
            <a:ext cx="1588497" cy="2117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 descr="http://bimg1.mlstatic.com/chocadeira-140-ovos-controle-de-umidade_MLB-F-209958913_25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60648"/>
            <a:ext cx="2708920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Medir para Controlar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5698976" cy="36304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/>
              <a:t>Variáveis de processo:</a:t>
            </a:r>
          </a:p>
          <a:p>
            <a:pPr lvl="1" algn="just"/>
            <a:r>
              <a:rPr lang="pt-BR" dirty="0" smtClean="0"/>
              <a:t>Temperatura de um banho químico, Controle de </a:t>
            </a:r>
            <a:r>
              <a:rPr lang="pt-BR" dirty="0"/>
              <a:t>U</a:t>
            </a:r>
            <a:r>
              <a:rPr lang="pt-BR" dirty="0" smtClean="0"/>
              <a:t>midade na Câmara de Pintura, Controle de Vazão de Tinta, etc.</a:t>
            </a:r>
          </a:p>
          <a:p>
            <a:pPr lvl="1" algn="just"/>
            <a:endParaRPr lang="pt-BR" dirty="0" smtClean="0"/>
          </a:p>
          <a:p>
            <a:pPr algn="just"/>
            <a:r>
              <a:rPr lang="pt-BR" b="1" dirty="0" smtClean="0"/>
              <a:t>Posicionamento:</a:t>
            </a:r>
          </a:p>
          <a:p>
            <a:pPr lvl="1" algn="just"/>
            <a:r>
              <a:rPr lang="pt-BR" dirty="0" smtClean="0"/>
              <a:t>Sistema de posicionamento de um Manipulador Robótico, AGV (veículos autoguiados), etc.</a:t>
            </a:r>
          </a:p>
          <a:p>
            <a:pPr lvl="1" algn="just"/>
            <a:endParaRPr lang="pt-BR" dirty="0" smtClean="0"/>
          </a:p>
          <a:p>
            <a:pPr algn="just"/>
            <a:r>
              <a:rPr lang="pt-BR" b="1" dirty="0" smtClean="0"/>
              <a:t>Controle dimensional e Geométrico:</a:t>
            </a:r>
          </a:p>
          <a:p>
            <a:pPr lvl="1" algn="just"/>
            <a:r>
              <a:rPr lang="pt-BR" dirty="0" smtClean="0"/>
              <a:t>Medidas de peças e Componentes Usinados, Fundidos, Forjados, etc.</a:t>
            </a:r>
            <a:endParaRPr lang="pt-BR" dirty="0"/>
          </a:p>
        </p:txBody>
      </p:sp>
      <p:pic>
        <p:nvPicPr>
          <p:cNvPr id="13316" name="Picture 4" descr="http://www.comaqfpa.com.br/images/produtos/controle-qualidad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6"/>
          <a:stretch/>
        </p:blipFill>
        <p:spPr bwMode="auto">
          <a:xfrm>
            <a:off x="457200" y="5230632"/>
            <a:ext cx="3144788" cy="155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24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http://www.elblogdelespia.com/wp-content/uploads/2013/06/investigar-persona-internet-290x29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463815"/>
            <a:ext cx="1154882" cy="115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6512" y="274638"/>
            <a:ext cx="5733774" cy="1143000"/>
          </a:xfrm>
        </p:spPr>
        <p:txBody>
          <a:bodyPr/>
          <a:lstStyle/>
          <a:p>
            <a:r>
              <a:rPr lang="pt-BR" dirty="0" smtClean="0"/>
              <a:t>Medir para Investigar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86" y="1391290"/>
            <a:ext cx="7620000" cy="4800600"/>
          </a:xfrm>
        </p:spPr>
        <p:txBody>
          <a:bodyPr/>
          <a:lstStyle/>
          <a:p>
            <a:pPr algn="just"/>
            <a:r>
              <a:rPr lang="pt-BR" b="1" dirty="0" smtClean="0"/>
              <a:t>Otimização de variáveis:</a:t>
            </a:r>
          </a:p>
          <a:p>
            <a:pPr lvl="1" algn="just"/>
            <a:r>
              <a:rPr lang="pt-BR" dirty="0" smtClean="0"/>
              <a:t>Potencia, Consumo de Combustível, Estabilidade, Segurança, Desgaste dos pneus, etc.</a:t>
            </a:r>
          </a:p>
          <a:p>
            <a:pPr lvl="1" algn="just"/>
            <a:endParaRPr lang="pt-BR" dirty="0" smtClean="0"/>
          </a:p>
          <a:p>
            <a:pPr algn="just"/>
            <a:r>
              <a:rPr lang="pt-BR" b="1" dirty="0" smtClean="0"/>
              <a:t>Posicionamento:</a:t>
            </a:r>
          </a:p>
          <a:p>
            <a:pPr lvl="1" algn="just"/>
            <a:r>
              <a:rPr lang="pt-BR" dirty="0" smtClean="0"/>
              <a:t>Emissão de poluentes, Eficiência Energética, Deterioração de Lubrificantes, etc.</a:t>
            </a:r>
          </a:p>
          <a:p>
            <a:pPr lvl="1" algn="just"/>
            <a:endParaRPr lang="pt-BR" dirty="0" smtClean="0"/>
          </a:p>
          <a:p>
            <a:pPr algn="just"/>
            <a:r>
              <a:rPr lang="pt-BR" b="1" dirty="0" smtClean="0"/>
              <a:t>Controle dimensional e Geométrico:</a:t>
            </a:r>
          </a:p>
          <a:p>
            <a:pPr lvl="1" algn="just"/>
            <a:r>
              <a:rPr lang="pt-BR" dirty="0" smtClean="0"/>
              <a:t>Desenvolvimento, documentação e preservação de know-how de processos industriais.</a:t>
            </a:r>
            <a:endParaRPr lang="pt-BR" dirty="0"/>
          </a:p>
        </p:txBody>
      </p:sp>
      <p:pic>
        <p:nvPicPr>
          <p:cNvPr id="16386" name="Picture 2" descr="http://upload.wikimedia.org/wikipedia/commons/thumb/d/d1/Microscopio.pdf/page1-800px-Microscopio.pd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0"/>
            <a:ext cx="2451026" cy="173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http://www.fcp.uncu.edu.ar/cache/investigacion-01.jpg_640_640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51"/>
          <a:stretch/>
        </p:blipFill>
        <p:spPr bwMode="auto">
          <a:xfrm>
            <a:off x="5697262" y="5229200"/>
            <a:ext cx="2765924" cy="162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4" name="Picture 10" descr="http://blog.placetoask.com/wp-content/uploads/2012/04/documentos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11" y="5085184"/>
            <a:ext cx="2164190" cy="162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75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3121</TotalTime>
  <Words>1200</Words>
  <Application>Microsoft Office PowerPoint</Application>
  <PresentationFormat>Apresentação na tela (4:3)</PresentationFormat>
  <Paragraphs>230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Cambria</vt:lpstr>
      <vt:lpstr>Adjacência</vt:lpstr>
      <vt:lpstr>GESTÃO DE PRODUÇÃO INDUSTRIAL  Metrologia</vt:lpstr>
      <vt:lpstr>O Processo de Medição</vt:lpstr>
      <vt:lpstr>O Processo de Medição</vt:lpstr>
      <vt:lpstr>Exemplo de Medição</vt:lpstr>
      <vt:lpstr>Processos de Medição</vt:lpstr>
      <vt:lpstr>Qual a finalidade do ato de medir?</vt:lpstr>
      <vt:lpstr>Medir para Monitorar</vt:lpstr>
      <vt:lpstr>Medir para Controlar</vt:lpstr>
      <vt:lpstr>Medir para Investigar</vt:lpstr>
      <vt:lpstr>Processos de Medição</vt:lpstr>
      <vt:lpstr>Processos de Medição</vt:lpstr>
      <vt:lpstr>Processos de Medição</vt:lpstr>
      <vt:lpstr>Resultado de Medição</vt:lpstr>
      <vt:lpstr>Por que um Sistema de Unidade Internacional</vt:lpstr>
      <vt:lpstr>SI – As Sete Unidades de Base</vt:lpstr>
      <vt:lpstr>SI – As Sete Unidades de Base</vt:lpstr>
      <vt:lpstr>SI – As Sete Unidades de Base</vt:lpstr>
      <vt:lpstr>SI – As Sete Unidades de Base</vt:lpstr>
      <vt:lpstr>As Unidades Derivativas</vt:lpstr>
      <vt:lpstr>As Unidades Derivativas</vt:lpstr>
      <vt:lpstr>As Unidades Derivativas</vt:lpstr>
      <vt:lpstr>Medidas do SI</vt:lpstr>
      <vt:lpstr>Erros de Medição</vt:lpstr>
      <vt:lpstr>Erros de Medição</vt:lpstr>
      <vt:lpstr>Erros de Medição</vt:lpstr>
      <vt:lpstr>Erros de Medição</vt:lpstr>
      <vt:lpstr>Erros de Medição</vt:lpstr>
      <vt:lpstr>Erros de Medição</vt:lpstr>
      <vt:lpstr>Erros de Medição</vt:lpstr>
      <vt:lpstr>Erros de Medição</vt:lpstr>
    </vt:vector>
  </TitlesOfParts>
  <Company>Fiat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Igor</dc:title>
  <dc:creator>Administrator</dc:creator>
  <cp:lastModifiedBy>Fabio Pinheiro</cp:lastModifiedBy>
  <cp:revision>69</cp:revision>
  <dcterms:created xsi:type="dcterms:W3CDTF">2013-08-12T12:52:22Z</dcterms:created>
  <dcterms:modified xsi:type="dcterms:W3CDTF">2016-08-15T16:53:37Z</dcterms:modified>
</cp:coreProperties>
</file>