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51"/>
  </p:handoutMasterIdLst>
  <p:sldIdLst>
    <p:sldId id="260" r:id="rId2"/>
    <p:sldId id="353" r:id="rId3"/>
    <p:sldId id="354" r:id="rId4"/>
    <p:sldId id="359" r:id="rId5"/>
    <p:sldId id="360" r:id="rId6"/>
    <p:sldId id="355" r:id="rId7"/>
    <p:sldId id="361" r:id="rId8"/>
    <p:sldId id="362" r:id="rId9"/>
    <p:sldId id="356" r:id="rId10"/>
    <p:sldId id="300" r:id="rId11"/>
    <p:sldId id="306" r:id="rId12"/>
    <p:sldId id="301" r:id="rId13"/>
    <p:sldId id="302" r:id="rId14"/>
    <p:sldId id="303" r:id="rId15"/>
    <p:sldId id="304" r:id="rId16"/>
    <p:sldId id="307" r:id="rId17"/>
    <p:sldId id="308" r:id="rId18"/>
    <p:sldId id="342" r:id="rId19"/>
    <p:sldId id="324" r:id="rId20"/>
    <p:sldId id="309" r:id="rId21"/>
    <p:sldId id="310" r:id="rId22"/>
    <p:sldId id="343" r:id="rId23"/>
    <p:sldId id="352" r:id="rId24"/>
    <p:sldId id="344" r:id="rId25"/>
    <p:sldId id="345" r:id="rId26"/>
    <p:sldId id="346" r:id="rId27"/>
    <p:sldId id="357" r:id="rId28"/>
    <p:sldId id="348" r:id="rId29"/>
    <p:sldId id="325" r:id="rId30"/>
    <p:sldId id="326" r:id="rId31"/>
    <p:sldId id="349" r:id="rId32"/>
    <p:sldId id="327" r:id="rId33"/>
    <p:sldId id="328" r:id="rId34"/>
    <p:sldId id="329" r:id="rId35"/>
    <p:sldId id="350" r:id="rId36"/>
    <p:sldId id="330" r:id="rId37"/>
    <p:sldId id="331" r:id="rId38"/>
    <p:sldId id="351" r:id="rId39"/>
    <p:sldId id="332" r:id="rId40"/>
    <p:sldId id="334" r:id="rId41"/>
    <p:sldId id="335" r:id="rId42"/>
    <p:sldId id="319" r:id="rId43"/>
    <p:sldId id="320" r:id="rId44"/>
    <p:sldId id="321" r:id="rId45"/>
    <p:sldId id="358" r:id="rId46"/>
    <p:sldId id="336" r:id="rId47"/>
    <p:sldId id="339" r:id="rId48"/>
    <p:sldId id="340" r:id="rId49"/>
    <p:sldId id="341" r:id="rId50"/>
  </p:sldIdLst>
  <p:sldSz cx="9144000" cy="6858000" type="screen4x3"/>
  <p:notesSz cx="6669088" cy="97758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4660"/>
  </p:normalViewPr>
  <p:slideViewPr>
    <p:cSldViewPr>
      <p:cViewPr varScale="1">
        <p:scale>
          <a:sx n="70" d="100"/>
          <a:sy n="70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445CB-5337-4AAE-9460-CAEEED012CC1}" type="datetimeFigureOut">
              <a:rPr lang="pt-BR" smtClean="0"/>
              <a:t>15/08/2016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6C60F-70C6-485F-A966-CC754C1AAE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234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 smtClean="0"/>
              <a:t>GESTÃO DE PRODUÇÃO INDUSTRIAL</a:t>
            </a:r>
            <a:br>
              <a:rPr lang="pt-BR" sz="5400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/>
              <a:t>Metrologia</a:t>
            </a:r>
            <a:endParaRPr lang="pt-BR" sz="5400" dirty="0"/>
          </a:p>
        </p:txBody>
      </p:sp>
      <p:sp>
        <p:nvSpPr>
          <p:cNvPr id="3" name="CaixaDeTexto 1"/>
          <p:cNvSpPr txBox="1"/>
          <p:nvPr/>
        </p:nvSpPr>
        <p:spPr>
          <a:xfrm>
            <a:off x="5724128" y="5445224"/>
            <a:ext cx="2339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600" dirty="0" smtClean="0"/>
              <a:t>Aula </a:t>
            </a:r>
            <a:r>
              <a:rPr lang="pt-BR" sz="6600" dirty="0" smtClean="0"/>
              <a:t>3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9329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 smtClean="0"/>
              <a:t>Erro Sistemático – Definições</a:t>
            </a:r>
          </a:p>
          <a:p>
            <a:pPr algn="just"/>
            <a:r>
              <a:rPr lang="pt-BR" sz="2400" i="1" dirty="0"/>
              <a:t>É a parcela do erro que se repete quando uma série de medições é efetuada nas mesmas condições. Numericamente corresponde à média de um número infinito de medições do mesmo mensurando, efetuadas sobre condições de repetitividade, menos o valor verdadeiro do mensurando. Em termos práticos, adota-se a tendência como estimativa do erro sistemático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5212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t-BR" b="1" dirty="0" smtClean="0"/>
              <a:t>Erro Sistemático – Definições</a:t>
            </a:r>
          </a:p>
          <a:p>
            <a:r>
              <a:rPr lang="pt-BR" b="1" i="1" dirty="0" smtClean="0"/>
              <a:t>Tendências (td):</a:t>
            </a:r>
          </a:p>
          <a:p>
            <a:pPr lvl="1"/>
            <a:r>
              <a:rPr lang="pt-BR" dirty="0" smtClean="0"/>
              <a:t>É uma estimativa do erro sistemático.    </a:t>
            </a:r>
            <a:r>
              <a:rPr lang="pt-BR" b="1" i="1" dirty="0" smtClean="0"/>
              <a:t>NÃO </a:t>
            </a:r>
            <a:r>
              <a:rPr lang="pt-BR" dirty="0" smtClean="0"/>
              <a:t>é o valor real do Erro sistemático.</a:t>
            </a:r>
          </a:p>
          <a:p>
            <a:pPr lvl="1"/>
            <a:r>
              <a:rPr lang="pt-BR" dirty="0" smtClean="0"/>
              <a:t>É uma estimativa, uma aproximação, pois depende apenas do valor verdadeiro convencional e das indicações da amostra.</a:t>
            </a:r>
          </a:p>
          <a:p>
            <a:r>
              <a:rPr lang="pt-BR" b="1" i="1" dirty="0" smtClean="0"/>
              <a:t>Valor Verdadeiramente Conhecido (VVC):</a:t>
            </a:r>
          </a:p>
          <a:p>
            <a:pPr lvl="1"/>
            <a:r>
              <a:rPr lang="pt-BR" dirty="0" smtClean="0"/>
              <a:t>É uma estimativa do valor verdadeiro. NÃO é o valor real do Valor Verdadeiro.</a:t>
            </a:r>
          </a:p>
          <a:p>
            <a:pPr lvl="1"/>
            <a:r>
              <a:rPr lang="pt-BR" dirty="0" smtClean="0"/>
              <a:t>É Um valor definido por convenção, seja pelo fabricante, norma, legislação ou por um sistema de medição com exatidão superior.</a:t>
            </a:r>
          </a:p>
          <a:p>
            <a:r>
              <a:rPr lang="pt-BR" b="1" i="1" dirty="0" smtClean="0"/>
              <a:t>Correção (C):</a:t>
            </a:r>
          </a:p>
          <a:p>
            <a:pPr lvl="1"/>
            <a:r>
              <a:rPr lang="pt-BR" dirty="0" smtClean="0"/>
              <a:t>É o valor constante que, ao ser adicionada à indicação, compensa a tendência dos erros sistemáticos.</a:t>
            </a:r>
          </a:p>
          <a:p>
            <a:pPr lvl="1"/>
            <a:r>
              <a:rPr lang="pt-BR" dirty="0" smtClean="0"/>
              <a:t>É igual à tendência com sinal trocado.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4062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i="1" dirty="0" smtClean="0"/>
              <a:t>Correção do Erro Sistemático - Estimativa</a:t>
            </a:r>
            <a:endParaRPr lang="pt-BR" b="1" i="1" dirty="0"/>
          </a:p>
        </p:txBody>
      </p:sp>
      <p:pic>
        <p:nvPicPr>
          <p:cNvPr id="5" name="Picture 2" descr="http://upload.wikimedia.org/wikipedia/commons/thumb/a/ab/Random_systemic_errors.svg/300px-Random_systemic_errors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-1" b="58225"/>
          <a:stretch/>
        </p:blipFill>
        <p:spPr bwMode="auto">
          <a:xfrm>
            <a:off x="1691680" y="1594830"/>
            <a:ext cx="4752528" cy="4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/>
          <p:cNvSpPr/>
          <p:nvPr/>
        </p:nvSpPr>
        <p:spPr>
          <a:xfrm>
            <a:off x="2195736" y="2276872"/>
            <a:ext cx="1192623" cy="1217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 rot="13644168">
            <a:off x="2594464" y="3318794"/>
            <a:ext cx="1664435" cy="603155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00B05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18166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i="1" dirty="0" smtClean="0"/>
              <a:t>Correção do Erro Sistemático - Estimativa</a:t>
            </a:r>
            <a:endParaRPr lang="pt-BR" b="1" i="1" dirty="0"/>
          </a:p>
        </p:txBody>
      </p:sp>
      <p:pic>
        <p:nvPicPr>
          <p:cNvPr id="5" name="Picture 2" descr="http://upload.wikimedia.org/wikipedia/commons/thumb/a/ab/Random_systemic_errors.svg/300px-Random_systemic_errors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-1" b="58225"/>
          <a:stretch/>
        </p:blipFill>
        <p:spPr bwMode="auto">
          <a:xfrm>
            <a:off x="1691680" y="1594830"/>
            <a:ext cx="4752528" cy="4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a direita 9"/>
          <p:cNvSpPr/>
          <p:nvPr/>
        </p:nvSpPr>
        <p:spPr>
          <a:xfrm rot="13644168">
            <a:off x="2594464" y="3318794"/>
            <a:ext cx="1664435" cy="603155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4272695" y="3975459"/>
            <a:ext cx="1410010" cy="2261853"/>
            <a:chOff x="4272695" y="3975459"/>
            <a:chExt cx="1410010" cy="2261853"/>
          </a:xfrm>
        </p:grpSpPr>
        <p:sp>
          <p:nvSpPr>
            <p:cNvPr id="11" name="Seta para a direita 10"/>
            <p:cNvSpPr/>
            <p:nvPr/>
          </p:nvSpPr>
          <p:spPr>
            <a:xfrm rot="2708251">
              <a:off x="3742055" y="4506099"/>
              <a:ext cx="1664435" cy="60315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4884088" y="4667652"/>
              <a:ext cx="79861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600" b="1" dirty="0" smtClean="0"/>
                <a:t>+</a:t>
              </a:r>
              <a:endParaRPr lang="pt-BR" sz="9600" b="1" dirty="0"/>
            </a:p>
          </p:txBody>
        </p:sp>
      </p:grpSp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19373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a/ab/Random_systemic_errors.svg/300px-Random_systemic_errors.svg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9019"/>
          <a:stretch/>
        </p:blipFill>
        <p:spPr bwMode="auto">
          <a:xfrm>
            <a:off x="1511129" y="1521296"/>
            <a:ext cx="514910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7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t-BR" b="1" i="1" dirty="0" smtClean="0"/>
              <a:t>Correção do Erro Sistemático - Estimativa</a:t>
            </a:r>
            <a:endParaRPr lang="pt-BR" b="1" i="1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21724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i="1" dirty="0" smtClean="0"/>
              <a:t>Correção do erro sistemático – Indicações Corrigidas</a:t>
            </a:r>
            <a:endParaRPr lang="pt-BR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9788"/>
            <a:ext cx="4606486" cy="412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652120" y="2492896"/>
            <a:ext cx="1683474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 smtClean="0"/>
              <a:t>C = -td</a:t>
            </a:r>
          </a:p>
          <a:p>
            <a:pPr>
              <a:lnSpc>
                <a:spcPct val="150000"/>
              </a:lnSpc>
            </a:pPr>
            <a:r>
              <a:rPr lang="pt-BR" b="1" i="1" dirty="0" smtClean="0"/>
              <a:t>C = VVC – </a:t>
            </a:r>
            <a:r>
              <a:rPr lang="el-GR" b="1" i="1" dirty="0" smtClean="0"/>
              <a:t>Ῑ</a:t>
            </a:r>
            <a:endParaRPr lang="pt-BR" b="1" i="1" dirty="0" smtClean="0"/>
          </a:p>
          <a:p>
            <a:pPr>
              <a:lnSpc>
                <a:spcPct val="150000"/>
              </a:lnSpc>
            </a:pPr>
            <a:r>
              <a:rPr lang="pt-BR" b="1" i="1" dirty="0" smtClean="0"/>
              <a:t>C = 1000 – 1015</a:t>
            </a:r>
          </a:p>
          <a:p>
            <a:pPr>
              <a:lnSpc>
                <a:spcPct val="150000"/>
              </a:lnSpc>
            </a:pPr>
            <a:r>
              <a:rPr lang="pt-BR" b="1" i="1" dirty="0" smtClean="0"/>
              <a:t>C = -15g</a:t>
            </a:r>
            <a:endParaRPr lang="pt-BR" b="1" i="1" dirty="0"/>
          </a:p>
        </p:txBody>
      </p:sp>
      <p:grpSp>
        <p:nvGrpSpPr>
          <p:cNvPr id="8" name="Grupo 7"/>
          <p:cNvGrpSpPr/>
          <p:nvPr/>
        </p:nvGrpSpPr>
        <p:grpSpPr>
          <a:xfrm>
            <a:off x="5364088" y="4312110"/>
            <a:ext cx="2251513" cy="1565162"/>
            <a:chOff x="5364088" y="4312110"/>
            <a:chExt cx="2251513" cy="1565162"/>
          </a:xfrm>
        </p:grpSpPr>
        <p:cxnSp>
          <p:nvCxnSpPr>
            <p:cNvPr id="10" name="Conector reto 9"/>
            <p:cNvCxnSpPr/>
            <p:nvPr/>
          </p:nvCxnSpPr>
          <p:spPr>
            <a:xfrm>
              <a:off x="5364088" y="5436368"/>
              <a:ext cx="2251513" cy="6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rot="16200000">
              <a:off x="7579595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rot="16200000">
              <a:off x="7438987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rot="16200000">
              <a:off x="7298378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rot="16200000">
              <a:off x="7085761" y="5544380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rot="16200000">
              <a:off x="7017161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rot="16200000">
              <a:off x="6876552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rot="16200000">
              <a:off x="6735944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 rot="16200000">
              <a:off x="6595335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rot="16200000">
              <a:off x="6382718" y="5544380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rot="16200000">
              <a:off x="6330489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rot="16200000">
              <a:off x="6189880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rot="16200000">
              <a:off x="6049272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/>
            <p:nvPr/>
          </p:nvCxnSpPr>
          <p:spPr>
            <a:xfrm rot="16200000">
              <a:off x="5908663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/>
            <p:cNvCxnSpPr/>
            <p:nvPr/>
          </p:nvCxnSpPr>
          <p:spPr>
            <a:xfrm rot="16200000">
              <a:off x="5696047" y="5544380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luxograma: Processo 71"/>
            <p:cNvSpPr/>
            <p:nvPr/>
          </p:nvSpPr>
          <p:spPr>
            <a:xfrm rot="16200000">
              <a:off x="5862027" y="5180356"/>
              <a:ext cx="188154" cy="179854"/>
            </a:xfrm>
            <a:prstGeom prst="flowChartProcess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5573411" y="549864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995</a:t>
              </a:r>
              <a:endParaRPr lang="pt-BR" dirty="0"/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6176469" y="5507940"/>
              <a:ext cx="652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1000</a:t>
              </a:r>
              <a:endParaRPr lang="pt-BR" dirty="0"/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6896549" y="5507940"/>
              <a:ext cx="652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1005</a:t>
              </a:r>
              <a:endParaRPr lang="pt-BR" dirty="0"/>
            </a:p>
          </p:txBody>
        </p:sp>
        <p:sp>
          <p:nvSpPr>
            <p:cNvPr id="76" name="Fluxograma: Processo 75"/>
            <p:cNvSpPr/>
            <p:nvPr/>
          </p:nvSpPr>
          <p:spPr>
            <a:xfrm rot="16200000">
              <a:off x="6131807" y="5180356"/>
              <a:ext cx="188154" cy="179854"/>
            </a:xfrm>
            <a:prstGeom prst="flowChartProcess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7" name="Fluxograma: Processo 76"/>
            <p:cNvSpPr/>
            <p:nvPr/>
          </p:nvSpPr>
          <p:spPr>
            <a:xfrm rot="16200000">
              <a:off x="6396653" y="5180356"/>
              <a:ext cx="188154" cy="179854"/>
            </a:xfrm>
            <a:prstGeom prst="flowChartProcess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8" name="Fluxograma: Processo 77"/>
            <p:cNvSpPr/>
            <p:nvPr/>
          </p:nvSpPr>
          <p:spPr>
            <a:xfrm rot="16200000">
              <a:off x="6643560" y="5189502"/>
              <a:ext cx="188154" cy="179854"/>
            </a:xfrm>
            <a:prstGeom prst="flowChartProcess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9" name="Fluxograma: Processo 78"/>
            <p:cNvSpPr/>
            <p:nvPr/>
          </p:nvSpPr>
          <p:spPr>
            <a:xfrm rot="16200000">
              <a:off x="6908406" y="5189502"/>
              <a:ext cx="188154" cy="179854"/>
            </a:xfrm>
            <a:prstGeom prst="flowChartProcess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0" name="Fluxograma: Processo 79"/>
            <p:cNvSpPr/>
            <p:nvPr/>
          </p:nvSpPr>
          <p:spPr>
            <a:xfrm rot="16200000">
              <a:off x="6131807" y="4964332"/>
              <a:ext cx="188154" cy="179854"/>
            </a:xfrm>
            <a:prstGeom prst="flowChartProcess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1" name="Fluxograma: Processo 80"/>
            <p:cNvSpPr/>
            <p:nvPr/>
          </p:nvSpPr>
          <p:spPr>
            <a:xfrm rot="16200000">
              <a:off x="6391924" y="4964332"/>
              <a:ext cx="188154" cy="179854"/>
            </a:xfrm>
            <a:prstGeom prst="flowChartProcess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2" name="Fluxograma: Processo 81"/>
            <p:cNvSpPr/>
            <p:nvPr/>
          </p:nvSpPr>
          <p:spPr>
            <a:xfrm rot="16200000">
              <a:off x="6643560" y="4964332"/>
              <a:ext cx="188154" cy="179854"/>
            </a:xfrm>
            <a:prstGeom prst="flowChartProcess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3" name="Fluxograma: Processo 82"/>
            <p:cNvSpPr/>
            <p:nvPr/>
          </p:nvSpPr>
          <p:spPr>
            <a:xfrm rot="16200000">
              <a:off x="6391924" y="4748308"/>
              <a:ext cx="188154" cy="179854"/>
            </a:xfrm>
            <a:prstGeom prst="flowChartProcess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4" name="Fluxograma: Processo 83"/>
            <p:cNvSpPr/>
            <p:nvPr/>
          </p:nvSpPr>
          <p:spPr>
            <a:xfrm rot="16200000">
              <a:off x="6396653" y="4532284"/>
              <a:ext cx="188154" cy="179854"/>
            </a:xfrm>
            <a:prstGeom prst="flowChartProcess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5" name="Forma livre 84"/>
            <p:cNvSpPr/>
            <p:nvPr/>
          </p:nvSpPr>
          <p:spPr>
            <a:xfrm rot="16200000">
              <a:off x="5974156" y="3965404"/>
              <a:ext cx="946064" cy="2008722"/>
            </a:xfrm>
            <a:custGeom>
              <a:avLst/>
              <a:gdLst>
                <a:gd name="connsiteX0" fmla="*/ 12592 w 946064"/>
                <a:gd name="connsiteY0" fmla="*/ 1028700 h 1028700"/>
                <a:gd name="connsiteX1" fmla="*/ 148324 w 946064"/>
                <a:gd name="connsiteY1" fmla="*/ 852487 h 1028700"/>
                <a:gd name="connsiteX2" fmla="*/ 946042 w 946064"/>
                <a:gd name="connsiteY2" fmla="*/ 528637 h 1028700"/>
                <a:gd name="connsiteX3" fmla="*/ 122130 w 946064"/>
                <a:gd name="connsiteY3" fmla="*/ 209550 h 1028700"/>
                <a:gd name="connsiteX4" fmla="*/ 19736 w 946064"/>
                <a:gd name="connsiteY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064" h="1028700">
                  <a:moveTo>
                    <a:pt x="12592" y="1028700"/>
                  </a:moveTo>
                  <a:cubicBezTo>
                    <a:pt x="2670" y="982265"/>
                    <a:pt x="-7251" y="935831"/>
                    <a:pt x="148324" y="852487"/>
                  </a:cubicBezTo>
                  <a:cubicBezTo>
                    <a:pt x="303899" y="769143"/>
                    <a:pt x="950408" y="635793"/>
                    <a:pt x="946042" y="528637"/>
                  </a:cubicBezTo>
                  <a:cubicBezTo>
                    <a:pt x="941676" y="421481"/>
                    <a:pt x="276514" y="297656"/>
                    <a:pt x="122130" y="209550"/>
                  </a:cubicBezTo>
                  <a:cubicBezTo>
                    <a:pt x="-32254" y="121444"/>
                    <a:pt x="-6259" y="60722"/>
                    <a:pt x="19736" y="0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86" name="Conector reto 85"/>
            <p:cNvCxnSpPr/>
            <p:nvPr/>
          </p:nvCxnSpPr>
          <p:spPr>
            <a:xfrm rot="16200000">
              <a:off x="5938414" y="4856743"/>
              <a:ext cx="108926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/>
            <p:cNvCxnSpPr/>
            <p:nvPr/>
          </p:nvCxnSpPr>
          <p:spPr>
            <a:xfrm rot="16200000">
              <a:off x="5631758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/>
            <p:cNvCxnSpPr/>
            <p:nvPr/>
          </p:nvCxnSpPr>
          <p:spPr>
            <a:xfrm rot="16200000">
              <a:off x="5491149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rot="16200000">
              <a:off x="5350540" y="547237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29288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de Medição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u="sng" dirty="0"/>
              <a:t>Se o erro de medição fosse perfeitamente conhecido, este poderia ser corrigido e sua </a:t>
            </a:r>
            <a:r>
              <a:rPr lang="pt-BR" sz="2400" b="1" u="sng" dirty="0" smtClean="0"/>
              <a:t>influência completamente </a:t>
            </a:r>
            <a:r>
              <a:rPr lang="pt-BR" sz="2400" b="1" u="sng" dirty="0"/>
              <a:t>anulada da medição</a:t>
            </a:r>
            <a:r>
              <a:rPr lang="pt-BR" sz="2400" dirty="0"/>
              <a:t>. A componente sistemática do erro de medição pode </a:t>
            </a:r>
            <a:r>
              <a:rPr lang="pt-BR" sz="2400" dirty="0" smtClean="0"/>
              <a:t>ser suficientemente </a:t>
            </a:r>
            <a:r>
              <a:rPr lang="pt-BR" sz="2400" dirty="0"/>
              <a:t>bem estimada, porém não a componente aleatória. Assim, não é </a:t>
            </a:r>
            <a:r>
              <a:rPr lang="pt-BR" sz="2400" dirty="0" smtClean="0"/>
              <a:t>possível compensar </a:t>
            </a:r>
            <a:r>
              <a:rPr lang="pt-BR" sz="2400" dirty="0"/>
              <a:t>totalmente o erro</a:t>
            </a:r>
            <a:endParaRPr lang="pt-BR" sz="2400" dirty="0" smtClean="0"/>
          </a:p>
          <a:p>
            <a:pPr algn="just"/>
            <a:r>
              <a:rPr lang="pt-BR" sz="2400" dirty="0" smtClean="0"/>
              <a:t>O </a:t>
            </a:r>
            <a:r>
              <a:rPr lang="pt-BR" sz="2400" dirty="0"/>
              <a:t>conhecimento aproximado do erro sistemático e a caracterização da parcela aleatória é sempre desejável, pois isto torna possível sua correção parcial e a delimitação da faixa de incerteza ainda presente no resultado de uma medição</a:t>
            </a:r>
          </a:p>
        </p:txBody>
      </p:sp>
    </p:spTree>
    <p:extLst>
      <p:ext uri="{BB962C8B-B14F-4D97-AF65-F5344CB8AC3E}">
        <p14:creationId xmlns:p14="http://schemas.microsoft.com/office/powerpoint/2010/main" val="35454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Desconsiderando o erro grosseiro, e assumindo que um número </a:t>
            </a:r>
            <a:r>
              <a:rPr lang="pt-BR" b="1" u="sng" dirty="0"/>
              <a:t>suficientemente grande </a:t>
            </a:r>
            <a:r>
              <a:rPr lang="pt-BR" b="1" u="sng" dirty="0" smtClean="0"/>
              <a:t>de medições </a:t>
            </a:r>
            <a:r>
              <a:rPr lang="pt-BR" b="1" u="sng" dirty="0"/>
              <a:t>foi efetuado</a:t>
            </a:r>
            <a:r>
              <a:rPr lang="pt-BR" dirty="0"/>
              <a:t>, a </a:t>
            </a:r>
            <a:r>
              <a:rPr lang="pt-BR" b="1" u="sng" dirty="0"/>
              <a:t>influência do erro aleatório</a:t>
            </a:r>
            <a:r>
              <a:rPr lang="pt-BR" dirty="0"/>
              <a:t> no valor médio das medições tende a </a:t>
            </a:r>
            <a:r>
              <a:rPr lang="pt-BR" dirty="0" smtClean="0"/>
              <a:t>ser </a:t>
            </a:r>
            <a:r>
              <a:rPr lang="pt-BR" b="1" u="sng" dirty="0" smtClean="0"/>
              <a:t>desprezável</a:t>
            </a:r>
            <a:r>
              <a:rPr lang="pt-BR" dirty="0"/>
              <a:t>. Sendo assim, o valor médio de um número grande de medidas </a:t>
            </a:r>
            <a:r>
              <a:rPr lang="pt-BR" dirty="0" smtClean="0"/>
              <a:t>efetuadas repetidamente </a:t>
            </a:r>
            <a:r>
              <a:rPr lang="pt-BR" dirty="0"/>
              <a:t>estará predominantemente afetado pelo </a:t>
            </a:r>
            <a:r>
              <a:rPr lang="pt-BR" b="1" u="sng" dirty="0"/>
              <a:t>erro sistemático</a:t>
            </a:r>
            <a:r>
              <a:rPr lang="pt-BR" dirty="0"/>
              <a:t>. Logo, para um dado </a:t>
            </a:r>
            <a:r>
              <a:rPr lang="pt-BR" dirty="0" smtClean="0"/>
              <a:t>valor do </a:t>
            </a:r>
            <a:r>
              <a:rPr lang="pt-BR" dirty="0"/>
              <a:t>mensurando, o Es poderia ser determinado pela equação </a:t>
            </a:r>
            <a:r>
              <a:rPr lang="pt-BR" dirty="0" smtClean="0"/>
              <a:t>abaixo, </a:t>
            </a:r>
            <a:r>
              <a:rPr lang="pt-BR" dirty="0"/>
              <a:t>se fosse considerando </a:t>
            </a:r>
            <a:r>
              <a:rPr lang="pt-BR" dirty="0" smtClean="0"/>
              <a:t>um número </a:t>
            </a:r>
            <a:r>
              <a:rPr lang="pt-BR" dirty="0"/>
              <a:t>infinito de medições:</a:t>
            </a:r>
          </a:p>
          <a:p>
            <a:pPr marL="114300" indent="0" algn="ctr">
              <a:buNone/>
            </a:pPr>
            <a:r>
              <a:rPr lang="pt-BR" b="1" dirty="0"/>
              <a:t>Es = </a:t>
            </a:r>
            <a:r>
              <a:rPr lang="pt-BR" b="1" dirty="0" smtClean="0"/>
              <a:t>MI </a:t>
            </a:r>
            <a:r>
              <a:rPr lang="pt-BR" b="1" dirty="0"/>
              <a:t>– </a:t>
            </a:r>
            <a:r>
              <a:rPr lang="pt-BR" b="1" dirty="0" smtClean="0"/>
              <a:t>VVC</a:t>
            </a:r>
            <a:endParaRPr lang="pt-BR" b="1" dirty="0"/>
          </a:p>
          <a:p>
            <a:pPr marL="114300" indent="0" algn="just">
              <a:buNone/>
            </a:pPr>
            <a:r>
              <a:rPr lang="pt-BR" dirty="0"/>
              <a:t>onde</a:t>
            </a:r>
          </a:p>
          <a:p>
            <a:pPr marL="114300" indent="0" algn="just">
              <a:buNone/>
            </a:pPr>
            <a:r>
              <a:rPr lang="pt-BR" dirty="0" smtClean="0"/>
              <a:t>	Es </a:t>
            </a:r>
            <a:r>
              <a:rPr lang="pt-BR" dirty="0"/>
              <a:t>= erro sistemático</a:t>
            </a:r>
          </a:p>
          <a:p>
            <a:pPr marL="114300" indent="0" algn="just">
              <a:buNone/>
            </a:pPr>
            <a:r>
              <a:rPr lang="pt-BR" dirty="0" smtClean="0"/>
              <a:t>	MI ou </a:t>
            </a:r>
            <a:r>
              <a:rPr lang="el-GR" sz="2000" b="1" i="1" dirty="0"/>
              <a:t>Ῑ </a:t>
            </a:r>
            <a:r>
              <a:rPr lang="pt-BR" dirty="0" smtClean="0"/>
              <a:t>= </a:t>
            </a:r>
            <a:r>
              <a:rPr lang="pt-BR" dirty="0"/>
              <a:t>média de infinitas indicações do SM</a:t>
            </a:r>
          </a:p>
          <a:p>
            <a:pPr marL="114300" indent="0" algn="just">
              <a:buNone/>
            </a:pPr>
            <a:r>
              <a:rPr lang="pt-BR" dirty="0" smtClean="0"/>
              <a:t>	VVC </a:t>
            </a:r>
            <a:r>
              <a:rPr lang="pt-BR" dirty="0"/>
              <a:t>= valor verdadeiro convencional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396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upo 134"/>
          <p:cNvGrpSpPr/>
          <p:nvPr/>
        </p:nvGrpSpPr>
        <p:grpSpPr>
          <a:xfrm>
            <a:off x="1547664" y="1490407"/>
            <a:ext cx="6163220" cy="2422250"/>
            <a:chOff x="1547664" y="1490407"/>
            <a:chExt cx="6163220" cy="2422250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1547664" y="3351433"/>
              <a:ext cx="6163220" cy="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rot="16200000">
              <a:off x="7370052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rot="16200000">
              <a:off x="7128637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rot="16200000">
              <a:off x="6887222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 rot="16200000">
              <a:off x="6645807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rot="16200000">
              <a:off x="6261774" y="3565364"/>
              <a:ext cx="427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rot="16200000">
              <a:off x="6162978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rot="16200000">
              <a:off x="5921563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rot="16200000">
              <a:off x="5680148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rot="16200000">
              <a:off x="5438733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rot="16200000">
              <a:off x="5054700" y="3565364"/>
              <a:ext cx="427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rot="16200000">
              <a:off x="4984012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rot="16200000">
              <a:off x="4742597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rot="16200000">
              <a:off x="4501182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 rot="16200000">
              <a:off x="4259767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rot="16200000">
              <a:off x="3875734" y="3565364"/>
              <a:ext cx="427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orma livre 79"/>
            <p:cNvSpPr/>
            <p:nvPr/>
          </p:nvSpPr>
          <p:spPr>
            <a:xfrm rot="16200000">
              <a:off x="4256986" y="702874"/>
              <a:ext cx="1873764" cy="3448831"/>
            </a:xfrm>
            <a:custGeom>
              <a:avLst/>
              <a:gdLst>
                <a:gd name="connsiteX0" fmla="*/ 12592 w 946064"/>
                <a:gd name="connsiteY0" fmla="*/ 1028700 h 1028700"/>
                <a:gd name="connsiteX1" fmla="*/ 148324 w 946064"/>
                <a:gd name="connsiteY1" fmla="*/ 852487 h 1028700"/>
                <a:gd name="connsiteX2" fmla="*/ 946042 w 946064"/>
                <a:gd name="connsiteY2" fmla="*/ 528637 h 1028700"/>
                <a:gd name="connsiteX3" fmla="*/ 122130 w 946064"/>
                <a:gd name="connsiteY3" fmla="*/ 209550 h 1028700"/>
                <a:gd name="connsiteX4" fmla="*/ 19736 w 946064"/>
                <a:gd name="connsiteY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064" h="1028700">
                  <a:moveTo>
                    <a:pt x="12592" y="1028700"/>
                  </a:moveTo>
                  <a:cubicBezTo>
                    <a:pt x="2670" y="982265"/>
                    <a:pt x="-7251" y="935831"/>
                    <a:pt x="148324" y="852487"/>
                  </a:cubicBezTo>
                  <a:cubicBezTo>
                    <a:pt x="303899" y="769143"/>
                    <a:pt x="950408" y="635793"/>
                    <a:pt x="946042" y="528637"/>
                  </a:cubicBezTo>
                  <a:cubicBezTo>
                    <a:pt x="941676" y="421481"/>
                    <a:pt x="276514" y="297656"/>
                    <a:pt x="122130" y="209550"/>
                  </a:cubicBezTo>
                  <a:cubicBezTo>
                    <a:pt x="-32254" y="121444"/>
                    <a:pt x="-6259" y="60722"/>
                    <a:pt x="19736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82" name="Conector reto 81"/>
            <p:cNvCxnSpPr/>
            <p:nvPr/>
          </p:nvCxnSpPr>
          <p:spPr>
            <a:xfrm rot="16200000">
              <a:off x="3784340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/>
            <p:cNvCxnSpPr/>
            <p:nvPr/>
          </p:nvCxnSpPr>
          <p:spPr>
            <a:xfrm rot="16200000">
              <a:off x="3542926" y="3422745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rot="16200000">
              <a:off x="3301511" y="3422747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/>
            <p:nvPr/>
          </p:nvCxnSpPr>
          <p:spPr>
            <a:xfrm rot="16200000">
              <a:off x="3060531" y="3428301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 rot="16200000">
              <a:off x="2701889" y="3570920"/>
              <a:ext cx="427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/>
            <p:cNvCxnSpPr/>
            <p:nvPr/>
          </p:nvCxnSpPr>
          <p:spPr>
            <a:xfrm rot="16200000">
              <a:off x="2586031" y="3435480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to 126"/>
            <p:cNvCxnSpPr/>
            <p:nvPr/>
          </p:nvCxnSpPr>
          <p:spPr>
            <a:xfrm rot="16200000">
              <a:off x="2344616" y="3435480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 rot="16200000">
              <a:off x="2103201" y="3435480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to 128"/>
            <p:cNvCxnSpPr/>
            <p:nvPr/>
          </p:nvCxnSpPr>
          <p:spPr>
            <a:xfrm rot="16200000">
              <a:off x="1861786" y="3435480"/>
              <a:ext cx="142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to 129"/>
            <p:cNvCxnSpPr/>
            <p:nvPr/>
          </p:nvCxnSpPr>
          <p:spPr>
            <a:xfrm rot="16200000">
              <a:off x="1477753" y="3578099"/>
              <a:ext cx="427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to 131"/>
            <p:cNvCxnSpPr/>
            <p:nvPr/>
          </p:nvCxnSpPr>
          <p:spPr>
            <a:xfrm flipH="1" flipV="1">
              <a:off x="5268627" y="1490407"/>
              <a:ext cx="1" cy="242225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CaixaDeTexto 135"/>
          <p:cNvSpPr txBox="1"/>
          <p:nvPr/>
        </p:nvSpPr>
        <p:spPr>
          <a:xfrm>
            <a:off x="5081718" y="4005064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/>
              <a:t>Ῑ</a:t>
            </a:r>
            <a:r>
              <a:rPr lang="pt-BR" sz="3200" b="1" i="1" baseline="-25000" dirty="0" smtClean="0"/>
              <a:t>∞</a:t>
            </a:r>
            <a:endParaRPr lang="pt-BR" sz="3200" b="1" i="1" baseline="-25000" dirty="0"/>
          </a:p>
        </p:txBody>
      </p:sp>
      <p:sp>
        <p:nvSpPr>
          <p:cNvPr id="137" name="CaixaDeTexto 136"/>
          <p:cNvSpPr txBox="1"/>
          <p:nvPr/>
        </p:nvSpPr>
        <p:spPr>
          <a:xfrm>
            <a:off x="683568" y="2132856"/>
            <a:ext cx="1584176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 =</a:t>
            </a:r>
            <a:r>
              <a:rPr lang="el-GR" sz="2400" b="1" i="1" dirty="0"/>
              <a:t>Ῑ</a:t>
            </a:r>
            <a:r>
              <a:rPr lang="pt-BR" sz="2400" b="1" i="1" baseline="-25000" dirty="0" smtClean="0"/>
              <a:t>∞</a:t>
            </a:r>
            <a:r>
              <a:rPr lang="pt-BR" sz="2400" b="1" i="1" dirty="0" smtClean="0"/>
              <a:t> </a:t>
            </a:r>
            <a:r>
              <a:rPr lang="pt-BR" sz="2400" b="1" dirty="0" smtClean="0"/>
              <a:t>- VV </a:t>
            </a:r>
            <a:endParaRPr lang="pt-BR" sz="2400" b="1" dirty="0"/>
          </a:p>
        </p:txBody>
      </p:sp>
      <p:sp>
        <p:nvSpPr>
          <p:cNvPr id="138" name="CaixaDeTexto 137"/>
          <p:cNvSpPr txBox="1"/>
          <p:nvPr/>
        </p:nvSpPr>
        <p:spPr>
          <a:xfrm>
            <a:off x="1403648" y="3717032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/>
              <a:t>VV</a:t>
            </a:r>
            <a:endParaRPr lang="pt-BR" sz="2800" b="1" i="1" dirty="0"/>
          </a:p>
        </p:txBody>
      </p:sp>
      <p:sp>
        <p:nvSpPr>
          <p:cNvPr id="139" name="CaixaDeTexto 138"/>
          <p:cNvSpPr txBox="1"/>
          <p:nvPr/>
        </p:nvSpPr>
        <p:spPr>
          <a:xfrm>
            <a:off x="395536" y="4941168"/>
            <a:ext cx="1334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Condições</a:t>
            </a:r>
          </a:p>
          <a:p>
            <a:r>
              <a:rPr lang="pt-BR" dirty="0" smtClean="0"/>
              <a:t>Obrigatórias</a:t>
            </a:r>
            <a:endParaRPr lang="pt-BR" dirty="0"/>
          </a:p>
        </p:txBody>
      </p:sp>
      <p:sp>
        <p:nvSpPr>
          <p:cNvPr id="140" name="Chave esquerda 139"/>
          <p:cNvSpPr/>
          <p:nvPr/>
        </p:nvSpPr>
        <p:spPr>
          <a:xfrm>
            <a:off x="1730517" y="4472245"/>
            <a:ext cx="254634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1" name="CaixaDeTexto 140"/>
          <p:cNvSpPr txBox="1"/>
          <p:nvPr/>
        </p:nvSpPr>
        <p:spPr>
          <a:xfrm>
            <a:off x="2084891" y="4653136"/>
            <a:ext cx="4040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Média de </a:t>
            </a:r>
            <a:r>
              <a:rPr lang="pt-BR" b="1" i="1" u="sng" dirty="0" smtClean="0"/>
              <a:t>Infinitas</a:t>
            </a:r>
            <a:r>
              <a:rPr lang="pt-BR" dirty="0" smtClean="0"/>
              <a:t> Indicações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Conhecimento do Valor Verdadeiro </a:t>
            </a:r>
            <a:r>
              <a:rPr lang="pt-BR" b="1" i="1" u="sng" dirty="0" smtClean="0"/>
              <a:t>Exato</a:t>
            </a:r>
            <a:endParaRPr lang="pt-BR" b="1" i="1" u="sng" dirty="0"/>
          </a:p>
        </p:txBody>
      </p:sp>
      <p:sp>
        <p:nvSpPr>
          <p:cNvPr id="142" name="CaixaDeTexto 141"/>
          <p:cNvSpPr txBox="1"/>
          <p:nvPr/>
        </p:nvSpPr>
        <p:spPr>
          <a:xfrm rot="20136935">
            <a:off x="5643359" y="4555062"/>
            <a:ext cx="1664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C000"/>
                </a:solidFill>
              </a:rPr>
              <a:t>UTOPIA</a:t>
            </a:r>
            <a:endParaRPr lang="pt-BR" sz="3600" b="1" dirty="0">
              <a:solidFill>
                <a:srgbClr val="FFC000"/>
              </a:solidFill>
            </a:endParaRPr>
          </a:p>
        </p:txBody>
      </p:sp>
      <p:sp>
        <p:nvSpPr>
          <p:cNvPr id="143" name="Elipse 142"/>
          <p:cNvSpPr/>
          <p:nvPr/>
        </p:nvSpPr>
        <p:spPr>
          <a:xfrm>
            <a:off x="2987824" y="4589839"/>
            <a:ext cx="1008112" cy="5673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4" name="Elipse 143"/>
          <p:cNvSpPr/>
          <p:nvPr/>
        </p:nvSpPr>
        <p:spPr>
          <a:xfrm>
            <a:off x="5436096" y="5445224"/>
            <a:ext cx="689517" cy="4243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13366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 smtClean="0"/>
              <a:t>Erro </a:t>
            </a:r>
            <a:r>
              <a:rPr lang="pt-BR" b="1" dirty="0"/>
              <a:t>sistemático/Tendência/Correção</a:t>
            </a:r>
          </a:p>
          <a:p>
            <a:pPr algn="just"/>
            <a:r>
              <a:rPr lang="pt-BR" dirty="0"/>
              <a:t>O erro determinado pela </a:t>
            </a:r>
            <a:r>
              <a:rPr lang="pt-BR" dirty="0" smtClean="0"/>
              <a:t>equação E = I - VVC </a:t>
            </a:r>
            <a:r>
              <a:rPr lang="pt-BR" dirty="0"/>
              <a:t>contém intrinsecamente as parcelas sistemática </a:t>
            </a:r>
            <a:r>
              <a:rPr lang="pt-BR" dirty="0" smtClean="0"/>
              <a:t>e aleatória</a:t>
            </a:r>
            <a:r>
              <a:rPr lang="pt-BR" dirty="0"/>
              <a:t>. Nota-se que, quando a medição é repetida várias vezes, o erro aleatório assume </a:t>
            </a:r>
            <a:r>
              <a:rPr lang="pt-BR" dirty="0" smtClean="0"/>
              <a:t>tanto valores </a:t>
            </a:r>
            <a:r>
              <a:rPr lang="pt-BR" dirty="0"/>
              <a:t>positivos quanto negativos. De fato, geralmente, o erro aleatório pode ser modelado </a:t>
            </a:r>
            <a:r>
              <a:rPr lang="pt-BR" dirty="0" smtClean="0"/>
              <a:t>como tendo </a:t>
            </a:r>
            <a:r>
              <a:rPr lang="pt-BR" dirty="0"/>
              <a:t>distribuição aproximadamente normal com média zero. Na prática, sua média tende a zero </a:t>
            </a:r>
            <a:r>
              <a:rPr lang="pt-BR" dirty="0" smtClean="0"/>
              <a:t>à medida </a:t>
            </a:r>
            <a:r>
              <a:rPr lang="pt-BR" dirty="0"/>
              <a:t>que aumenta-se o número de dados observados, uma vez que este tende a </a:t>
            </a:r>
            <a:r>
              <a:rPr lang="pt-BR" dirty="0" smtClean="0"/>
              <a:t>distribuir-se simetricamente </a:t>
            </a:r>
            <a:r>
              <a:rPr lang="pt-BR" dirty="0"/>
              <a:t>em valores positivos e negativos.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28730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i="1" dirty="0" smtClean="0"/>
              <a:t>Tipos </a:t>
            </a:r>
            <a:r>
              <a:rPr lang="pt-BR" b="1" i="1" dirty="0"/>
              <a:t>de </a:t>
            </a:r>
            <a:r>
              <a:rPr lang="pt-BR" b="1" i="1" dirty="0" smtClean="0"/>
              <a:t>Erros</a:t>
            </a:r>
          </a:p>
          <a:p>
            <a:pPr marL="114300" indent="0" algn="just">
              <a:buNone/>
            </a:pPr>
            <a:endParaRPr lang="pt-BR" b="1" i="1" dirty="0"/>
          </a:p>
          <a:p>
            <a:pPr algn="just"/>
            <a:r>
              <a:rPr lang="pt-BR" dirty="0"/>
              <a:t>Para fins de melhor entendimento, o erro de medição pode ser considerado como composto </a:t>
            </a:r>
            <a:r>
              <a:rPr lang="pt-BR" dirty="0" smtClean="0"/>
              <a:t>de três </a:t>
            </a:r>
            <a:r>
              <a:rPr lang="pt-BR" dirty="0"/>
              <a:t>parcelas aditivas:</a:t>
            </a:r>
          </a:p>
          <a:p>
            <a:pPr algn="just"/>
            <a:r>
              <a:rPr lang="pt-BR" dirty="0"/>
              <a:t>sendo</a:t>
            </a:r>
          </a:p>
          <a:p>
            <a:pPr algn="ctr"/>
            <a:r>
              <a:rPr lang="es-ES" b="1" dirty="0"/>
              <a:t>E = Es + Ea + </a:t>
            </a:r>
            <a:r>
              <a:rPr lang="es-ES" b="1" dirty="0" smtClean="0"/>
              <a:t>Eg</a:t>
            </a:r>
            <a:endParaRPr lang="es-ES" b="1" dirty="0"/>
          </a:p>
          <a:p>
            <a:pPr lvl="1" algn="just"/>
            <a:r>
              <a:rPr lang="pt-BR" dirty="0"/>
              <a:t>E = erro de medição</a:t>
            </a:r>
          </a:p>
          <a:p>
            <a:pPr lvl="1" algn="just"/>
            <a:r>
              <a:rPr lang="pt-BR" dirty="0"/>
              <a:t>Es = erro sistemático</a:t>
            </a:r>
          </a:p>
          <a:p>
            <a:pPr lvl="1" algn="just"/>
            <a:r>
              <a:rPr lang="pt-BR" dirty="0"/>
              <a:t>Ea = erro aleatório</a:t>
            </a:r>
          </a:p>
          <a:p>
            <a:pPr lvl="1" algn="just"/>
            <a:r>
              <a:rPr lang="pt-BR" dirty="0"/>
              <a:t>Eg = erro </a:t>
            </a:r>
            <a:r>
              <a:rPr lang="pt-BR" dirty="0" smtClean="0"/>
              <a:t>grosseiro</a:t>
            </a:r>
          </a:p>
          <a:p>
            <a:pPr marL="114300" indent="0" algn="just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4365104"/>
            <a:ext cx="3060197" cy="20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Na prática </a:t>
            </a:r>
            <a:r>
              <a:rPr lang="pt-BR" b="1" u="sng" dirty="0"/>
              <a:t>não se dispõe de infinitas </a:t>
            </a:r>
            <a:r>
              <a:rPr lang="pt-BR" b="1" u="sng" dirty="0" smtClean="0"/>
              <a:t>medições</a:t>
            </a:r>
            <a:r>
              <a:rPr lang="pt-BR" dirty="0" smtClean="0"/>
              <a:t> para </a:t>
            </a:r>
            <a:r>
              <a:rPr lang="pt-BR" dirty="0"/>
              <a:t>determinar o erro sistemático de um </a:t>
            </a:r>
            <a:r>
              <a:rPr lang="pt-BR" dirty="0" smtClean="0"/>
              <a:t>SM, porém </a:t>
            </a:r>
            <a:r>
              <a:rPr lang="pt-BR" dirty="0"/>
              <a:t>sim um </a:t>
            </a:r>
            <a:r>
              <a:rPr lang="pt-BR" b="1" u="sng" dirty="0"/>
              <a:t>número restrito</a:t>
            </a:r>
            <a:r>
              <a:rPr lang="pt-BR" dirty="0"/>
              <a:t> de medições, geralmente obtidas na calibração do instrumento</a:t>
            </a:r>
            <a:r>
              <a:rPr lang="pt-BR" dirty="0" smtClean="0"/>
              <a:t>. Ainda </a:t>
            </a:r>
            <a:r>
              <a:rPr lang="pt-BR" dirty="0"/>
              <a:t>assim, a </a:t>
            </a:r>
            <a:r>
              <a:rPr lang="pt-BR" b="1" dirty="0" smtClean="0"/>
              <a:t>equação do Es </a:t>
            </a:r>
            <a:r>
              <a:rPr lang="pt-BR" dirty="0"/>
              <a:t>pode ser usada para obter uma estimativa do erro sistemático</a:t>
            </a:r>
            <a:r>
              <a:rPr lang="pt-BR" dirty="0" smtClean="0"/>
              <a:t>. Define-se </a:t>
            </a:r>
            <a:r>
              <a:rPr lang="pt-BR" dirty="0"/>
              <a:t>então o parâmetro </a:t>
            </a:r>
            <a:r>
              <a:rPr lang="pt-BR" i="1" dirty="0"/>
              <a:t>Tendência (Td)</a:t>
            </a:r>
            <a:r>
              <a:rPr lang="pt-BR" dirty="0"/>
              <a:t>, como sendo a estimativa do erro sistemático, </a:t>
            </a:r>
            <a:r>
              <a:rPr lang="pt-BR" dirty="0" smtClean="0"/>
              <a:t>obtida a </a:t>
            </a:r>
            <a:r>
              <a:rPr lang="pt-BR" dirty="0"/>
              <a:t>partir de um número finito de medições, ou seja:</a:t>
            </a:r>
          </a:p>
          <a:p>
            <a:pPr marL="114300" indent="0" algn="ctr">
              <a:buNone/>
            </a:pPr>
            <a:r>
              <a:rPr lang="pt-BR" b="1" dirty="0"/>
              <a:t>Td = MI – </a:t>
            </a:r>
            <a:r>
              <a:rPr lang="pt-BR" b="1" dirty="0" smtClean="0"/>
              <a:t>VVC</a:t>
            </a:r>
          </a:p>
          <a:p>
            <a:pPr algn="just"/>
            <a:r>
              <a:rPr lang="pt-BR" dirty="0"/>
              <a:t>No limite, quando o número de medidas tende a infinito, a tendência aproxima-se do valor do </a:t>
            </a:r>
            <a:r>
              <a:rPr lang="pt-BR" dirty="0" smtClean="0"/>
              <a:t>erro sistemático</a:t>
            </a:r>
            <a:r>
              <a:rPr lang="pt-BR" dirty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28410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Alternativamente o parâmetro </a:t>
            </a:r>
            <a:r>
              <a:rPr lang="pt-BR" i="1" dirty="0"/>
              <a:t>correção (C) </a:t>
            </a:r>
            <a:r>
              <a:rPr lang="pt-BR" dirty="0"/>
              <a:t>pode ser usado para exprimir uma estimativa do </a:t>
            </a:r>
            <a:r>
              <a:rPr lang="pt-BR" dirty="0" smtClean="0"/>
              <a:t>erro sistemático</a:t>
            </a:r>
            <a:r>
              <a:rPr lang="pt-BR" dirty="0"/>
              <a:t>. A correção é numericamente igual à tendência, porém seu sinal é invertido, isto é:</a:t>
            </a:r>
          </a:p>
          <a:p>
            <a:pPr marL="114300" indent="0" algn="ctr">
              <a:buNone/>
            </a:pPr>
            <a:r>
              <a:rPr lang="pt-BR" b="1" dirty="0"/>
              <a:t>C = - </a:t>
            </a:r>
            <a:r>
              <a:rPr lang="pt-BR" b="1" dirty="0" smtClean="0"/>
              <a:t>Td</a:t>
            </a:r>
          </a:p>
          <a:p>
            <a:pPr algn="just"/>
            <a:r>
              <a:rPr lang="pt-BR" dirty="0" smtClean="0"/>
              <a:t>O termo “correção” lembra a sua utilização típica, quando, normalmente, é adicionado à indicação para “corrigir” os efeitos do erro sistemático. A correção é mais frequentemente utilizado em certificados de calibração.</a:t>
            </a:r>
          </a:p>
          <a:p>
            <a:pPr algn="just"/>
            <a:r>
              <a:rPr lang="pt-BR" b="1" i="1" dirty="0" smtClean="0"/>
              <a:t>Nota</a:t>
            </a:r>
            <a:r>
              <a:rPr lang="pt-BR" b="1" i="1" dirty="0"/>
              <a:t>: A estimativa do erro sistemático através da tendência (ou da correção) envolve uma </a:t>
            </a:r>
            <a:r>
              <a:rPr lang="pt-BR" b="1" i="1" dirty="0" smtClean="0"/>
              <a:t>faixa de </a:t>
            </a:r>
            <a:r>
              <a:rPr lang="pt-BR" b="1" i="1" dirty="0"/>
              <a:t>incertezas que é função do número de medições repetidas e das incertezas do </a:t>
            </a:r>
            <a:r>
              <a:rPr lang="pt-BR" b="1" i="1" dirty="0" smtClean="0"/>
              <a:t>padrão utilizado </a:t>
            </a:r>
            <a:r>
              <a:rPr lang="pt-BR" b="1" i="1" dirty="0"/>
              <a:t>como </a:t>
            </a:r>
            <a:r>
              <a:rPr lang="pt-BR" b="1" i="1" dirty="0" smtClean="0"/>
              <a:t>VVC.</a:t>
            </a:r>
            <a:endParaRPr lang="pt-BR" b="1" i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2053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pt-BR" b="1" dirty="0" smtClean="0"/>
              <a:t>Erro </a:t>
            </a:r>
            <a:r>
              <a:rPr lang="pt-BR" b="1" dirty="0"/>
              <a:t>aleatório</a:t>
            </a:r>
          </a:p>
          <a:p>
            <a:pPr algn="just"/>
            <a:r>
              <a:rPr lang="pt-BR" dirty="0"/>
              <a:t>O erro aleatório distribui-se em torno do valor médio das indicações. É possível isolar seu </a:t>
            </a:r>
            <a:r>
              <a:rPr lang="pt-BR" dirty="0" smtClean="0"/>
              <a:t>valor individual </a:t>
            </a:r>
            <a:r>
              <a:rPr lang="pt-BR" dirty="0"/>
              <a:t>para uma determinada medição através da seguinte equação:</a:t>
            </a:r>
          </a:p>
          <a:p>
            <a:pPr marL="114300" indent="0" algn="ctr">
              <a:buNone/>
            </a:pPr>
            <a:r>
              <a:rPr lang="pt-BR" dirty="0"/>
              <a:t>Ea</a:t>
            </a:r>
            <a:r>
              <a:rPr lang="pt-BR" baseline="-25000" dirty="0"/>
              <a:t>i</a:t>
            </a:r>
            <a:r>
              <a:rPr lang="pt-BR" dirty="0"/>
              <a:t> = I</a:t>
            </a:r>
            <a:r>
              <a:rPr lang="pt-BR" baseline="-25000" dirty="0"/>
              <a:t>i</a:t>
            </a:r>
            <a:r>
              <a:rPr lang="pt-BR" dirty="0"/>
              <a:t> - </a:t>
            </a:r>
            <a:r>
              <a:rPr lang="pt-BR" dirty="0" smtClean="0"/>
              <a:t>MI</a:t>
            </a:r>
            <a:endParaRPr lang="pt-BR" dirty="0"/>
          </a:p>
          <a:p>
            <a:pPr algn="just"/>
            <a:r>
              <a:rPr lang="pt-BR" dirty="0"/>
              <a:t>onde</a:t>
            </a:r>
          </a:p>
          <a:p>
            <a:pPr algn="just"/>
            <a:r>
              <a:rPr lang="pt-BR" dirty="0"/>
              <a:t>Ea</a:t>
            </a:r>
            <a:r>
              <a:rPr lang="pt-BR" baseline="-25000" dirty="0"/>
              <a:t>i</a:t>
            </a:r>
            <a:r>
              <a:rPr lang="pt-BR" dirty="0" smtClean="0"/>
              <a:t> </a:t>
            </a:r>
            <a:r>
              <a:rPr lang="pt-BR" dirty="0"/>
              <a:t>= erro aleatório da i-ésima indicação</a:t>
            </a:r>
          </a:p>
          <a:p>
            <a:pPr algn="just"/>
            <a:r>
              <a:rPr lang="pt-BR" dirty="0"/>
              <a:t>I</a:t>
            </a:r>
            <a:r>
              <a:rPr lang="pt-BR" baseline="-25000" dirty="0"/>
              <a:t>i</a:t>
            </a:r>
            <a:r>
              <a:rPr lang="pt-BR" dirty="0" smtClean="0"/>
              <a:t> </a:t>
            </a:r>
            <a:r>
              <a:rPr lang="pt-BR" dirty="0"/>
              <a:t>= valor da i-ésima indicação individual</a:t>
            </a:r>
          </a:p>
          <a:p>
            <a:pPr algn="just"/>
            <a:r>
              <a:rPr lang="pt-BR" dirty="0"/>
              <a:t>MI = média de infinitas indicações</a:t>
            </a:r>
          </a:p>
          <a:p>
            <a:pPr algn="just"/>
            <a:r>
              <a:rPr lang="pt-BR" b="1" dirty="0"/>
              <a:t>Esta expressão pode ser obtida por substituição da equação </a:t>
            </a:r>
            <a:r>
              <a:rPr lang="pt-BR" b="1" dirty="0" smtClean="0"/>
              <a:t>Es = MI - VVC </a:t>
            </a:r>
            <a:r>
              <a:rPr lang="pt-BR" b="1" dirty="0"/>
              <a:t>na </a:t>
            </a:r>
            <a:r>
              <a:rPr lang="es-ES" b="1" dirty="0"/>
              <a:t>E = Es + Ea + Eg </a:t>
            </a:r>
            <a:r>
              <a:rPr lang="pt-BR" b="1" dirty="0" smtClean="0"/>
              <a:t> </a:t>
            </a:r>
            <a:r>
              <a:rPr lang="pt-BR" b="1" dirty="0"/>
              <a:t>se o erro grosseiro </a:t>
            </a:r>
            <a:r>
              <a:rPr lang="pt-BR" b="1" dirty="0" smtClean="0"/>
              <a:t>for desconsiderado</a:t>
            </a:r>
            <a:r>
              <a:rPr lang="pt-BR" b="1" dirty="0"/>
              <a:t>. Este erro varia a cada medição de forma totalmente imprevisível. O </a:t>
            </a:r>
            <a:r>
              <a:rPr lang="pt-BR" b="1" dirty="0" smtClean="0"/>
              <a:t>valor instantâneo </a:t>
            </a:r>
            <a:r>
              <a:rPr lang="pt-BR" b="1" dirty="0"/>
              <a:t>do erro aleatório tem pouco ou nenhum sentido prático, uma vez que é </a:t>
            </a:r>
            <a:r>
              <a:rPr lang="pt-BR" b="1" dirty="0" smtClean="0"/>
              <a:t>sempre variável </a:t>
            </a:r>
            <a:r>
              <a:rPr lang="pt-BR" b="1" dirty="0"/>
              <a:t>e imprevisível.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800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i="1" dirty="0" smtClean="0"/>
              <a:t>Erro Aleatório, Incerteza Padrão e Repetitividade</a:t>
            </a:r>
            <a:endParaRPr lang="pt-BR" b="1" i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187624" y="2607632"/>
            <a:ext cx="1368152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Ea</a:t>
            </a:r>
            <a:r>
              <a:rPr lang="pt-BR" sz="2400" b="1" baseline="-25000" dirty="0" smtClean="0"/>
              <a:t>i</a:t>
            </a:r>
            <a:r>
              <a:rPr lang="pt-BR" sz="2400" b="1" dirty="0" smtClean="0"/>
              <a:t> =</a:t>
            </a:r>
            <a:r>
              <a:rPr lang="pt-BR" sz="2400" b="1" i="1" dirty="0" smtClean="0"/>
              <a:t>I</a:t>
            </a:r>
            <a:r>
              <a:rPr lang="pt-BR" sz="2400" b="1" i="1" baseline="-25000" dirty="0" smtClean="0"/>
              <a:t>i</a:t>
            </a:r>
            <a:r>
              <a:rPr lang="pt-BR" sz="2400" b="1" i="1" dirty="0" smtClean="0"/>
              <a:t> </a:t>
            </a:r>
            <a:r>
              <a:rPr lang="pt-BR" sz="2400" b="1" dirty="0" smtClean="0"/>
              <a:t>- </a:t>
            </a:r>
            <a:r>
              <a:rPr lang="el-GR" sz="2400" b="1" i="1" dirty="0"/>
              <a:t>Ῑ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755576" y="4437112"/>
            <a:ext cx="587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valor do erro aleatório é imprevisível.</a:t>
            </a:r>
          </a:p>
          <a:p>
            <a:endParaRPr lang="pt-BR" dirty="0"/>
          </a:p>
          <a:p>
            <a:r>
              <a:rPr lang="pt-BR" dirty="0" smtClean="0"/>
              <a:t>A repetitividade define a faixa dentro da qual espera-se que o erro aleatório esteja contido</a:t>
            </a:r>
            <a:endParaRPr lang="pt-BR" b="1" i="1" u="sng" dirty="0"/>
          </a:p>
        </p:txBody>
      </p:sp>
      <p:grpSp>
        <p:nvGrpSpPr>
          <p:cNvPr id="42" name="Grupo 41"/>
          <p:cNvGrpSpPr/>
          <p:nvPr/>
        </p:nvGrpSpPr>
        <p:grpSpPr>
          <a:xfrm>
            <a:off x="4462089" y="2253841"/>
            <a:ext cx="3478147" cy="2406849"/>
            <a:chOff x="5270317" y="2492897"/>
            <a:chExt cx="2251513" cy="1634848"/>
          </a:xfrm>
        </p:grpSpPr>
        <p:grpSp>
          <p:nvGrpSpPr>
            <p:cNvPr id="4" name="Grupo 3"/>
            <p:cNvGrpSpPr/>
            <p:nvPr/>
          </p:nvGrpSpPr>
          <p:grpSpPr>
            <a:xfrm>
              <a:off x="5270317" y="2677519"/>
              <a:ext cx="2251513" cy="1450226"/>
              <a:chOff x="5364088" y="4496733"/>
              <a:chExt cx="2251513" cy="1450226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5364088" y="5436368"/>
                <a:ext cx="2251513" cy="6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ector reto 5"/>
              <p:cNvCxnSpPr/>
              <p:nvPr/>
            </p:nvCxnSpPr>
            <p:spPr>
              <a:xfrm rot="16200000">
                <a:off x="7579595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 rot="16200000">
                <a:off x="7438987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to 7"/>
              <p:cNvCxnSpPr/>
              <p:nvPr/>
            </p:nvCxnSpPr>
            <p:spPr>
              <a:xfrm rot="16200000">
                <a:off x="7298378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 rot="16200000">
                <a:off x="7085761" y="5544380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 rot="16200000">
                <a:off x="7017161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 rot="16200000">
                <a:off x="6876552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 rot="16200000">
                <a:off x="6735944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 rot="16200000">
                <a:off x="6595335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/>
              <p:cNvCxnSpPr/>
              <p:nvPr/>
            </p:nvCxnSpPr>
            <p:spPr>
              <a:xfrm rot="16200000">
                <a:off x="6382718" y="5544380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 rot="16200000">
                <a:off x="6330489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 rot="16200000">
                <a:off x="6189880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/>
              <p:nvPr/>
            </p:nvCxnSpPr>
            <p:spPr>
              <a:xfrm rot="16200000">
                <a:off x="6049272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 rot="16200000">
                <a:off x="5908663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rot="16200000">
                <a:off x="5696047" y="5544380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uxograma: Processo 19"/>
              <p:cNvSpPr/>
              <p:nvPr/>
            </p:nvSpPr>
            <p:spPr>
              <a:xfrm rot="16200000">
                <a:off x="5862027" y="5180356"/>
                <a:ext cx="188154" cy="179854"/>
              </a:xfrm>
              <a:prstGeom prst="flowChartProcess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5645321" y="5498647"/>
                <a:ext cx="346791" cy="439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 smtClean="0"/>
                  <a:t>995</a:t>
                </a:r>
              </a:p>
              <a:p>
                <a:pPr algn="ctr"/>
                <a:r>
                  <a:rPr lang="pt-BR" b="1" dirty="0" smtClean="0"/>
                  <a:t>-5</a:t>
                </a:r>
                <a:endParaRPr lang="pt-BR" b="1" dirty="0"/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274271" y="5507940"/>
                <a:ext cx="422541" cy="439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 smtClean="0"/>
                  <a:t>1000</a:t>
                </a:r>
              </a:p>
              <a:p>
                <a:pPr algn="ctr"/>
                <a:r>
                  <a:rPr lang="pt-BR" b="1" dirty="0"/>
                  <a:t>0</a:t>
                </a:r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6973305" y="5507940"/>
                <a:ext cx="422541" cy="439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 smtClean="0"/>
                  <a:t>1005</a:t>
                </a:r>
              </a:p>
              <a:p>
                <a:pPr algn="ctr"/>
                <a:r>
                  <a:rPr lang="pt-BR" b="1" dirty="0" smtClean="0"/>
                  <a:t>+5</a:t>
                </a:r>
                <a:endParaRPr lang="pt-BR" b="1" dirty="0"/>
              </a:p>
            </p:txBody>
          </p:sp>
          <p:sp>
            <p:nvSpPr>
              <p:cNvPr id="24" name="Fluxograma: Processo 23"/>
              <p:cNvSpPr/>
              <p:nvPr/>
            </p:nvSpPr>
            <p:spPr>
              <a:xfrm rot="16200000">
                <a:off x="6131807" y="5180356"/>
                <a:ext cx="188154" cy="179854"/>
              </a:xfrm>
              <a:prstGeom prst="flowChartProcess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5" name="Fluxograma: Processo 24"/>
              <p:cNvSpPr/>
              <p:nvPr/>
            </p:nvSpPr>
            <p:spPr>
              <a:xfrm rot="16200000">
                <a:off x="6396653" y="5180356"/>
                <a:ext cx="188154" cy="179854"/>
              </a:xfrm>
              <a:prstGeom prst="flowChartProcess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6" name="Fluxograma: Processo 25"/>
              <p:cNvSpPr/>
              <p:nvPr/>
            </p:nvSpPr>
            <p:spPr>
              <a:xfrm rot="16200000">
                <a:off x="6643560" y="5189502"/>
                <a:ext cx="188154" cy="179854"/>
              </a:xfrm>
              <a:prstGeom prst="flowChartProcess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7" name="Fluxograma: Processo 26"/>
              <p:cNvSpPr/>
              <p:nvPr/>
            </p:nvSpPr>
            <p:spPr>
              <a:xfrm rot="16200000">
                <a:off x="6908406" y="5189502"/>
                <a:ext cx="188154" cy="179854"/>
              </a:xfrm>
              <a:prstGeom prst="flowChartProcess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8" name="Fluxograma: Processo 27"/>
              <p:cNvSpPr/>
              <p:nvPr/>
            </p:nvSpPr>
            <p:spPr>
              <a:xfrm rot="16200000">
                <a:off x="6131807" y="4964332"/>
                <a:ext cx="188154" cy="179854"/>
              </a:xfrm>
              <a:prstGeom prst="flowChartProcess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9" name="Fluxograma: Processo 28"/>
              <p:cNvSpPr/>
              <p:nvPr/>
            </p:nvSpPr>
            <p:spPr>
              <a:xfrm rot="16200000">
                <a:off x="6391924" y="4964332"/>
                <a:ext cx="188154" cy="179854"/>
              </a:xfrm>
              <a:prstGeom prst="flowChartProcess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0" name="Fluxograma: Processo 29"/>
              <p:cNvSpPr/>
              <p:nvPr/>
            </p:nvSpPr>
            <p:spPr>
              <a:xfrm rot="16200000">
                <a:off x="6643560" y="4964332"/>
                <a:ext cx="188154" cy="179854"/>
              </a:xfrm>
              <a:prstGeom prst="flowChartProcess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1" name="Fluxograma: Processo 30"/>
              <p:cNvSpPr/>
              <p:nvPr/>
            </p:nvSpPr>
            <p:spPr>
              <a:xfrm rot="16200000">
                <a:off x="6391924" y="4748308"/>
                <a:ext cx="188154" cy="179854"/>
              </a:xfrm>
              <a:prstGeom prst="flowChartProcess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2" name="Fluxograma: Processo 31"/>
              <p:cNvSpPr/>
              <p:nvPr/>
            </p:nvSpPr>
            <p:spPr>
              <a:xfrm rot="16200000">
                <a:off x="6396653" y="4532284"/>
                <a:ext cx="188154" cy="179854"/>
              </a:xfrm>
              <a:prstGeom prst="flowChartProcess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3" name="Forma livre 32"/>
              <p:cNvSpPr/>
              <p:nvPr/>
            </p:nvSpPr>
            <p:spPr>
              <a:xfrm rot="16200000">
                <a:off x="5974156" y="3965404"/>
                <a:ext cx="946064" cy="2008722"/>
              </a:xfrm>
              <a:custGeom>
                <a:avLst/>
                <a:gdLst>
                  <a:gd name="connsiteX0" fmla="*/ 12592 w 946064"/>
                  <a:gd name="connsiteY0" fmla="*/ 1028700 h 1028700"/>
                  <a:gd name="connsiteX1" fmla="*/ 148324 w 946064"/>
                  <a:gd name="connsiteY1" fmla="*/ 852487 h 1028700"/>
                  <a:gd name="connsiteX2" fmla="*/ 946042 w 946064"/>
                  <a:gd name="connsiteY2" fmla="*/ 528637 h 1028700"/>
                  <a:gd name="connsiteX3" fmla="*/ 122130 w 946064"/>
                  <a:gd name="connsiteY3" fmla="*/ 209550 h 1028700"/>
                  <a:gd name="connsiteX4" fmla="*/ 19736 w 946064"/>
                  <a:gd name="connsiteY4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6064" h="1028700">
                    <a:moveTo>
                      <a:pt x="12592" y="1028700"/>
                    </a:moveTo>
                    <a:cubicBezTo>
                      <a:pt x="2670" y="982265"/>
                      <a:pt x="-7251" y="935831"/>
                      <a:pt x="148324" y="852487"/>
                    </a:cubicBezTo>
                    <a:cubicBezTo>
                      <a:pt x="303899" y="769143"/>
                      <a:pt x="950408" y="635793"/>
                      <a:pt x="946042" y="528637"/>
                    </a:cubicBezTo>
                    <a:cubicBezTo>
                      <a:pt x="941676" y="421481"/>
                      <a:pt x="276514" y="297656"/>
                      <a:pt x="122130" y="209550"/>
                    </a:cubicBezTo>
                    <a:cubicBezTo>
                      <a:pt x="-32254" y="121444"/>
                      <a:pt x="-6259" y="60722"/>
                      <a:pt x="19736" y="0"/>
                    </a:cubicBezTo>
                  </a:path>
                </a:pathLst>
              </a:cu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34" name="Conector reto 33"/>
              <p:cNvCxnSpPr>
                <a:endCxn id="33" idx="2"/>
              </p:cNvCxnSpPr>
              <p:nvPr/>
            </p:nvCxnSpPr>
            <p:spPr>
              <a:xfrm flipH="1" flipV="1">
                <a:off x="6475086" y="4496755"/>
                <a:ext cx="7961" cy="90462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>
              <a:xfrm rot="16200000">
                <a:off x="5631758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>
              <a:xfrm rot="16200000">
                <a:off x="5491149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>
              <a:xfrm rot="16200000">
                <a:off x="5350540" y="54723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Conector reto 39"/>
            <p:cNvCxnSpPr/>
            <p:nvPr/>
          </p:nvCxnSpPr>
          <p:spPr>
            <a:xfrm rot="16200000">
              <a:off x="6475639" y="3037530"/>
              <a:ext cx="108926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rot="16200000">
              <a:off x="5251503" y="3037530"/>
              <a:ext cx="108926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eta para a esquerda e para a direita 44"/>
          <p:cNvSpPr/>
          <p:nvPr/>
        </p:nvSpPr>
        <p:spPr>
          <a:xfrm>
            <a:off x="5274377" y="2253840"/>
            <a:ext cx="1891051" cy="27180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59206" y="32162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Ea</a:t>
            </a:r>
            <a:r>
              <a:rPr lang="pt-BR" baseline="-25000" dirty="0"/>
              <a:t>i</a:t>
            </a:r>
            <a:r>
              <a:rPr lang="pt-BR" dirty="0"/>
              <a:t> = erro aleatório da i-ésima indicação</a:t>
            </a:r>
          </a:p>
          <a:p>
            <a:r>
              <a:rPr lang="pt-BR" dirty="0"/>
              <a:t>I</a:t>
            </a:r>
            <a:r>
              <a:rPr lang="pt-BR" baseline="-25000" dirty="0"/>
              <a:t>i</a:t>
            </a:r>
            <a:r>
              <a:rPr lang="pt-BR" dirty="0"/>
              <a:t> = valor da i-ésima indicação individual</a:t>
            </a:r>
          </a:p>
          <a:p>
            <a:r>
              <a:rPr lang="el-GR" dirty="0"/>
              <a:t>Ῑ</a:t>
            </a:r>
            <a:r>
              <a:rPr lang="pt-BR" dirty="0" smtClean="0"/>
              <a:t> </a:t>
            </a:r>
            <a:r>
              <a:rPr lang="pt-BR" dirty="0"/>
              <a:t>= média de infinitas indicações</a:t>
            </a:r>
          </a:p>
        </p:txBody>
      </p:sp>
    </p:spTree>
    <p:extLst>
      <p:ext uri="{BB962C8B-B14F-4D97-AF65-F5344CB8AC3E}">
        <p14:creationId xmlns:p14="http://schemas.microsoft.com/office/powerpoint/2010/main" val="32328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caracterização do erro aleatório é efetuada através de procedimentos estatísticos. Sobre </a:t>
            </a:r>
            <a:r>
              <a:rPr lang="pt-BR" dirty="0" smtClean="0"/>
              <a:t>um conjunto </a:t>
            </a:r>
            <a:r>
              <a:rPr lang="pt-BR" dirty="0"/>
              <a:t>finito de valores de indicações obtidas nas mesmas condições e do mesmo </a:t>
            </a:r>
            <a:r>
              <a:rPr lang="pt-BR" dirty="0" smtClean="0"/>
              <a:t>mensurando, determina-se </a:t>
            </a:r>
            <a:r>
              <a:rPr lang="pt-BR" dirty="0"/>
              <a:t>o </a:t>
            </a:r>
            <a:r>
              <a:rPr lang="pt-BR" i="1" dirty="0"/>
              <a:t>desvio padrão experimental</a:t>
            </a:r>
            <a:r>
              <a:rPr lang="pt-BR" dirty="0"/>
              <a:t>, que, de certa forma, está associado à </a:t>
            </a:r>
            <a:r>
              <a:rPr lang="pt-BR" dirty="0" smtClean="0"/>
              <a:t>dispersão provocada </a:t>
            </a:r>
            <a:r>
              <a:rPr lang="pt-BR" dirty="0"/>
              <a:t>pelo erro aleatório.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11799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É comum exprimir de forma quantitativa o erro aleatório através da </a:t>
            </a:r>
            <a:r>
              <a:rPr lang="pt-BR" i="1" dirty="0"/>
              <a:t>repetitividade </a:t>
            </a:r>
            <a:r>
              <a:rPr lang="pt-BR" dirty="0"/>
              <a:t>(Re). </a:t>
            </a:r>
            <a:r>
              <a:rPr lang="pt-BR" dirty="0" smtClean="0"/>
              <a:t>A repetitividade </a:t>
            </a:r>
            <a:r>
              <a:rPr lang="pt-BR" dirty="0"/>
              <a:t>de um instrumento de medição expressa uma faixa simétrica de valores dentro </a:t>
            </a:r>
            <a:r>
              <a:rPr lang="pt-BR" dirty="0" smtClean="0"/>
              <a:t>da qual</a:t>
            </a:r>
            <a:r>
              <a:rPr lang="pt-BR" dirty="0"/>
              <a:t>, com uma probabilidade estatisticamente definida, se situa o erro aleatório da indicação. </a:t>
            </a:r>
            <a:r>
              <a:rPr lang="pt-BR" dirty="0" smtClean="0"/>
              <a:t>Para estimar </a:t>
            </a:r>
            <a:r>
              <a:rPr lang="pt-BR" dirty="0"/>
              <a:t>este parâmetro, é necessário multiplicar o desvio padrão experimental </a:t>
            </a:r>
            <a:r>
              <a:rPr lang="pt-BR" dirty="0" smtClean="0"/>
              <a:t>pelo correspondente </a:t>
            </a:r>
            <a:r>
              <a:rPr lang="pt-BR" dirty="0"/>
              <a:t>coeficiente “t” de Student, levando em conta a probabilidade de </a:t>
            </a:r>
            <a:r>
              <a:rPr lang="pt-BR" dirty="0" smtClean="0"/>
              <a:t>enquadramento desejada </a:t>
            </a:r>
            <a:r>
              <a:rPr lang="pt-BR" dirty="0"/>
              <a:t>e o número de dados envolvidos.</a:t>
            </a:r>
          </a:p>
          <a:p>
            <a:pPr marL="114300" indent="0" algn="ctr">
              <a:buNone/>
            </a:pPr>
            <a:r>
              <a:rPr lang="pt-BR" dirty="0"/>
              <a:t>Re = ± t . s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23514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onde:</a:t>
            </a:r>
          </a:p>
          <a:p>
            <a:pPr algn="just"/>
            <a:r>
              <a:rPr lang="pt-BR" dirty="0"/>
              <a:t>Re = faixa de dispersão dentro da qual se situa o erro aleatório (normalmente </a:t>
            </a:r>
            <a:r>
              <a:rPr lang="pt-BR" dirty="0" smtClean="0"/>
              <a:t>para probabilidade </a:t>
            </a:r>
            <a:r>
              <a:rPr lang="pt-BR" dirty="0"/>
              <a:t>de 95%)</a:t>
            </a:r>
          </a:p>
          <a:p>
            <a:pPr algn="just"/>
            <a:r>
              <a:rPr lang="pt-BR" dirty="0"/>
              <a:t>t = é o coeficiente “t” de Student</a:t>
            </a:r>
          </a:p>
          <a:p>
            <a:pPr algn="just"/>
            <a:r>
              <a:rPr lang="pt-BR" dirty="0"/>
              <a:t>s = desvio padrão experimental da amostra de n medidas</a:t>
            </a:r>
          </a:p>
          <a:p>
            <a:pPr algn="just"/>
            <a:r>
              <a:rPr lang="pt-BR" dirty="0"/>
              <a:t>Os procedimentos para a determinação do coeficiente “t” de Student, e estimação do </a:t>
            </a:r>
            <a:r>
              <a:rPr lang="pt-BR" dirty="0" smtClean="0"/>
              <a:t>desvio padrão </a:t>
            </a:r>
            <a:r>
              <a:rPr lang="pt-BR" dirty="0"/>
              <a:t>da amostra "s" e da repetitividade (Re) são detalhados </a:t>
            </a:r>
            <a:r>
              <a:rPr lang="pt-BR" dirty="0" smtClean="0"/>
              <a:t>a seguir.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2986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</a:t>
            </a:r>
            <a:r>
              <a:rPr lang="pt-BR" dirty="0" smtClean="0"/>
              <a:t>Medição </a:t>
            </a: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3600" dirty="0" smtClean="0"/>
              <a:t>Tabela do coeficiente de </a:t>
            </a:r>
            <a:r>
              <a:rPr lang="pt-BR" sz="3600" dirty="0" err="1" smtClean="0"/>
              <a:t>Student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BR" sz="6600" i="1" smtClean="0">
                        <a:latin typeface="Cambria Math"/>
                      </a:rPr>
                      <m:t>𝝂</m:t>
                    </m:r>
                  </m:oMath>
                </a14:m>
                <a:r>
                  <a:rPr lang="pt-BR" sz="4000" dirty="0" smtClean="0"/>
                  <a:t> </a:t>
                </a:r>
                <a:r>
                  <a:rPr lang="pt-BR" sz="4000" dirty="0"/>
                  <a:t>= </a:t>
                </a:r>
                <a:r>
                  <a:rPr lang="pt-BR" sz="5400" dirty="0"/>
                  <a:t>(n-1</a:t>
                </a:r>
                <a:r>
                  <a:rPr lang="pt-BR" sz="5400" dirty="0" smtClean="0"/>
                  <a:t>), </a:t>
                </a:r>
                <a:r>
                  <a:rPr lang="pt-BR" sz="2000" dirty="0" smtClean="0"/>
                  <a:t>logo por ex. para 18 amostragens... </a:t>
                </a:r>
              </a:p>
              <a:p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</a:rPr>
                      <m:t>𝝂</m:t>
                    </m:r>
                  </m:oMath>
                </a14:m>
                <a:r>
                  <a:rPr lang="pt-BR" sz="2000" dirty="0" smtClean="0"/>
                  <a:t> = (18-1)   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</a:rPr>
                      <m:t>⇨</m:t>
                    </m:r>
                  </m:oMath>
                </a14:m>
                <a:r>
                  <a:rPr lang="pt-BR" sz="2000" dirty="0" smtClean="0"/>
                  <a:t>   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𝝂</m:t>
                    </m:r>
                    <m:r>
                      <a:rPr lang="pt-BR" sz="2000" i="1">
                        <a:latin typeface="Cambria Math"/>
                      </a:rPr>
                      <m:t>= </m:t>
                    </m:r>
                  </m:oMath>
                </a14:m>
                <a:r>
                  <a:rPr lang="pt-BR" sz="2000" dirty="0" smtClean="0"/>
                  <a:t>17 ; t = 2,158</a:t>
                </a: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r="6973" b="1926"/>
          <a:stretch/>
        </p:blipFill>
        <p:spPr bwMode="auto">
          <a:xfrm rot="5340000">
            <a:off x="2476406" y="1132984"/>
            <a:ext cx="3539504" cy="754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55776" y="5877272"/>
            <a:ext cx="576064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419872" y="5877272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0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xograma: Processo 12"/>
          <p:cNvSpPr/>
          <p:nvPr/>
        </p:nvSpPr>
        <p:spPr>
          <a:xfrm>
            <a:off x="1726437" y="2564904"/>
            <a:ext cx="253275" cy="895908"/>
          </a:xfrm>
          <a:prstGeom prst="flowChartProcess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Fluxograma: Processo 4"/>
          <p:cNvSpPr/>
          <p:nvPr/>
        </p:nvSpPr>
        <p:spPr>
          <a:xfrm>
            <a:off x="844352" y="3789040"/>
            <a:ext cx="2143472" cy="453008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  <p:sp>
        <p:nvSpPr>
          <p:cNvPr id="4" name="Fluxograma: Processo 3"/>
          <p:cNvSpPr/>
          <p:nvPr/>
        </p:nvSpPr>
        <p:spPr>
          <a:xfrm>
            <a:off x="539552" y="4077072"/>
            <a:ext cx="2664296" cy="1512168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Fluxograma: Processo 5"/>
          <p:cNvSpPr/>
          <p:nvPr/>
        </p:nvSpPr>
        <p:spPr>
          <a:xfrm>
            <a:off x="1187624" y="4381872"/>
            <a:ext cx="1800200" cy="703312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Fluxograma: Processo 6"/>
          <p:cNvSpPr/>
          <p:nvPr/>
        </p:nvSpPr>
        <p:spPr>
          <a:xfrm>
            <a:off x="562592" y="3789040"/>
            <a:ext cx="2664296" cy="160784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Fluxograma: Processo 7"/>
          <p:cNvSpPr/>
          <p:nvPr/>
        </p:nvSpPr>
        <p:spPr>
          <a:xfrm>
            <a:off x="682468" y="5229200"/>
            <a:ext cx="152400" cy="15240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75656" y="4438853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1014 g</a:t>
            </a:r>
            <a:endParaRPr lang="pt-BR" sz="3600" b="1" dirty="0"/>
          </a:p>
        </p:txBody>
      </p:sp>
      <p:sp>
        <p:nvSpPr>
          <p:cNvPr id="10" name="Fluxograma: Processo 9"/>
          <p:cNvSpPr/>
          <p:nvPr/>
        </p:nvSpPr>
        <p:spPr>
          <a:xfrm>
            <a:off x="683568" y="4788768"/>
            <a:ext cx="152400" cy="15240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luxograma: Processo 10"/>
          <p:cNvSpPr/>
          <p:nvPr/>
        </p:nvSpPr>
        <p:spPr>
          <a:xfrm>
            <a:off x="683568" y="4365104"/>
            <a:ext cx="152400" cy="15240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Fluxograma: Processo 11"/>
          <p:cNvSpPr/>
          <p:nvPr/>
        </p:nvSpPr>
        <p:spPr>
          <a:xfrm>
            <a:off x="1511660" y="2852936"/>
            <a:ext cx="720080" cy="895908"/>
          </a:xfrm>
          <a:prstGeom prst="flowChartProcess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1547664" y="2348880"/>
            <a:ext cx="648072" cy="28803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000034" y="190754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(1000,00 +/- 0,01) g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923928" y="1752652"/>
            <a:ext cx="867545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1014 g</a:t>
            </a:r>
          </a:p>
          <a:p>
            <a:pPr algn="ctr"/>
            <a:r>
              <a:rPr lang="pt-BR" dirty="0" smtClean="0"/>
              <a:t>1015 g</a:t>
            </a:r>
          </a:p>
          <a:p>
            <a:pPr algn="ctr"/>
            <a:r>
              <a:rPr lang="pt-BR" dirty="0" smtClean="0"/>
              <a:t>1017 g</a:t>
            </a:r>
          </a:p>
          <a:p>
            <a:pPr algn="ctr"/>
            <a:r>
              <a:rPr lang="pt-BR" dirty="0" smtClean="0"/>
              <a:t>1012 g </a:t>
            </a:r>
          </a:p>
          <a:p>
            <a:pPr algn="ctr"/>
            <a:r>
              <a:rPr lang="pt-BR" dirty="0" smtClean="0"/>
              <a:t>1015 g </a:t>
            </a:r>
          </a:p>
          <a:p>
            <a:pPr algn="ctr"/>
            <a:r>
              <a:rPr lang="pt-BR" dirty="0" smtClean="0"/>
              <a:t>1018 g </a:t>
            </a:r>
          </a:p>
          <a:p>
            <a:pPr algn="ctr"/>
            <a:r>
              <a:rPr lang="pt-BR" dirty="0" smtClean="0"/>
              <a:t>1014 g</a:t>
            </a:r>
          </a:p>
          <a:p>
            <a:pPr algn="ctr"/>
            <a:r>
              <a:rPr lang="pt-BR" dirty="0" smtClean="0"/>
              <a:t>1015 g</a:t>
            </a:r>
          </a:p>
          <a:p>
            <a:pPr algn="ctr"/>
            <a:r>
              <a:rPr lang="pt-BR" dirty="0" smtClean="0"/>
              <a:t>1016 g </a:t>
            </a:r>
          </a:p>
          <a:p>
            <a:pPr algn="ctr"/>
            <a:r>
              <a:rPr lang="pt-BR" dirty="0" smtClean="0"/>
              <a:t>1013 g</a:t>
            </a:r>
          </a:p>
          <a:p>
            <a:pPr algn="ctr"/>
            <a:r>
              <a:rPr lang="pt-BR" dirty="0" smtClean="0"/>
              <a:t>1016 g</a:t>
            </a:r>
          </a:p>
          <a:p>
            <a:pPr algn="ctr"/>
            <a:r>
              <a:rPr lang="pt-BR" dirty="0" smtClean="0"/>
              <a:t>1015 g</a:t>
            </a:r>
          </a:p>
        </p:txBody>
      </p:sp>
      <p:sp>
        <p:nvSpPr>
          <p:cNvPr id="99" name="CaixaDeTexto 98"/>
          <p:cNvSpPr txBox="1"/>
          <p:nvPr/>
        </p:nvSpPr>
        <p:spPr>
          <a:xfrm>
            <a:off x="504032" y="1250752"/>
            <a:ext cx="503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Teste em uma balança digital – Múltiplas Indicações</a:t>
            </a:r>
            <a:endParaRPr lang="pt-BR" dirty="0"/>
          </a:p>
        </p:txBody>
      </p:sp>
      <p:pic>
        <p:nvPicPr>
          <p:cNvPr id="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50"/>
          <a:stretch/>
        </p:blipFill>
        <p:spPr bwMode="auto">
          <a:xfrm>
            <a:off x="4845526" y="1707127"/>
            <a:ext cx="3542897" cy="350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" name="CaixaDeTexto 172"/>
          <p:cNvSpPr txBox="1"/>
          <p:nvPr/>
        </p:nvSpPr>
        <p:spPr>
          <a:xfrm>
            <a:off x="1475656" y="4438852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1015 g</a:t>
            </a:r>
            <a:endParaRPr lang="pt-BR" sz="3600" b="1" dirty="0"/>
          </a:p>
        </p:txBody>
      </p:sp>
      <p:sp>
        <p:nvSpPr>
          <p:cNvPr id="174" name="CaixaDeTexto 173"/>
          <p:cNvSpPr txBox="1"/>
          <p:nvPr/>
        </p:nvSpPr>
        <p:spPr>
          <a:xfrm>
            <a:off x="1475656" y="4438851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1017 g</a:t>
            </a:r>
            <a:endParaRPr lang="pt-BR" sz="3600" b="1" dirty="0"/>
          </a:p>
        </p:txBody>
      </p:sp>
      <p:sp>
        <p:nvSpPr>
          <p:cNvPr id="177" name="CaixaDeTexto 176"/>
          <p:cNvSpPr txBox="1"/>
          <p:nvPr/>
        </p:nvSpPr>
        <p:spPr>
          <a:xfrm>
            <a:off x="1473423" y="4438850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1012 g</a:t>
            </a:r>
            <a:endParaRPr lang="pt-BR" sz="3600" b="1" dirty="0"/>
          </a:p>
        </p:txBody>
      </p:sp>
      <p:sp>
        <p:nvSpPr>
          <p:cNvPr id="112" name="CaixaDeTexto 111"/>
          <p:cNvSpPr txBox="1"/>
          <p:nvPr/>
        </p:nvSpPr>
        <p:spPr>
          <a:xfrm>
            <a:off x="1475656" y="4438849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1015 g</a:t>
            </a:r>
            <a:endParaRPr lang="pt-BR" sz="3600" b="1" dirty="0"/>
          </a:p>
        </p:txBody>
      </p:sp>
      <p:sp>
        <p:nvSpPr>
          <p:cNvPr id="119" name="CaixaDeTexto 118"/>
          <p:cNvSpPr txBox="1"/>
          <p:nvPr/>
        </p:nvSpPr>
        <p:spPr>
          <a:xfrm>
            <a:off x="1475656" y="4437112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1018 g</a:t>
            </a:r>
            <a:endParaRPr lang="pt-BR" sz="3600" b="1" dirty="0"/>
          </a:p>
        </p:txBody>
      </p:sp>
      <p:sp>
        <p:nvSpPr>
          <p:cNvPr id="121" name="CaixaDeTexto 120"/>
          <p:cNvSpPr txBox="1"/>
          <p:nvPr/>
        </p:nvSpPr>
        <p:spPr>
          <a:xfrm>
            <a:off x="1471190" y="4437112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1014 g</a:t>
            </a:r>
            <a:endParaRPr lang="pt-BR" sz="3600" b="1" dirty="0"/>
          </a:p>
        </p:txBody>
      </p:sp>
      <p:sp>
        <p:nvSpPr>
          <p:cNvPr id="122" name="CaixaDeTexto 121"/>
          <p:cNvSpPr txBox="1"/>
          <p:nvPr/>
        </p:nvSpPr>
        <p:spPr>
          <a:xfrm>
            <a:off x="1471190" y="4437112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1015 g</a:t>
            </a:r>
            <a:endParaRPr lang="pt-BR" sz="3600" b="1" dirty="0"/>
          </a:p>
        </p:txBody>
      </p:sp>
      <p:sp>
        <p:nvSpPr>
          <p:cNvPr id="124" name="CaixaDeTexto 123"/>
          <p:cNvSpPr txBox="1"/>
          <p:nvPr/>
        </p:nvSpPr>
        <p:spPr>
          <a:xfrm>
            <a:off x="1471190" y="4437111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1016 g</a:t>
            </a:r>
            <a:endParaRPr lang="pt-BR" sz="3600" b="1" dirty="0"/>
          </a:p>
        </p:txBody>
      </p:sp>
      <p:sp>
        <p:nvSpPr>
          <p:cNvPr id="125" name="CaixaDeTexto 124"/>
          <p:cNvSpPr txBox="1"/>
          <p:nvPr/>
        </p:nvSpPr>
        <p:spPr>
          <a:xfrm>
            <a:off x="1471190" y="4437112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1013 g</a:t>
            </a:r>
            <a:endParaRPr lang="pt-BR" sz="3600" b="1" dirty="0"/>
          </a:p>
        </p:txBody>
      </p:sp>
      <p:sp>
        <p:nvSpPr>
          <p:cNvPr id="126" name="CaixaDeTexto 125"/>
          <p:cNvSpPr txBox="1"/>
          <p:nvPr/>
        </p:nvSpPr>
        <p:spPr>
          <a:xfrm>
            <a:off x="1471190" y="4437112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1016 g</a:t>
            </a:r>
            <a:endParaRPr lang="pt-BR" sz="3600" b="1" dirty="0"/>
          </a:p>
        </p:txBody>
      </p:sp>
      <p:sp>
        <p:nvSpPr>
          <p:cNvPr id="127" name="CaixaDeTexto 126"/>
          <p:cNvSpPr txBox="1"/>
          <p:nvPr/>
        </p:nvSpPr>
        <p:spPr>
          <a:xfrm>
            <a:off x="1475656" y="4437112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1015 g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3373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3" grpId="0"/>
      <p:bldP spid="173" grpId="1"/>
      <p:bldP spid="174" grpId="0"/>
      <p:bldP spid="174" grpId="1"/>
      <p:bldP spid="177" grpId="0"/>
      <p:bldP spid="177" grpId="1"/>
      <p:bldP spid="112" grpId="0"/>
      <p:bldP spid="112" grpId="1"/>
      <p:bldP spid="119" grpId="0"/>
      <p:bldP spid="119" grpId="1"/>
      <p:bldP spid="121" grpId="0"/>
      <p:bldP spid="121" grpId="1"/>
      <p:bldP spid="122" grpId="0"/>
      <p:bldP spid="122" grpId="1"/>
      <p:bldP spid="124" grpId="0"/>
      <p:bldP spid="124" grpId="1"/>
      <p:bldP spid="125" grpId="0"/>
      <p:bldP spid="125" grpId="1"/>
      <p:bldP spid="126" grpId="0"/>
      <p:bldP spid="126" grpId="1"/>
      <p:bldP spid="1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Exemplo </a:t>
            </a:r>
            <a:r>
              <a:rPr lang="pt-BR" b="1" dirty="0"/>
              <a:t>de determinação da Tendência e Repetitividade</a:t>
            </a:r>
          </a:p>
          <a:p>
            <a:pPr algn="just"/>
            <a:r>
              <a:rPr lang="pt-BR" dirty="0"/>
              <a:t>A </a:t>
            </a:r>
            <a:r>
              <a:rPr lang="pt-BR" dirty="0" smtClean="0"/>
              <a:t>figura anterior </a:t>
            </a:r>
            <a:r>
              <a:rPr lang="pt-BR" dirty="0"/>
              <a:t>apresenta um exemplo onde são estimados os erros de uma balança </a:t>
            </a:r>
            <a:r>
              <a:rPr lang="pt-BR" dirty="0" smtClean="0"/>
              <a:t>eletrônica digital</a:t>
            </a:r>
            <a:r>
              <a:rPr lang="pt-BR" dirty="0"/>
              <a:t>. Para tal, uma massa padrão de </a:t>
            </a:r>
            <a:r>
              <a:rPr lang="pt-BR" dirty="0" smtClean="0"/>
              <a:t>1.000,00 </a:t>
            </a:r>
            <a:r>
              <a:rPr lang="pt-BR" dirty="0"/>
              <a:t>± </a:t>
            </a:r>
            <a:r>
              <a:rPr lang="pt-BR" dirty="0" smtClean="0"/>
              <a:t>0,01 g </a:t>
            </a:r>
            <a:r>
              <a:rPr lang="pt-BR" dirty="0"/>
              <a:t>é medida várias vezes por </a:t>
            </a:r>
            <a:r>
              <a:rPr lang="pt-BR" dirty="0" smtClean="0"/>
              <a:t>esta balança</a:t>
            </a:r>
            <a:r>
              <a:rPr lang="pt-BR" dirty="0"/>
              <a:t>. Sabe-se de antemão que o </a:t>
            </a:r>
            <a:r>
              <a:rPr lang="pt-BR" b="1" u="sng" dirty="0"/>
              <a:t>valor do erro da massa padrão é desprezável </a:t>
            </a:r>
            <a:r>
              <a:rPr lang="pt-BR" dirty="0"/>
              <a:t>em relação </a:t>
            </a:r>
            <a:r>
              <a:rPr lang="pt-BR" dirty="0" smtClean="0"/>
              <a:t>aos erros </a:t>
            </a:r>
            <a:r>
              <a:rPr lang="pt-BR" dirty="0"/>
              <a:t>tipicamente esperados para esta balança. Neste caso, o valor desta massa pode </a:t>
            </a:r>
            <a:r>
              <a:rPr lang="pt-BR" dirty="0" smtClean="0"/>
              <a:t>ser assumido </a:t>
            </a:r>
            <a:r>
              <a:rPr lang="pt-BR" dirty="0"/>
              <a:t>como o valor verdadeiro convencional </a:t>
            </a:r>
            <a:r>
              <a:rPr lang="pt-BR" b="1" u="sng" dirty="0"/>
              <a:t>(VVC) do mensurando</a:t>
            </a:r>
            <a:r>
              <a:rPr lang="pt-BR" dirty="0"/>
              <a:t>. </a:t>
            </a:r>
            <a:r>
              <a:rPr lang="pt-BR" i="1" dirty="0" smtClean="0"/>
              <a:t>Notem </a:t>
            </a:r>
            <a:r>
              <a:rPr lang="pt-BR" i="1" dirty="0"/>
              <a:t>que a </a:t>
            </a:r>
            <a:r>
              <a:rPr lang="pt-BR" i="1" dirty="0" smtClean="0"/>
              <a:t>determinação dos </a:t>
            </a:r>
            <a:r>
              <a:rPr lang="pt-BR" i="1" dirty="0"/>
              <a:t>erros de um SM só é possível quando se mede um mensurando já previamente conhecido</a:t>
            </a:r>
            <a:r>
              <a:rPr lang="pt-BR" i="1" dirty="0" smtClean="0"/>
              <a:t>, isto </a:t>
            </a:r>
            <a:r>
              <a:rPr lang="pt-BR" i="1" dirty="0"/>
              <a:t>é, apenas quando o VVC é conhecido.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58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Erro </a:t>
            </a:r>
            <a:r>
              <a:rPr lang="pt-BR" b="1" dirty="0"/>
              <a:t>sistemático</a:t>
            </a:r>
          </a:p>
          <a:p>
            <a:pPr algn="just"/>
            <a:r>
              <a:rPr lang="pt-BR" dirty="0"/>
              <a:t>O </a:t>
            </a:r>
            <a:r>
              <a:rPr lang="pt-BR" i="1" dirty="0"/>
              <a:t>erro sistemático </a:t>
            </a:r>
            <a:r>
              <a:rPr lang="pt-BR" dirty="0"/>
              <a:t>(Es): é a parcela de erro sempre presente nas medições realizadas </a:t>
            </a:r>
            <a:r>
              <a:rPr lang="pt-BR" dirty="0" smtClean="0"/>
              <a:t>em idênticas </a:t>
            </a:r>
            <a:r>
              <a:rPr lang="pt-BR" dirty="0"/>
              <a:t>condições de operação</a:t>
            </a:r>
            <a:r>
              <a:rPr lang="pt-BR" dirty="0" smtClean="0"/>
              <a:t>.</a:t>
            </a:r>
          </a:p>
          <a:p>
            <a:pPr marL="114300" indent="0" algn="just">
              <a:buNone/>
            </a:pPr>
            <a:r>
              <a:rPr lang="pt-BR" dirty="0" smtClean="0"/>
              <a:t> </a:t>
            </a:r>
            <a:r>
              <a:rPr lang="pt-BR" dirty="0"/>
              <a:t>Um dispositivo mostrador com seu ponteiro "torto" é </a:t>
            </a:r>
            <a:r>
              <a:rPr lang="pt-BR" dirty="0" smtClean="0"/>
              <a:t>um exemplo </a:t>
            </a:r>
            <a:r>
              <a:rPr lang="pt-BR" dirty="0"/>
              <a:t>clássico de erro sistemático, que sempre se repetirá enquanto o ponteiro estiver torto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1883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 primeira indicação obtida é </a:t>
            </a:r>
            <a:r>
              <a:rPr lang="pt-BR" dirty="0" smtClean="0"/>
              <a:t>1014g</a:t>
            </a:r>
            <a:r>
              <a:rPr lang="pt-BR" dirty="0"/>
              <a:t>, que difere do valor verdadeiro convencional </a:t>
            </a:r>
            <a:r>
              <a:rPr lang="pt-BR" dirty="0" smtClean="0"/>
              <a:t>1000g</a:t>
            </a:r>
            <a:r>
              <a:rPr lang="pt-BR" dirty="0"/>
              <a:t>. </a:t>
            </a:r>
            <a:r>
              <a:rPr lang="pt-BR" dirty="0" smtClean="0"/>
              <a:t>Nota-se a </a:t>
            </a:r>
            <a:r>
              <a:rPr lang="pt-BR" dirty="0"/>
              <a:t>existência de um erro de medição de E = 1014 - 1000 = + </a:t>
            </a:r>
            <a:r>
              <a:rPr lang="pt-BR" dirty="0" smtClean="0"/>
              <a:t>14g</a:t>
            </a:r>
            <a:r>
              <a:rPr lang="pt-BR" dirty="0"/>
              <a:t>. Entretanto, ao </a:t>
            </a:r>
            <a:r>
              <a:rPr lang="pt-BR" b="1" u="sng" dirty="0"/>
              <a:t>medir-se </a:t>
            </a:r>
            <a:r>
              <a:rPr lang="pt-BR" b="1" u="sng" dirty="0" smtClean="0"/>
              <a:t>uma única </a:t>
            </a:r>
            <a:r>
              <a:rPr lang="pt-BR" b="1" u="sng" dirty="0"/>
              <a:t>vez não é possível identificar as componentes dos erros sistemático e aleatório.</a:t>
            </a:r>
            <a:r>
              <a:rPr lang="pt-BR" dirty="0"/>
              <a:t> Os </a:t>
            </a:r>
            <a:r>
              <a:rPr lang="pt-BR" dirty="0" smtClean="0"/>
              <a:t>valores das </a:t>
            </a:r>
            <a:r>
              <a:rPr lang="pt-BR" dirty="0"/>
              <a:t>indicações obtidas nas onze medições adicionais apresentaram variações. Como trata-se </a:t>
            </a:r>
            <a:r>
              <a:rPr lang="pt-BR" dirty="0" smtClean="0"/>
              <a:t>de um </a:t>
            </a:r>
            <a:r>
              <a:rPr lang="pt-BR" dirty="0"/>
              <a:t>mensurando invariável, a dispersão dos valores das indicações é atribuída aos efeitos </a:t>
            </a:r>
            <a:r>
              <a:rPr lang="pt-BR" dirty="0" smtClean="0"/>
              <a:t>dos erros </a:t>
            </a:r>
            <a:r>
              <a:rPr lang="pt-BR" dirty="0"/>
              <a:t>aleatórios do sistema de medição. A distribuição dos valores das indicações obtidas</a:t>
            </a:r>
            <a:r>
              <a:rPr lang="pt-BR" dirty="0" smtClean="0"/>
              <a:t>, mostrada </a:t>
            </a:r>
            <a:r>
              <a:rPr lang="pt-BR" dirty="0"/>
              <a:t>na </a:t>
            </a:r>
            <a:r>
              <a:rPr lang="pt-BR" dirty="0" smtClean="0"/>
              <a:t>“curva” da figura anterior, </a:t>
            </a:r>
            <a:r>
              <a:rPr lang="pt-BR" dirty="0"/>
              <a:t>agrupa-se em torno do valor central médio de 1015 g e tem </a:t>
            </a:r>
            <a:r>
              <a:rPr lang="pt-BR" dirty="0" smtClean="0"/>
              <a:t>uma forma </a:t>
            </a:r>
            <a:r>
              <a:rPr lang="pt-BR" dirty="0"/>
              <a:t>que se assemelha a uma distribuição </a:t>
            </a:r>
            <a:r>
              <a:rPr lang="pt-BR" dirty="0" smtClean="0"/>
              <a:t>normal. </a:t>
            </a:r>
            <a:r>
              <a:rPr lang="pt-BR" dirty="0"/>
              <a:t>Por observação direta nota-se </a:t>
            </a:r>
            <a:r>
              <a:rPr lang="pt-BR" dirty="0" smtClean="0"/>
              <a:t>que os </a:t>
            </a:r>
            <a:r>
              <a:rPr lang="pt-BR" dirty="0"/>
              <a:t>valores das doze indicações estão enquadradas dentro da faixa de 1015 ± 3</a:t>
            </a:r>
            <a:r>
              <a:rPr lang="pt-BR" dirty="0" smtClean="0"/>
              <a:t> </a:t>
            </a:r>
            <a:r>
              <a:rPr lang="pt-BR" dirty="0"/>
              <a:t>g.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7678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19643" r="12989" b="9128"/>
          <a:stretch/>
        </p:blipFill>
        <p:spPr bwMode="auto">
          <a:xfrm>
            <a:off x="683568" y="1700808"/>
            <a:ext cx="6766491" cy="408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9572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 smtClean="0"/>
              <a:t>Tendência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tendência e o desvio padrão experimental foram estimados com o auxílio da tabela da </a:t>
            </a:r>
            <a:r>
              <a:rPr lang="pt-BR" dirty="0" smtClean="0"/>
              <a:t>figura abaixo. </a:t>
            </a:r>
            <a:r>
              <a:rPr lang="pt-BR" dirty="0"/>
              <a:t>O valor médio das indicações foi determinado (MI = 1015 g) e com este a tendência </a:t>
            </a:r>
            <a:r>
              <a:rPr lang="pt-BR" dirty="0" smtClean="0"/>
              <a:t>foi estimada </a:t>
            </a:r>
            <a:r>
              <a:rPr lang="pt-BR" dirty="0"/>
              <a:t>por meio da </a:t>
            </a:r>
            <a:r>
              <a:rPr lang="pt-BR" dirty="0" smtClean="0"/>
              <a:t>equação </a:t>
            </a:r>
            <a:r>
              <a:rPr lang="pt-BR" dirty="0"/>
              <a:t>Td = MI – VVC</a:t>
            </a:r>
            <a:r>
              <a:rPr lang="pt-BR" dirty="0" smtClean="0"/>
              <a:t>, </a:t>
            </a:r>
            <a:r>
              <a:rPr lang="pt-BR" dirty="0"/>
              <a:t>sendo obtido</a:t>
            </a:r>
            <a:r>
              <a:rPr lang="pt-BR" dirty="0" smtClean="0"/>
              <a:t>:</a:t>
            </a:r>
          </a:p>
          <a:p>
            <a:pPr algn="just"/>
            <a:r>
              <a:rPr lang="pt-BR" b="1" dirty="0"/>
              <a:t>Td = MI – VVC</a:t>
            </a:r>
          </a:p>
          <a:p>
            <a:pPr algn="just"/>
            <a:r>
              <a:rPr lang="pt-BR" dirty="0"/>
              <a:t>Td = 1015 - 1000 g</a:t>
            </a:r>
          </a:p>
          <a:p>
            <a:pPr algn="just"/>
            <a:r>
              <a:rPr lang="pt-BR" dirty="0"/>
              <a:t>Td = 15 </a:t>
            </a:r>
            <a:r>
              <a:rPr lang="pt-BR" dirty="0" smtClean="0"/>
              <a:t>g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104456" cy="324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3782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 smtClean="0"/>
              <a:t>Desvio Padrão Experimental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aplicação da equação </a:t>
            </a:r>
            <a:r>
              <a:rPr lang="pt-BR" dirty="0" smtClean="0"/>
              <a:t>		   </a:t>
            </a:r>
            <a:r>
              <a:rPr lang="pt-BR" dirty="0"/>
              <a:t>leva ao </a:t>
            </a:r>
            <a:r>
              <a:rPr lang="pt-BR" dirty="0" smtClean="0"/>
              <a:t>seguinte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114300" indent="0" algn="just">
              <a:buNone/>
            </a:pPr>
            <a:r>
              <a:rPr lang="pt-BR" dirty="0" smtClean="0"/>
              <a:t>valor </a:t>
            </a:r>
            <a:r>
              <a:rPr lang="pt-BR" dirty="0"/>
              <a:t>para o desvio </a:t>
            </a:r>
            <a:r>
              <a:rPr lang="pt-BR" dirty="0" smtClean="0"/>
              <a:t>padrão experimental</a:t>
            </a:r>
            <a:r>
              <a:rPr lang="pt-BR" dirty="0"/>
              <a:t>:</a:t>
            </a:r>
          </a:p>
          <a:p>
            <a:pPr algn="just"/>
            <a:r>
              <a:rPr lang="pt-BR" dirty="0"/>
              <a:t>s = 1,65 g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9" t="31547" r="48239" b="55357"/>
          <a:stretch/>
        </p:blipFill>
        <p:spPr bwMode="auto">
          <a:xfrm>
            <a:off x="3593906" y="2060848"/>
            <a:ext cx="1698173" cy="95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Repetitividade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coeficiente t de Student para 12 medidas, portanto 11 graus de liberdade, e confiabilidade 95</a:t>
            </a:r>
            <a:r>
              <a:rPr lang="pt-BR" dirty="0" smtClean="0"/>
              <a:t>% é </a:t>
            </a:r>
            <a:r>
              <a:rPr lang="pt-BR" dirty="0"/>
              <a:t>de </a:t>
            </a:r>
            <a:r>
              <a:rPr lang="pt-BR" dirty="0" smtClean="0"/>
              <a:t>2,23 (tabela). </a:t>
            </a:r>
            <a:r>
              <a:rPr lang="pt-BR" dirty="0"/>
              <a:t>Logo, a repetitividade (Re), dentro da qual situa-se o erro aleatório, </a:t>
            </a:r>
            <a:r>
              <a:rPr lang="pt-BR" dirty="0" smtClean="0"/>
              <a:t>resulta em:</a:t>
            </a:r>
          </a:p>
          <a:p>
            <a:pPr marL="114300" indent="0" algn="ctr">
              <a:buNone/>
            </a:pPr>
            <a:r>
              <a:rPr lang="pt-BR" b="1" dirty="0" smtClean="0"/>
              <a:t>Re = </a:t>
            </a:r>
            <a:r>
              <a:rPr lang="pt-BR" b="1" dirty="0"/>
              <a:t>± </a:t>
            </a:r>
            <a:r>
              <a:rPr lang="pt-BR" b="1" dirty="0" smtClean="0"/>
              <a:t>t . s</a:t>
            </a:r>
            <a:endParaRPr lang="pt-BR" b="1" dirty="0"/>
          </a:p>
          <a:p>
            <a:pPr algn="just"/>
            <a:r>
              <a:rPr lang="pt-BR" dirty="0"/>
              <a:t>Re = ± (</a:t>
            </a:r>
            <a:r>
              <a:rPr lang="pt-BR" dirty="0" smtClean="0"/>
              <a:t>2,23 </a:t>
            </a:r>
            <a:r>
              <a:rPr lang="pt-BR" dirty="0"/>
              <a:t>. 1,65) g</a:t>
            </a:r>
          </a:p>
          <a:p>
            <a:pPr algn="just"/>
            <a:r>
              <a:rPr lang="pt-BR" dirty="0"/>
              <a:t>Re = ± </a:t>
            </a:r>
            <a:r>
              <a:rPr lang="pt-BR" dirty="0" smtClean="0"/>
              <a:t>3,68 </a:t>
            </a:r>
            <a:r>
              <a:rPr lang="pt-BR" dirty="0"/>
              <a:t>g</a:t>
            </a:r>
          </a:p>
          <a:p>
            <a:pPr algn="just"/>
            <a:endParaRPr lang="pt-BR" dirty="0" smtClean="0"/>
          </a:p>
          <a:p>
            <a:pPr marL="114300" indent="0" algn="just">
              <a:buNone/>
            </a:pPr>
            <a:r>
              <a:rPr lang="pt-BR" b="1" dirty="0" smtClean="0"/>
              <a:t>Isto </a:t>
            </a:r>
            <a:r>
              <a:rPr lang="pt-BR" b="1" dirty="0"/>
              <a:t>quer dizer que existe 95% de probabilidade do erro aleatório se enquadrar dentro de </a:t>
            </a:r>
            <a:r>
              <a:rPr lang="pt-BR" b="1" dirty="0" smtClean="0"/>
              <a:t>uma faixa </a:t>
            </a:r>
            <a:r>
              <a:rPr lang="pt-BR" b="1" dirty="0"/>
              <a:t>simétrica de ± 3,6 g centrada em torno do valor médio 1015g.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20179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Tabela do coeficiente de Student</a:t>
            </a:r>
            <a:endParaRPr lang="pt-BR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17460" r="34072" b="12302"/>
          <a:stretch/>
        </p:blipFill>
        <p:spPr bwMode="auto">
          <a:xfrm>
            <a:off x="1907704" y="2060848"/>
            <a:ext cx="41510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35896" y="3573016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9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 smtClean="0"/>
              <a:t>Observação</a:t>
            </a:r>
            <a:r>
              <a:rPr lang="pt-BR" b="1" dirty="0"/>
              <a:t>:</a:t>
            </a:r>
          </a:p>
          <a:p>
            <a:pPr algn="just"/>
            <a:r>
              <a:rPr lang="pt-BR" dirty="0"/>
              <a:t>Caso o valor real da massa aplicada à balança fosse desconhecido, o leigo </a:t>
            </a:r>
            <a:r>
              <a:rPr lang="pt-BR" dirty="0" smtClean="0"/>
              <a:t>muito provavelmente </a:t>
            </a:r>
            <a:r>
              <a:rPr lang="pt-BR" dirty="0"/>
              <a:t>afirmaria, após o experimento, que o valor da mesma é:</a:t>
            </a:r>
          </a:p>
          <a:p>
            <a:pPr algn="just"/>
            <a:r>
              <a:rPr lang="pt-BR" dirty="0"/>
              <a:t>m = (1014 ± 3) g</a:t>
            </a:r>
          </a:p>
          <a:p>
            <a:pPr algn="just"/>
            <a:r>
              <a:rPr lang="pt-BR" dirty="0"/>
              <a:t>Ao fazer isto ele estaria cometendo um grave erro, pelo fato de não considerar a </a:t>
            </a:r>
            <a:r>
              <a:rPr lang="pt-BR" dirty="0" smtClean="0"/>
              <a:t>existência do </a:t>
            </a:r>
            <a:r>
              <a:rPr lang="pt-BR" dirty="0"/>
              <a:t>erro sistemático.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26573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forma correta da determinação do </a:t>
            </a:r>
            <a:r>
              <a:rPr lang="pt-BR" i="1" dirty="0"/>
              <a:t>resultado da medição </a:t>
            </a:r>
            <a:r>
              <a:rPr lang="pt-BR" dirty="0"/>
              <a:t>(RM) </a:t>
            </a:r>
            <a:r>
              <a:rPr lang="pt-BR" dirty="0" smtClean="0"/>
              <a:t>será exposta mais a frente, </a:t>
            </a:r>
            <a:r>
              <a:rPr lang="pt-BR" dirty="0"/>
              <a:t>porém, pode-se adiantar que, desconsiderando as demais </a:t>
            </a:r>
            <a:r>
              <a:rPr lang="pt-BR" dirty="0" smtClean="0"/>
              <a:t>parcelas de </a:t>
            </a:r>
            <a:r>
              <a:rPr lang="pt-BR" dirty="0"/>
              <a:t>incerteza, o RM poderia ser expresso por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			onde</a:t>
            </a:r>
            <a:r>
              <a:rPr lang="pt-BR" dirty="0"/>
              <a:t>:</a:t>
            </a:r>
          </a:p>
          <a:p>
            <a:pPr algn="just"/>
            <a:r>
              <a:rPr lang="pt-BR" dirty="0"/>
              <a:t>MI = valor médio das indicações</a:t>
            </a:r>
          </a:p>
          <a:p>
            <a:pPr algn="just"/>
            <a:r>
              <a:rPr lang="pt-BR" dirty="0"/>
              <a:t>Td = tendência</a:t>
            </a:r>
          </a:p>
          <a:p>
            <a:pPr algn="just"/>
            <a:r>
              <a:rPr lang="pt-BR" dirty="0"/>
              <a:t>Re = repetitividade</a:t>
            </a:r>
          </a:p>
          <a:p>
            <a:pPr algn="just"/>
            <a:r>
              <a:rPr lang="pt-BR" dirty="0"/>
              <a:t>n = número de medidas </a:t>
            </a:r>
            <a:r>
              <a:rPr lang="pt-BR" dirty="0" smtClean="0"/>
              <a:t>efetuadas que </a:t>
            </a:r>
            <a:r>
              <a:rPr lang="pt-BR" dirty="0"/>
              <a:t>leva a:</a:t>
            </a:r>
          </a:p>
          <a:p>
            <a:pPr algn="just"/>
            <a:r>
              <a:rPr lang="pt-BR" dirty="0"/>
              <a:t>RM = (1000 ± 1) g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9" t="61508" r="42216" b="33135"/>
          <a:stretch/>
        </p:blipFill>
        <p:spPr bwMode="auto">
          <a:xfrm>
            <a:off x="846175" y="2995723"/>
            <a:ext cx="3099416" cy="83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Curva de erros de um sistema de medição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figura </a:t>
            </a:r>
            <a:r>
              <a:rPr lang="pt-BR" dirty="0" smtClean="0"/>
              <a:t>abaixo </a:t>
            </a:r>
            <a:r>
              <a:rPr lang="pt-BR" dirty="0"/>
              <a:t>apresenta um exemplo de determinação da curva de erros: Para a mesma balança </a:t>
            </a:r>
            <a:r>
              <a:rPr lang="pt-BR" dirty="0" smtClean="0"/>
              <a:t>utilizada anteriormente, </a:t>
            </a:r>
            <a:r>
              <a:rPr lang="pt-BR" dirty="0"/>
              <a:t>repetiu-se o procedimento para a estimação de </a:t>
            </a:r>
            <a:r>
              <a:rPr lang="pt-BR" b="1" dirty="0"/>
              <a:t>Td</a:t>
            </a:r>
            <a:r>
              <a:rPr lang="pt-BR" dirty="0"/>
              <a:t> e </a:t>
            </a:r>
            <a:r>
              <a:rPr lang="pt-BR" b="1" dirty="0"/>
              <a:t>Re</a:t>
            </a:r>
            <a:r>
              <a:rPr lang="pt-BR" dirty="0"/>
              <a:t> quando foram </a:t>
            </a:r>
            <a:r>
              <a:rPr lang="pt-BR" dirty="0" smtClean="0"/>
              <a:t>utilizados valores </a:t>
            </a:r>
            <a:r>
              <a:rPr lang="pt-BR" dirty="0"/>
              <a:t>adicionais de massas padrão, cada qual com seu valor verdadeiro </a:t>
            </a:r>
            <a:r>
              <a:rPr lang="pt-BR" dirty="0" smtClean="0"/>
              <a:t>convencional conhecido</a:t>
            </a:r>
            <a:r>
              <a:rPr lang="pt-BR" dirty="0"/>
              <a:t>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23413" r="11315" b="12699"/>
          <a:stretch/>
        </p:blipFill>
        <p:spPr bwMode="auto">
          <a:xfrm>
            <a:off x="1835696" y="3933056"/>
            <a:ext cx="4518585" cy="238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3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Curva </a:t>
            </a:r>
            <a:r>
              <a:rPr lang="pt-BR" b="1" dirty="0"/>
              <a:t>de erros de um </a:t>
            </a:r>
            <a:r>
              <a:rPr lang="pt-BR" b="1" dirty="0" smtClean="0"/>
              <a:t>sistema </a:t>
            </a:r>
            <a:r>
              <a:rPr lang="pt-BR" b="1" dirty="0"/>
              <a:t>de </a:t>
            </a:r>
            <a:r>
              <a:rPr lang="pt-BR" b="1" dirty="0" smtClean="0"/>
              <a:t>medição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representação gráfica destes erros, ou seja a curva de erros, é também mostrada. No eixo horizontal representa-se o valor da indicação. No eixo vertical, o erro de medição, sendo que o ponto central representa a tendência (Td) e, em torno desta, traçam-se os limites esperados para o erro aleatório estimados por:</a:t>
            </a:r>
          </a:p>
          <a:p>
            <a:pPr algn="just"/>
            <a:r>
              <a:rPr lang="pt-BR" dirty="0"/>
              <a:t>limite superior: Td + Re</a:t>
            </a:r>
          </a:p>
          <a:p>
            <a:pPr algn="just"/>
            <a:r>
              <a:rPr lang="pt-BR" dirty="0"/>
              <a:t>limite inferior: Td - Re</a:t>
            </a:r>
          </a:p>
          <a:p>
            <a:pPr marL="114300" indent="0" algn="just">
              <a:buNone/>
            </a:pPr>
            <a:endParaRPr lang="pt-BR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23413" r="11315" b="12699"/>
          <a:stretch/>
        </p:blipFill>
        <p:spPr bwMode="auto">
          <a:xfrm>
            <a:off x="755576" y="4945607"/>
            <a:ext cx="3582481" cy="188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19444" r="26487" b="41313"/>
          <a:stretch/>
        </p:blipFill>
        <p:spPr bwMode="auto">
          <a:xfrm>
            <a:off x="5004048" y="4769908"/>
            <a:ext cx="3408739" cy="190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5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Erro </a:t>
            </a:r>
            <a:r>
              <a:rPr lang="pt-BR" b="1" dirty="0"/>
              <a:t>sistemático</a:t>
            </a:r>
          </a:p>
          <a:p>
            <a:pPr algn="just"/>
            <a:r>
              <a:rPr lang="pt-BR" dirty="0" smtClean="0"/>
              <a:t>Pode </a:t>
            </a:r>
            <a:r>
              <a:rPr lang="pt-BR" dirty="0"/>
              <a:t>tanto ser causado por um problema de ajuste ou desgaste do sistema de medição, </a:t>
            </a:r>
            <a:r>
              <a:rPr lang="pt-BR" dirty="0" smtClean="0"/>
              <a:t>quanto por </a:t>
            </a:r>
            <a:r>
              <a:rPr lang="pt-BR" dirty="0"/>
              <a:t>fatores construtivos. Pode estar associado ao próprio princípio de medição empregado </a:t>
            </a:r>
            <a:r>
              <a:rPr lang="pt-BR" dirty="0" smtClean="0"/>
              <a:t>ou ainda </a:t>
            </a:r>
            <a:r>
              <a:rPr lang="pt-BR" dirty="0"/>
              <a:t>ser influenciado por grandezas ou fatores externos, como as condições ambientais.</a:t>
            </a:r>
          </a:p>
          <a:p>
            <a:pPr algn="just"/>
            <a:r>
              <a:rPr lang="pt-BR" dirty="0"/>
              <a:t>A estimativa do erro sistemático da indicação de um instrumento de medição é </a:t>
            </a:r>
            <a:r>
              <a:rPr lang="pt-BR" dirty="0" smtClean="0"/>
              <a:t>também denominado </a:t>
            </a:r>
            <a:r>
              <a:rPr lang="pt-BR" i="1" dirty="0"/>
              <a:t>Tendência </a:t>
            </a:r>
            <a:r>
              <a:rPr lang="pt-BR" dirty="0"/>
              <a:t>(</a:t>
            </a:r>
            <a:r>
              <a:rPr lang="pt-BR" dirty="0" err="1"/>
              <a:t>Td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770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pt-BR" b="1" dirty="0" smtClean="0"/>
              <a:t>Erro </a:t>
            </a:r>
            <a:r>
              <a:rPr lang="pt-BR" b="1" dirty="0"/>
              <a:t>Máximo do Sistema de Medição</a:t>
            </a:r>
          </a:p>
          <a:p>
            <a:pPr algn="just"/>
            <a:r>
              <a:rPr lang="pt-BR" b="1" u="sng" dirty="0"/>
              <a:t>O fabricante de um sistema de medição normalmente especifica um parâmetro que </a:t>
            </a:r>
            <a:r>
              <a:rPr lang="pt-BR" b="1" u="sng" dirty="0" smtClean="0"/>
              <a:t>corresponde ao </a:t>
            </a:r>
            <a:r>
              <a:rPr lang="pt-BR" b="1" u="sng" dirty="0"/>
              <a:t>limite dos máximos erros presentes neste SM quando este é utilizado nas condições típicas </a:t>
            </a:r>
            <a:r>
              <a:rPr lang="pt-BR" b="1" u="sng" dirty="0" smtClean="0"/>
              <a:t>de operação</a:t>
            </a:r>
            <a:r>
              <a:rPr lang="pt-BR" b="1" u="sng" dirty="0"/>
              <a:t>. </a:t>
            </a:r>
            <a:r>
              <a:rPr lang="pt-BR" dirty="0"/>
              <a:t>Este parâmetro deve ser usado com muito cuidado, verificando-se que não </a:t>
            </a:r>
            <a:r>
              <a:rPr lang="pt-BR" dirty="0" smtClean="0"/>
              <a:t>são violadas </a:t>
            </a:r>
            <a:r>
              <a:rPr lang="pt-BR" dirty="0"/>
              <a:t>as condições especificadas pelo fabricante nem as recomendações a nível operacional </a:t>
            </a:r>
            <a:r>
              <a:rPr lang="pt-BR" dirty="0" smtClean="0"/>
              <a:t>e  de </a:t>
            </a:r>
            <a:r>
              <a:rPr lang="pt-BR" dirty="0"/>
              <a:t>manutenção.</a:t>
            </a:r>
          </a:p>
          <a:p>
            <a:pPr algn="just"/>
            <a:r>
              <a:rPr lang="pt-BR" dirty="0"/>
              <a:t>Define-se o parâmetro denominado </a:t>
            </a:r>
            <a:r>
              <a:rPr lang="pt-BR" i="1" dirty="0"/>
              <a:t>erro máximo </a:t>
            </a:r>
            <a:r>
              <a:rPr lang="pt-BR" dirty="0"/>
              <a:t>(E</a:t>
            </a:r>
            <a:r>
              <a:rPr lang="pt-BR" baseline="-25000" dirty="0"/>
              <a:t>max</a:t>
            </a:r>
            <a:r>
              <a:rPr lang="pt-BR" dirty="0"/>
              <a:t>) de um sistema de medição como a </a:t>
            </a:r>
            <a:r>
              <a:rPr lang="pt-BR" dirty="0" smtClean="0"/>
              <a:t>faixa de </a:t>
            </a:r>
            <a:r>
              <a:rPr lang="pt-BR" dirty="0"/>
              <a:t>valores, centrada em torno do zero, que, com uma probabilidade definida, contém o maior </a:t>
            </a:r>
            <a:r>
              <a:rPr lang="pt-BR" dirty="0" smtClean="0"/>
              <a:t>erro do </a:t>
            </a:r>
            <a:r>
              <a:rPr lang="pt-BR" dirty="0"/>
              <a:t>qual pode estar afetada qualquer indicação apresentada pelo sistema de medição</a:t>
            </a:r>
            <a:r>
              <a:rPr lang="pt-BR" dirty="0" smtClean="0"/>
              <a:t>, considerando </a:t>
            </a:r>
            <a:r>
              <a:rPr lang="pt-BR" dirty="0"/>
              <a:t>os erros sistemáticos e aleatórios em toda a sua faixa de medição, </a:t>
            </a:r>
            <a:r>
              <a:rPr lang="pt-BR" dirty="0" smtClean="0"/>
              <a:t>sempre respeitando </a:t>
            </a:r>
            <a:r>
              <a:rPr lang="pt-BR" dirty="0"/>
              <a:t>as condições de operação especificadas pelo seu fabricante.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18586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t-BR" b="1" dirty="0"/>
              <a:t>Erro Máximo do Sistema de </a:t>
            </a:r>
            <a:r>
              <a:rPr lang="pt-BR" b="1" dirty="0" smtClean="0"/>
              <a:t>Medição</a:t>
            </a:r>
          </a:p>
          <a:p>
            <a:pPr algn="just"/>
            <a:r>
              <a:rPr lang="pt-BR" b="1" dirty="0" smtClean="0"/>
              <a:t>Nas </a:t>
            </a:r>
            <a:r>
              <a:rPr lang="pt-BR" b="1" dirty="0"/>
              <a:t>condições de operação, os erros apresentados pelo sistema de medição não </a:t>
            </a:r>
            <a:r>
              <a:rPr lang="pt-BR" b="1" dirty="0" smtClean="0"/>
              <a:t>deverão ultrapassar </a:t>
            </a:r>
            <a:r>
              <a:rPr lang="pt-BR" b="1" dirty="0"/>
              <a:t>os limites definidos por - Emáx e + Emáx</a:t>
            </a:r>
            <a:r>
              <a:rPr lang="pt-BR" dirty="0"/>
              <a:t>. Sua curva de erros deve estar </a:t>
            </a:r>
            <a:r>
              <a:rPr lang="pt-BR" dirty="0" smtClean="0"/>
              <a:t>inteiramente inscrita </a:t>
            </a:r>
            <a:r>
              <a:rPr lang="pt-BR" dirty="0"/>
              <a:t>dentro do espaço definido por duas linhas horizontais localizadas em - Emáx e + Emáx</a:t>
            </a:r>
            <a:r>
              <a:rPr lang="pt-BR" dirty="0" smtClean="0"/>
              <a:t>. </a:t>
            </a:r>
            <a:r>
              <a:rPr lang="pt-BR" b="1" u="sng" dirty="0" smtClean="0"/>
              <a:t>O </a:t>
            </a:r>
            <a:r>
              <a:rPr lang="pt-BR" b="1" u="sng" dirty="0"/>
              <a:t>erro máximo do sistema de medição é o parâmetro reduzido que melhor descreve a </a:t>
            </a:r>
            <a:r>
              <a:rPr lang="pt-BR" b="1" u="sng" dirty="0" smtClean="0"/>
              <a:t>qualidade do </a:t>
            </a:r>
            <a:r>
              <a:rPr lang="pt-BR" b="1" u="sng" dirty="0"/>
              <a:t>instrumento</a:t>
            </a:r>
            <a:r>
              <a:rPr lang="pt-BR" dirty="0"/>
              <a:t>, pois expressa os limites máximos do erro de medição associado a este SM </a:t>
            </a:r>
            <a:r>
              <a:rPr lang="pt-BR" dirty="0" smtClean="0"/>
              <a:t>nas suas </a:t>
            </a:r>
            <a:r>
              <a:rPr lang="pt-BR" dirty="0"/>
              <a:t>condições normais de operação e por isso é </a:t>
            </a:r>
            <a:r>
              <a:rPr lang="pt-BR" dirty="0" smtClean="0"/>
              <a:t>frequentemente </a:t>
            </a:r>
            <a:r>
              <a:rPr lang="pt-BR" dirty="0"/>
              <a:t>utilizado na etapa de </a:t>
            </a:r>
            <a:r>
              <a:rPr lang="pt-BR" dirty="0" smtClean="0"/>
              <a:t>seleção do </a:t>
            </a:r>
            <a:r>
              <a:rPr lang="pt-BR" dirty="0"/>
              <a:t>SM. O termo </a:t>
            </a:r>
            <a:r>
              <a:rPr lang="pt-BR" i="1" dirty="0"/>
              <a:t>precisão </a:t>
            </a:r>
            <a:r>
              <a:rPr lang="pt-BR" dirty="0"/>
              <a:t>é </a:t>
            </a:r>
            <a:r>
              <a:rPr lang="pt-BR" dirty="0" smtClean="0"/>
              <a:t>frequente </a:t>
            </a:r>
            <a:r>
              <a:rPr lang="pt-BR" dirty="0"/>
              <a:t>e erroneamente empregado em lugar do erro máximo. O </a:t>
            </a:r>
            <a:r>
              <a:rPr lang="pt-BR" dirty="0" smtClean="0"/>
              <a:t>uso do </a:t>
            </a:r>
            <a:r>
              <a:rPr lang="pt-BR" dirty="0"/>
              <a:t>termo precisão pode ser empregado apenas no sentido qualitativo e jamais como </a:t>
            </a:r>
            <a:r>
              <a:rPr lang="pt-BR" dirty="0" smtClean="0"/>
              <a:t>um parâmetro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6717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 smtClean="0"/>
              <a:t>Incerteza</a:t>
            </a:r>
            <a:endParaRPr lang="pt-BR" b="1" dirty="0"/>
          </a:p>
          <a:p>
            <a:pPr algn="just"/>
            <a:r>
              <a:rPr lang="pt-BR" dirty="0"/>
              <a:t>A palavra “incerteza” significa “dúvida”. De forma ampla “incerteza da medição” significa “</a:t>
            </a:r>
            <a:r>
              <a:rPr lang="pt-BR" dirty="0" smtClean="0"/>
              <a:t>dúvida acerca </a:t>
            </a:r>
            <a:r>
              <a:rPr lang="pt-BR" dirty="0"/>
              <a:t>do resultado de uma medição”. Formalmente, define-se incerteza como: “parâmetro</a:t>
            </a:r>
            <a:r>
              <a:rPr lang="pt-BR" dirty="0" smtClean="0"/>
              <a:t>, associado </a:t>
            </a:r>
            <a:r>
              <a:rPr lang="pt-BR" dirty="0"/>
              <a:t>com o resultado de uma medição, que caracteriza a dispersão de valores que </a:t>
            </a:r>
            <a:r>
              <a:rPr lang="pt-BR" dirty="0" smtClean="0"/>
              <a:t>podem razoavelmente </a:t>
            </a:r>
            <a:r>
              <a:rPr lang="pt-BR" dirty="0"/>
              <a:t>ser atribuídos ao mensurando”.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9777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incerteza, portanto, está associada ao resultado da medição. Não corresponde ao erro </a:t>
            </a:r>
            <a:r>
              <a:rPr lang="pt-BR" dirty="0" smtClean="0"/>
              <a:t>aleatório do </a:t>
            </a:r>
            <a:r>
              <a:rPr lang="pt-BR" dirty="0"/>
              <a:t>sistema de medição, embora este seja uma das suas componentes. Outras componentes </a:t>
            </a:r>
            <a:r>
              <a:rPr lang="pt-BR" dirty="0" smtClean="0"/>
              <a:t>são decorrentes </a:t>
            </a:r>
            <a:r>
              <a:rPr lang="pt-BR" dirty="0"/>
              <a:t>da ação de grandezas de influência sobre o processo de medição, as incertezas </a:t>
            </a:r>
            <a:r>
              <a:rPr lang="pt-BR" dirty="0" smtClean="0"/>
              <a:t>da tendência </a:t>
            </a:r>
            <a:r>
              <a:rPr lang="pt-BR" dirty="0"/>
              <a:t>(ou da correção), número de medições efetuadas, resolução limitada, etc. Não há</a:t>
            </a:r>
            <a:r>
              <a:rPr lang="pt-BR" dirty="0" smtClean="0"/>
              <a:t>, portanto</a:t>
            </a:r>
            <a:r>
              <a:rPr lang="pt-BR" dirty="0"/>
              <a:t>, uma relação matemática explícita entre a incerteza de um processo de medição e </a:t>
            </a:r>
            <a:r>
              <a:rPr lang="pt-BR" dirty="0" smtClean="0"/>
              <a:t>a repetitividade </a:t>
            </a:r>
            <a:r>
              <a:rPr lang="pt-BR" dirty="0"/>
              <a:t>de um sistema de medição.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4187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incerteza é normalmente expressa em termos da </a:t>
            </a:r>
            <a:r>
              <a:rPr lang="pt-BR" i="1" dirty="0"/>
              <a:t>incerteza padrão</a:t>
            </a:r>
            <a:r>
              <a:rPr lang="pt-BR" dirty="0"/>
              <a:t>, da </a:t>
            </a:r>
            <a:r>
              <a:rPr lang="pt-BR" i="1" dirty="0"/>
              <a:t>incerteza combinada </a:t>
            </a:r>
            <a:r>
              <a:rPr lang="pt-BR" dirty="0" smtClean="0"/>
              <a:t>ou da </a:t>
            </a:r>
            <a:r>
              <a:rPr lang="pt-BR" i="1" dirty="0"/>
              <a:t>incerteza expandida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r>
              <a:rPr lang="pt-BR" b="1" dirty="0" smtClean="0"/>
              <a:t>A </a:t>
            </a:r>
            <a:r>
              <a:rPr lang="pt-BR" b="1" i="1" dirty="0"/>
              <a:t>incerteza padrão (u)</a:t>
            </a:r>
            <a:r>
              <a:rPr lang="pt-BR" i="1" dirty="0"/>
              <a:t> </a:t>
            </a:r>
            <a:r>
              <a:rPr lang="pt-BR" dirty="0"/>
              <a:t>de um dado efeito aleatório corresponde </a:t>
            </a:r>
            <a:r>
              <a:rPr lang="pt-BR" dirty="0" smtClean="0"/>
              <a:t>à estimativa </a:t>
            </a:r>
            <a:r>
              <a:rPr lang="pt-BR" dirty="0"/>
              <a:t>equivalente a um desvio padrão da ação deste efeito sobre a indicação. </a:t>
            </a:r>
            <a:endParaRPr lang="pt-BR" dirty="0" smtClean="0"/>
          </a:p>
          <a:p>
            <a:pPr algn="just"/>
            <a:r>
              <a:rPr lang="pt-BR" b="1" dirty="0" smtClean="0"/>
              <a:t>A </a:t>
            </a:r>
            <a:r>
              <a:rPr lang="pt-BR" b="1" i="1" dirty="0" smtClean="0"/>
              <a:t>incerteza combinada </a:t>
            </a:r>
            <a:r>
              <a:rPr lang="pt-BR" b="1" i="1" dirty="0"/>
              <a:t>(uc)</a:t>
            </a:r>
            <a:r>
              <a:rPr lang="pt-BR" i="1" dirty="0"/>
              <a:t> </a:t>
            </a:r>
            <a:r>
              <a:rPr lang="pt-BR" dirty="0"/>
              <a:t>de um processo de medição é estimada considerando a ação simultânea de </a:t>
            </a:r>
            <a:r>
              <a:rPr lang="pt-BR" dirty="0" smtClean="0"/>
              <a:t>todas as </a:t>
            </a:r>
            <a:r>
              <a:rPr lang="pt-BR" dirty="0"/>
              <a:t>fontes de incerteza e ainda corresponde a um desvio padrão da distribuição resultante. </a:t>
            </a:r>
          </a:p>
          <a:p>
            <a:pPr algn="just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673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A </a:t>
            </a:r>
            <a:r>
              <a:rPr lang="pt-BR" b="1" i="1" dirty="0"/>
              <a:t>incerteza expandida (U)</a:t>
            </a:r>
            <a:r>
              <a:rPr lang="pt-BR" i="1" dirty="0"/>
              <a:t> </a:t>
            </a:r>
            <a:r>
              <a:rPr lang="pt-BR" dirty="0"/>
              <a:t>associada a um processo de medição é estimada a partir da incerteza combinada multiplicada pelo coeficiente t-</a:t>
            </a:r>
            <a:r>
              <a:rPr lang="pt-BR" dirty="0" err="1"/>
              <a:t>Student</a:t>
            </a:r>
            <a:r>
              <a:rPr lang="pt-BR" dirty="0"/>
              <a:t> apropriado e reflete a faixa de dúvidas ainda presente nesta medição para uma probabilidade de enquadramento definida, geralmente de 95%.</a:t>
            </a:r>
          </a:p>
          <a:p>
            <a:pPr algn="just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24553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pt-BR" sz="2400" b="1" dirty="0" smtClean="0"/>
              <a:t>Minimização </a:t>
            </a:r>
            <a:r>
              <a:rPr lang="pt-BR" sz="2400" b="1" dirty="0"/>
              <a:t>do Erro de Medição</a:t>
            </a:r>
          </a:p>
          <a:p>
            <a:pPr algn="just"/>
            <a:r>
              <a:rPr lang="pt-BR" dirty="0"/>
              <a:t>O erro de medição sempre existe. </a:t>
            </a:r>
            <a:r>
              <a:rPr lang="pt-BR" dirty="0" smtClean="0"/>
              <a:t>Entretanto</a:t>
            </a:r>
            <a:r>
              <a:rPr lang="pt-BR" dirty="0"/>
              <a:t>, existem alguns cuidados e procedimentos que podem ser seguidos que resultam </a:t>
            </a:r>
            <a:r>
              <a:rPr lang="pt-BR" dirty="0" smtClean="0"/>
              <a:t>na minimização </a:t>
            </a:r>
            <a:r>
              <a:rPr lang="pt-BR" dirty="0"/>
              <a:t>deste erro. A seguir são apresentadas algumas sugestões nesta direção:</a:t>
            </a:r>
          </a:p>
          <a:p>
            <a:pPr marL="114300" indent="0" algn="just">
              <a:buNone/>
            </a:pPr>
            <a:r>
              <a:rPr lang="pt-BR" b="1" dirty="0" smtClean="0"/>
              <a:t>Seleção </a:t>
            </a:r>
            <a:r>
              <a:rPr lang="pt-BR" b="1" dirty="0"/>
              <a:t>correta do SM</a:t>
            </a:r>
          </a:p>
          <a:p>
            <a:pPr algn="just"/>
            <a:r>
              <a:rPr lang="pt-BR" dirty="0"/>
              <a:t>Operacional e funcionalmente o SM deve ser apropriado para o tipo de mensurando. </a:t>
            </a:r>
            <a:endParaRPr lang="pt-BR" dirty="0" smtClean="0"/>
          </a:p>
          <a:p>
            <a:pPr marL="114300" indent="0" algn="just">
              <a:buNone/>
            </a:pPr>
            <a:r>
              <a:rPr lang="pt-BR" b="1" dirty="0"/>
              <a:t>Modelação correta do processo de medição</a:t>
            </a:r>
          </a:p>
          <a:p>
            <a:pPr algn="just"/>
            <a:r>
              <a:rPr lang="pt-BR" dirty="0"/>
              <a:t>Um fator de elevada importância é o conhecimento da natureza do processo ou da grandeza que está sendo </a:t>
            </a:r>
            <a:r>
              <a:rPr lang="pt-BR" dirty="0" smtClean="0"/>
              <a:t>medida.</a:t>
            </a:r>
          </a:p>
          <a:p>
            <a:pPr marL="114300" indent="0" algn="just">
              <a:buNone/>
            </a:pPr>
            <a:r>
              <a:rPr lang="pt-BR" b="1" dirty="0"/>
              <a:t>Adequação do Erro Máximo do Sistema de Medição</a:t>
            </a:r>
          </a:p>
          <a:p>
            <a:pPr algn="just"/>
            <a:r>
              <a:rPr lang="pt-BR" dirty="0"/>
              <a:t>Embora um SM sempre apresente erro de medição, diferentes sistemas de medição podem apresentar diferentes níveis de erros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21584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Calibração </a:t>
            </a:r>
            <a:r>
              <a:rPr lang="pt-BR" b="1" dirty="0"/>
              <a:t>do Sistema de </a:t>
            </a:r>
            <a:r>
              <a:rPr lang="pt-BR" b="1" dirty="0" smtClean="0"/>
              <a:t>Medição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SM deve ser calibrado ou, ao menos, seus erros devem ser verificados em alguns pontos</a:t>
            </a:r>
            <a:r>
              <a:rPr lang="pt-BR" dirty="0" smtClean="0"/>
              <a:t>, quando </a:t>
            </a:r>
            <a:r>
              <a:rPr lang="pt-BR" dirty="0"/>
              <a:t>se suspeitar que possa estar fora das condições normais de funcionamento ou vir </a:t>
            </a:r>
            <a:r>
              <a:rPr lang="pt-BR" dirty="0" smtClean="0"/>
              <a:t>a operar </a:t>
            </a:r>
            <a:r>
              <a:rPr lang="pt-BR" dirty="0"/>
              <a:t>em condições adversas das especificadas pelo fabricante. Os erros de medição </a:t>
            </a:r>
            <a:r>
              <a:rPr lang="pt-BR" dirty="0" smtClean="0"/>
              <a:t>obtidos através </a:t>
            </a:r>
            <a:r>
              <a:rPr lang="pt-BR" dirty="0"/>
              <a:t>da calibração são comparados com as especificações do SM dadas pelo fabricante, e </a:t>
            </a:r>
            <a:r>
              <a:rPr lang="pt-BR" dirty="0" smtClean="0"/>
              <a:t>ou com </a:t>
            </a:r>
            <a:r>
              <a:rPr lang="pt-BR" dirty="0"/>
              <a:t>as características metrológicas requeridas na aplicação para a qual se destina este SM.</a:t>
            </a:r>
          </a:p>
          <a:p>
            <a:pPr algn="just"/>
            <a:r>
              <a:rPr lang="pt-BR" dirty="0"/>
              <a:t>Adicionalmente, a calibração fornece a tendência em alguns pontos da faixa de medição do SM</a:t>
            </a:r>
            <a:r>
              <a:rPr lang="pt-BR" dirty="0" smtClean="0"/>
              <a:t>, possibilitando </a:t>
            </a:r>
            <a:r>
              <a:rPr lang="pt-BR" dirty="0"/>
              <a:t>a sua correção e </a:t>
            </a:r>
            <a:r>
              <a:rPr lang="pt-BR" dirty="0" smtClean="0"/>
              <a:t>consequente </a:t>
            </a:r>
            <a:r>
              <a:rPr lang="pt-BR" dirty="0"/>
              <a:t>melhoria da incerteza da medição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5533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 smtClean="0"/>
              <a:t>Avaliação </a:t>
            </a:r>
            <a:r>
              <a:rPr lang="pt-BR" b="1" dirty="0"/>
              <a:t>das Influências das Condições de Operação do SM</a:t>
            </a:r>
          </a:p>
          <a:p>
            <a:pPr algn="just"/>
            <a:r>
              <a:rPr lang="pt-BR" dirty="0"/>
              <a:t>Alguns SM's são sensíveis às condições de operação, podendo apresentar </a:t>
            </a:r>
            <a:r>
              <a:rPr lang="pt-BR" dirty="0" smtClean="0"/>
              <a:t>componentes adicionais </a:t>
            </a:r>
            <a:r>
              <a:rPr lang="pt-BR" dirty="0"/>
              <a:t>de erros de medição em função das condições do ambiente. Deve-se prestar </a:t>
            </a:r>
            <a:r>
              <a:rPr lang="pt-BR" dirty="0" smtClean="0"/>
              <a:t>especial atenção </a:t>
            </a:r>
            <a:r>
              <a:rPr lang="pt-BR" dirty="0"/>
              <a:t>nas variações de temperatura. Fortes campos elétricos ou magnéticos ou </a:t>
            </a:r>
            <a:r>
              <a:rPr lang="pt-BR" dirty="0" smtClean="0"/>
              <a:t>vibrações também </a:t>
            </a:r>
            <a:r>
              <a:rPr lang="pt-BR" dirty="0"/>
              <a:t>podem afetar o desempenho do SM. A ordem de grandeza dos erros provocados </a:t>
            </a:r>
            <a:r>
              <a:rPr lang="pt-BR" dirty="0" smtClean="0"/>
              <a:t>por estes </a:t>
            </a:r>
            <a:r>
              <a:rPr lang="pt-BR" dirty="0"/>
              <a:t>fatores deve ser avaliada e estes corrigidos quando significativos para a aplicação.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2108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 smtClean="0"/>
              <a:t>Calibração </a:t>
            </a:r>
            <a:r>
              <a:rPr lang="pt-BR" b="1" dirty="0"/>
              <a:t>"in loco" do Sistema de Medição</a:t>
            </a:r>
          </a:p>
          <a:p>
            <a:pPr algn="just"/>
            <a:r>
              <a:rPr lang="pt-BR" dirty="0"/>
              <a:t>Quando se suspeitar que existe forte influência de diversos fatores sobre o desempenho do SM, </a:t>
            </a:r>
            <a:r>
              <a:rPr lang="pt-BR" dirty="0" smtClean="0"/>
              <a:t>é recomendável </a:t>
            </a:r>
            <a:r>
              <a:rPr lang="pt-BR" dirty="0"/>
              <a:t>efetuar a calibração deste SM "in loco", isto é, nas condições reais de </a:t>
            </a:r>
            <a:r>
              <a:rPr lang="pt-BR" dirty="0" smtClean="0"/>
              <a:t>utilização deste </a:t>
            </a:r>
            <a:r>
              <a:rPr lang="pt-BR" dirty="0"/>
              <a:t>SM. Para tal, padrões do mensurando são aplicados sobre este SM e os erros </a:t>
            </a:r>
            <a:r>
              <a:rPr lang="pt-BR" dirty="0" smtClean="0"/>
              <a:t>são avaliados </a:t>
            </a:r>
            <a:r>
              <a:rPr lang="pt-BR" dirty="0"/>
              <a:t>nas próprias condições de utilização.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27110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Erro </a:t>
            </a:r>
            <a:r>
              <a:rPr lang="pt-BR" b="1" dirty="0"/>
              <a:t>sistemático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estimativa do erro sistemático, embora se repita se a medição for realizada em </a:t>
            </a:r>
            <a:r>
              <a:rPr lang="pt-BR" dirty="0" smtClean="0"/>
              <a:t>idênticas condições</a:t>
            </a:r>
            <a:r>
              <a:rPr lang="pt-BR" dirty="0"/>
              <a:t>, geralmente não é constante ao longo de toda a faixa em que o SM pode medir. </a:t>
            </a:r>
            <a:r>
              <a:rPr lang="pt-BR" dirty="0" smtClean="0"/>
              <a:t>Para cada </a:t>
            </a:r>
            <a:r>
              <a:rPr lang="pt-BR" dirty="0"/>
              <a:t>valor distinto do mensurando é possível ter um valor diferente para o erro sistemático. </a:t>
            </a:r>
            <a:r>
              <a:rPr lang="pt-BR" dirty="0" smtClean="0"/>
              <a:t>A forma </a:t>
            </a:r>
            <a:r>
              <a:rPr lang="pt-BR" dirty="0"/>
              <a:t>como este varia ao longo da faixa de medição depende de cada SM, sendo de </a:t>
            </a:r>
            <a:r>
              <a:rPr lang="pt-BR" dirty="0" smtClean="0"/>
              <a:t>difícil previsão</a:t>
            </a:r>
            <a:r>
              <a:rPr lang="pt-BR" dirty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770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O erro aleatório</a:t>
            </a:r>
          </a:p>
          <a:p>
            <a:pPr algn="just"/>
            <a:r>
              <a:rPr lang="pt-BR" dirty="0"/>
              <a:t>Quando uma medição é repetida diversas vezes, nas mesmas condições, observam-se </a:t>
            </a:r>
            <a:r>
              <a:rPr lang="pt-BR" dirty="0" smtClean="0"/>
              <a:t>variações nos </a:t>
            </a:r>
            <a:r>
              <a:rPr lang="pt-BR" dirty="0"/>
              <a:t>valores obtidos. Em relação ao valor médio, nota-se que estas variações ocorrem de </a:t>
            </a:r>
            <a:r>
              <a:rPr lang="pt-BR" dirty="0" smtClean="0"/>
              <a:t>forma imprevisível</a:t>
            </a:r>
            <a:r>
              <a:rPr lang="pt-BR" dirty="0"/>
              <a:t>, tanto para valores acima do valor médio, quanto para abaixo. Este efeito é </a:t>
            </a:r>
            <a:r>
              <a:rPr lang="pt-BR" dirty="0" smtClean="0"/>
              <a:t>provocado pelo </a:t>
            </a:r>
            <a:r>
              <a:rPr lang="pt-BR" i="1" dirty="0"/>
              <a:t>erro aleatório </a:t>
            </a:r>
            <a:r>
              <a:rPr lang="pt-BR" dirty="0"/>
              <a:t>(</a:t>
            </a:r>
            <a:r>
              <a:rPr lang="pt-BR" dirty="0" err="1"/>
              <a:t>Ea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13480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O erro aleatório</a:t>
            </a:r>
          </a:p>
          <a:p>
            <a:pPr algn="just"/>
            <a:r>
              <a:rPr lang="pt-BR" dirty="0" smtClean="0"/>
              <a:t>Diversos </a:t>
            </a:r>
            <a:r>
              <a:rPr lang="pt-BR" dirty="0"/>
              <a:t>fatores contribuem para o surgimento do erro aleatório. A existência de folgas, </a:t>
            </a:r>
            <a:r>
              <a:rPr lang="pt-BR" dirty="0" smtClean="0"/>
              <a:t>atrito, vibrações</a:t>
            </a:r>
            <a:r>
              <a:rPr lang="pt-BR" dirty="0"/>
              <a:t>, flutuações de tensão elétrica, instabilidades internas, das condições ambientais </a:t>
            </a:r>
            <a:r>
              <a:rPr lang="pt-BR" dirty="0" smtClean="0"/>
              <a:t>ou outras </a:t>
            </a:r>
            <a:r>
              <a:rPr lang="pt-BR" dirty="0"/>
              <a:t>grandezas de influência, contribui para o aparecimento deste tipo de erro</a:t>
            </a:r>
            <a:r>
              <a:rPr lang="pt-BR" dirty="0" smtClean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42564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O erro aleatório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intensidade do erro aleatório de um mesmo SM pode variar ao longo da sua faixa de </a:t>
            </a:r>
            <a:r>
              <a:rPr lang="pt-BR" dirty="0" smtClean="0"/>
              <a:t>medição, com </a:t>
            </a:r>
            <a:r>
              <a:rPr lang="pt-BR" dirty="0"/>
              <a:t>o tempo, com as variações das grandezas de influência, dentre outros fatores. A forma </a:t>
            </a:r>
            <a:r>
              <a:rPr lang="pt-BR" dirty="0" smtClean="0"/>
              <a:t>como o </a:t>
            </a:r>
            <a:r>
              <a:rPr lang="pt-BR" dirty="0"/>
              <a:t>erro aleatório se manifesta ao longo da faixa de medição depende de cada SM, sendo de </a:t>
            </a:r>
            <a:r>
              <a:rPr lang="pt-BR" dirty="0" smtClean="0"/>
              <a:t>difícil previsão</a:t>
            </a:r>
            <a:r>
              <a:rPr lang="pt-BR" dirty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42564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O erro grosseiro</a:t>
            </a:r>
          </a:p>
          <a:p>
            <a:pPr algn="just"/>
            <a:r>
              <a:rPr lang="pt-BR" dirty="0"/>
              <a:t>O </a:t>
            </a:r>
            <a:r>
              <a:rPr lang="pt-BR" i="1" dirty="0"/>
              <a:t>erro grosseiro </a:t>
            </a:r>
            <a:r>
              <a:rPr lang="pt-BR" dirty="0"/>
              <a:t>(Eg) é, geralmente, decorrente de mau uso ou mau funcionamento do SM. Pode</a:t>
            </a:r>
            <a:r>
              <a:rPr lang="pt-BR" dirty="0" smtClean="0"/>
              <a:t>, por </a:t>
            </a:r>
            <a:r>
              <a:rPr lang="pt-BR" dirty="0"/>
              <a:t>exemplo, ocorrer em função de leitura errônea, operação indevida ou dano do SM. Seu valor </a:t>
            </a:r>
            <a:r>
              <a:rPr lang="pt-BR" dirty="0" smtClean="0"/>
              <a:t>é totalmente </a:t>
            </a:r>
            <a:r>
              <a:rPr lang="pt-BR" dirty="0"/>
              <a:t>imprevisível, porém geralmente sua existência é facilmente detectável. Sua </a:t>
            </a:r>
            <a:r>
              <a:rPr lang="pt-BR" dirty="0" smtClean="0"/>
              <a:t>aparição pode </a:t>
            </a:r>
            <a:r>
              <a:rPr lang="pt-BR" dirty="0"/>
              <a:t>ser resumida a casos muito </a:t>
            </a:r>
            <a:r>
              <a:rPr lang="pt-BR" dirty="0" smtClean="0"/>
              <a:t>esporádicos, </a:t>
            </a:r>
            <a:r>
              <a:rPr lang="pt-BR" dirty="0"/>
              <a:t>desde que o trabalho de medição seja feito </a:t>
            </a:r>
            <a:r>
              <a:rPr lang="pt-BR" dirty="0" smtClean="0"/>
              <a:t>com consciência</a:t>
            </a:r>
            <a:r>
              <a:rPr lang="pt-BR" dirty="0"/>
              <a:t>. Seu valor será considerado nulo neste texto.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7262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6792</TotalTime>
  <Words>3465</Words>
  <Application>Microsoft Office PowerPoint</Application>
  <PresentationFormat>Apresentação na tela (4:3)</PresentationFormat>
  <Paragraphs>252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</vt:lpstr>
      <vt:lpstr>Cambria Math</vt:lpstr>
      <vt:lpstr>Adjacência</vt:lpstr>
      <vt:lpstr>GESTÃO DE PRODUÇÃO INDUSTRIAL  Metrologia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  Tabela do coeficiente de Student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  <vt:lpstr>Erros de Medição</vt:lpstr>
    </vt:vector>
  </TitlesOfParts>
  <Company>Fiat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Igor</dc:title>
  <dc:creator>Administrator</dc:creator>
  <cp:lastModifiedBy>Fabio Pinheiro</cp:lastModifiedBy>
  <cp:revision>114</cp:revision>
  <cp:lastPrinted>2013-08-26T18:56:20Z</cp:lastPrinted>
  <dcterms:created xsi:type="dcterms:W3CDTF">2013-08-12T12:52:22Z</dcterms:created>
  <dcterms:modified xsi:type="dcterms:W3CDTF">2016-08-15T16:53:18Z</dcterms:modified>
</cp:coreProperties>
</file>